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111" d="100"/>
          <a:sy n="111" d="100"/>
        </p:scale>
        <p:origin x="474" y="96"/>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9/28/2025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SubhraX/VOIS_AICTE_Oct2025_SHUBHRA_SAMANTA"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547168" y="4469803"/>
            <a:ext cx="4528485" cy="861497"/>
          </a:xfrm>
        </p:spPr>
        <p:txBody>
          <a:bodyPr>
            <a:normAutofit fontScale="85000" lnSpcReduction="10000"/>
          </a:bodyPr>
          <a:lstStyle/>
          <a:p>
            <a:pPr algn="r"/>
            <a:r>
              <a:rPr lang="en-US" b="0" dirty="0">
                <a:solidFill>
                  <a:schemeClr val="tx1"/>
                </a:solidFill>
              </a:rPr>
              <a:t>SHUBHRA SAMANTA</a:t>
            </a:r>
          </a:p>
          <a:p>
            <a:pPr algn="r"/>
            <a:r>
              <a:rPr lang="en-IN" dirty="0">
                <a:solidFill>
                  <a:srgbClr val="00B050"/>
                </a:solidFill>
              </a:rPr>
              <a:t>INTERNSHIP_17546440516895be537820f</a:t>
            </a:r>
            <a:endParaRPr lang="en-IN" b="0" dirty="0">
              <a:solidFill>
                <a:srgbClr val="00B050"/>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085080" y="1273217"/>
            <a:ext cx="4861177" cy="1244738"/>
          </a:xfrm>
        </p:spPr>
        <p:txBody>
          <a:bodyPr>
            <a:noAutofit/>
          </a:bodyPr>
          <a:lstStyle/>
          <a:p>
            <a:pPr algn="ctr"/>
            <a:r>
              <a:rPr lang="en-GB"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Airbnb Hotel Booking Analysis</a:t>
            </a:r>
            <a:endParaRPr lang="en-IN" sz="4000" b="1" dirty="0">
              <a:ln w="13462">
                <a:solidFill>
                  <a:schemeClr val="bg1"/>
                </a:solidFill>
                <a:prstDash val="solid"/>
              </a:ln>
              <a:solidFill>
                <a:schemeClr val="tx1">
                  <a:lumMod val="85000"/>
                  <a:lumOff val="15000"/>
                </a:schemeClr>
              </a:solidFill>
              <a:effectLst>
                <a:outerShdw dist="38100" dir="2700000" algn="bl" rotWithShape="0">
                  <a:schemeClr val="accent5"/>
                </a:outerShdw>
              </a:effectLst>
            </a:endParaRPr>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B881D8B9-4FE5-4911-5A69-9438D799326B}"/>
              </a:ext>
            </a:extLst>
          </p:cNvPr>
          <p:cNvPicPr>
            <a:picLocks noChangeAspect="1"/>
          </p:cNvPicPr>
          <p:nvPr/>
        </p:nvPicPr>
        <p:blipFill>
          <a:blip r:embed="rId3"/>
          <a:stretch>
            <a:fillRect/>
          </a:stretch>
        </p:blipFill>
        <p:spPr>
          <a:xfrm>
            <a:off x="1747519" y="1181819"/>
            <a:ext cx="7192208" cy="5072332"/>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2471B96E-21C9-6542-DB7F-F17EA507F7D3}"/>
              </a:ext>
            </a:extLst>
          </p:cNvPr>
          <p:cNvPicPr>
            <a:picLocks noChangeAspect="1"/>
          </p:cNvPicPr>
          <p:nvPr/>
        </p:nvPicPr>
        <p:blipFill>
          <a:blip r:embed="rId3"/>
          <a:stretch>
            <a:fillRect/>
          </a:stretch>
        </p:blipFill>
        <p:spPr>
          <a:xfrm>
            <a:off x="1673525" y="1129711"/>
            <a:ext cx="7366959" cy="5208697"/>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xfrm>
            <a:off x="293977" y="2493056"/>
            <a:ext cx="11340000" cy="700114"/>
          </a:xfrm>
          <a:prstGeom prst="rect">
            <a:avLst/>
          </a:prstGeom>
        </p:spPr>
        <p:txBody>
          <a:bodyPr anchor="ctr">
            <a:noAutofit/>
          </a:bodyPr>
          <a:lstStyle/>
          <a:p>
            <a:pPr algn="ctr"/>
            <a:r>
              <a:rPr lang="en-US" sz="60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754602" y="1340528"/>
            <a:ext cx="5896364" cy="3607987"/>
          </a:xfrm>
        </p:spPr>
        <p:txBody>
          <a:bodyPr>
            <a:normAutofit/>
          </a:bodyPr>
          <a:lstStyle/>
          <a:p>
            <a:pPr marL="0" indent="0">
              <a:lnSpc>
                <a:spcPct val="150000"/>
              </a:lnSpc>
              <a:buNone/>
            </a:pPr>
            <a:r>
              <a:rPr lang="en-US" sz="1600" dirty="0"/>
              <a:t>The rapid growth of Airbnb has transformed the hospitality industry, creating new opportunities and challenges in urban markets like New York City. However, stakeholders often lack clear insights into factors driving listing availability, pricing strategies, host behavior, and guest satisfaction. This project analyzes Airbnb’s open dataset for NYC to uncover patterns and relationships that can inform hosts, travelers, and policymakers about the dynamics of short-term rentals.</a:t>
            </a:r>
            <a:endParaRPr lang="en-IN" sz="16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a:extLst>
              <a:ext uri="{FF2B5EF4-FFF2-40B4-BE49-F238E27FC236}">
                <a16:creationId xmlns:a16="http://schemas.microsoft.com/office/drawing/2014/main" id="{6A894886-D50A-AEED-FE19-AF044554425C}"/>
              </a:ext>
            </a:extLst>
          </p:cNvPr>
          <p:cNvSpPr txBox="1"/>
          <p:nvPr/>
        </p:nvSpPr>
        <p:spPr>
          <a:xfrm>
            <a:off x="675957" y="1561381"/>
            <a:ext cx="5793854" cy="4611968"/>
          </a:xfrm>
          <a:prstGeom prst="rect">
            <a:avLst/>
          </a:prstGeom>
          <a:noFill/>
        </p:spPr>
        <p:txBody>
          <a:bodyPr wrap="square" rtlCol="0">
            <a:spAutoFit/>
          </a:bodyPr>
          <a:lstStyle/>
          <a:p>
            <a:pPr>
              <a:lnSpc>
                <a:spcPct val="150000"/>
              </a:lnSpc>
            </a:pPr>
            <a:r>
              <a:rPr lang="en-US" dirty="0"/>
              <a:t>This project explores the Airbnb Open Data for New York City to uncover insights into the short-term rental market. Using data cleaning, exploratory analysis, and visualization, the study examines property types, neighborhood trends, pricing patterns, host characteristics, and guest reviews. The goal is to identify key factors influencing availability, affordability, and customer experience, providing valuable guidance for hosts, travelers, and policymakers in navigating the evolving landscape of urban hospitality.</a:t>
            </a: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0474829E-EA37-EEC5-E472-FBE952F49934}"/>
              </a:ext>
            </a:extLst>
          </p:cNvPr>
          <p:cNvSpPr>
            <a:spLocks noGrp="1" noChangeArrowheads="1"/>
          </p:cNvSpPr>
          <p:nvPr>
            <p:ph type="body" sz="quarter" idx="12"/>
          </p:nvPr>
        </p:nvSpPr>
        <p:spPr bwMode="auto">
          <a:xfrm>
            <a:off x="620008" y="1536174"/>
            <a:ext cx="615222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Hosts</a:t>
            </a:r>
            <a:r>
              <a:rPr kumimoji="0" lang="en-US" altLang="en-US" sz="1600" b="0" i="0" u="none" strike="noStrike" cap="none" normalizeH="0" baseline="0" dirty="0">
                <a:ln>
                  <a:noFill/>
                </a:ln>
                <a:solidFill>
                  <a:schemeClr val="tx1"/>
                </a:solidFill>
                <a:effectLst/>
                <a:latin typeface="Arial" panose="020B0604020202020204" pitchFamily="34" charset="0"/>
              </a:rPr>
              <a:t> → to understand pricing, availability strategies, and how identity verification or review ratings affect their performance.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Guests (Travelers)</a:t>
            </a:r>
            <a:r>
              <a:rPr kumimoji="0" lang="en-US" altLang="en-US" sz="1600" b="0" i="0" u="none" strike="noStrike" cap="none" normalizeH="0" baseline="0" dirty="0">
                <a:ln>
                  <a:noFill/>
                </a:ln>
                <a:solidFill>
                  <a:schemeClr val="tx1"/>
                </a:solidFill>
                <a:effectLst/>
                <a:latin typeface="Arial" panose="020B0604020202020204" pitchFamily="34" charset="0"/>
              </a:rPr>
              <a:t> → to make informed decisions about neighborhoods, property types, and expected prices or reviews.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Policymakers &amp; City Planners</a:t>
            </a:r>
            <a:r>
              <a:rPr kumimoji="0" lang="en-US" altLang="en-US" sz="1600" b="0" i="0" u="none" strike="noStrike" cap="none" normalizeH="0" baseline="0" dirty="0">
                <a:ln>
                  <a:noFill/>
                </a:ln>
                <a:solidFill>
                  <a:schemeClr val="tx1"/>
                </a:solidFill>
                <a:effectLst/>
                <a:latin typeface="Arial" panose="020B0604020202020204" pitchFamily="34" charset="0"/>
              </a:rPr>
              <a:t> → to analyze the impact of short-term rentals on housing, affordability, and neighborhood dynamics.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Researchers &amp; Data Analysts</a:t>
            </a:r>
            <a:r>
              <a:rPr kumimoji="0" lang="en-US" altLang="en-US" sz="1600" b="0" i="0" u="none" strike="noStrike" cap="none" normalizeH="0" baseline="0" dirty="0">
                <a:ln>
                  <a:noFill/>
                </a:ln>
                <a:solidFill>
                  <a:schemeClr val="tx1"/>
                </a:solidFill>
                <a:effectLst/>
                <a:latin typeface="Arial" panose="020B0604020202020204" pitchFamily="34" charset="0"/>
              </a:rPr>
              <a:t> → to study trends in the sharing economy and urban tourism.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Hospitality Industry Stakeholders</a:t>
            </a:r>
            <a:r>
              <a:rPr kumimoji="0" lang="en-US" altLang="en-US" sz="1600" b="0" i="0" u="none" strike="noStrike" cap="none" normalizeH="0" baseline="0" dirty="0">
                <a:ln>
                  <a:noFill/>
                </a:ln>
                <a:solidFill>
                  <a:schemeClr val="tx1"/>
                </a:solidFill>
                <a:effectLst/>
                <a:latin typeface="Arial" panose="020B0604020202020204" pitchFamily="34" charset="0"/>
              </a:rPr>
              <a:t> → hotels, rental companies, or investors comparing performance against Airbnb.</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552754" y="1354634"/>
            <a:ext cx="7960456" cy="4148731"/>
          </a:xfrm>
        </p:spPr>
        <p:txBody>
          <a:bodyPr>
            <a:normAutofit lnSpcReduction="10000"/>
          </a:bodyPr>
          <a:lstStyle/>
          <a:p>
            <a:r>
              <a:rPr lang="en-IN" b="1" dirty="0"/>
              <a:t>Python 3</a:t>
            </a:r>
            <a:r>
              <a:rPr lang="en-IN" dirty="0"/>
              <a:t> – core programming language for data analysis</a:t>
            </a:r>
          </a:p>
          <a:p>
            <a:r>
              <a:rPr lang="en-IN" b="1" dirty="0"/>
              <a:t>Pandas &amp; NumPy</a:t>
            </a:r>
            <a:r>
              <a:rPr lang="en-IN" dirty="0"/>
              <a:t> – data cleaning, manipulation, and numerical analysis</a:t>
            </a:r>
          </a:p>
          <a:p>
            <a:r>
              <a:rPr lang="en-IN" b="1" dirty="0"/>
              <a:t>Matplotlib &amp; Seaborn</a:t>
            </a:r>
            <a:r>
              <a:rPr lang="en-IN" dirty="0"/>
              <a:t> – data visualization and statistical plotting</a:t>
            </a:r>
          </a:p>
          <a:p>
            <a:r>
              <a:rPr lang="en-IN" b="1" dirty="0" err="1"/>
              <a:t>Jupyter</a:t>
            </a:r>
            <a:r>
              <a:rPr lang="en-IN" b="1" dirty="0"/>
              <a:t> Notebook / Google </a:t>
            </a:r>
            <a:r>
              <a:rPr lang="en-IN" b="1" dirty="0" err="1"/>
              <a:t>Colab</a:t>
            </a:r>
            <a:r>
              <a:rPr lang="en-IN" dirty="0"/>
              <a:t> – interactive development and analysis environment</a:t>
            </a:r>
          </a:p>
          <a:p>
            <a:r>
              <a:rPr lang="en-IN" b="1" dirty="0"/>
              <a:t>Excel/CSV Handling (</a:t>
            </a:r>
            <a:r>
              <a:rPr lang="en-IN" b="1" dirty="0" err="1"/>
              <a:t>openpyxl</a:t>
            </a:r>
            <a:r>
              <a:rPr lang="en-IN" b="1" dirty="0"/>
              <a:t>, pandas)</a:t>
            </a:r>
            <a:r>
              <a:rPr lang="en-IN" dirty="0"/>
              <a:t> – to load and process Airbnb datasets</a:t>
            </a:r>
          </a:p>
          <a:p>
            <a:pPr marL="457200" lvl="1" indent="0">
              <a:lnSpc>
                <a:spcPct val="150000"/>
              </a:lnSpc>
              <a:buNone/>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descr="A graph of a bar graph&#10;&#10;AI-generated content may be incorrect.">
            <a:extLst>
              <a:ext uri="{FF2B5EF4-FFF2-40B4-BE49-F238E27FC236}">
                <a16:creationId xmlns:a16="http://schemas.microsoft.com/office/drawing/2014/main" id="{37205C74-26AC-7238-06DA-7123106B9833}"/>
              </a:ext>
            </a:extLst>
          </p:cNvPr>
          <p:cNvPicPr>
            <a:picLocks noChangeAspect="1"/>
          </p:cNvPicPr>
          <p:nvPr/>
        </p:nvPicPr>
        <p:blipFill>
          <a:blip r:embed="rId3"/>
          <a:stretch>
            <a:fillRect/>
          </a:stretch>
        </p:blipFill>
        <p:spPr>
          <a:xfrm>
            <a:off x="675957" y="1288311"/>
            <a:ext cx="4521716" cy="2240284"/>
          </a:xfrm>
          <a:prstGeom prst="rect">
            <a:avLst/>
          </a:prstGeom>
        </p:spPr>
      </p:pic>
      <p:pic>
        <p:nvPicPr>
          <p:cNvPr id="13" name="Picture 12" descr="A graph of a number of individuals&#10;&#10;AI-generated content may be incorrect.">
            <a:extLst>
              <a:ext uri="{FF2B5EF4-FFF2-40B4-BE49-F238E27FC236}">
                <a16:creationId xmlns:a16="http://schemas.microsoft.com/office/drawing/2014/main" id="{D5E20E1C-85D3-BEE6-EDE0-FE9DE1BBA339}"/>
              </a:ext>
            </a:extLst>
          </p:cNvPr>
          <p:cNvPicPr>
            <a:picLocks noChangeAspect="1"/>
          </p:cNvPicPr>
          <p:nvPr/>
        </p:nvPicPr>
        <p:blipFill>
          <a:blip r:embed="rId4"/>
          <a:stretch>
            <a:fillRect/>
          </a:stretch>
        </p:blipFill>
        <p:spPr>
          <a:xfrm>
            <a:off x="2819082" y="3557417"/>
            <a:ext cx="5935909" cy="293038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1" name="Picture 10" descr="A graph of blue rectangular bars&#10;&#10;AI-generated content may be incorrect.">
            <a:extLst>
              <a:ext uri="{FF2B5EF4-FFF2-40B4-BE49-F238E27FC236}">
                <a16:creationId xmlns:a16="http://schemas.microsoft.com/office/drawing/2014/main" id="{4C6A3DB4-0442-37F2-1181-A5CF91F16CAD}"/>
              </a:ext>
            </a:extLst>
          </p:cNvPr>
          <p:cNvPicPr>
            <a:picLocks noChangeAspect="1"/>
          </p:cNvPicPr>
          <p:nvPr/>
        </p:nvPicPr>
        <p:blipFill>
          <a:blip r:embed="rId3"/>
          <a:stretch>
            <a:fillRect/>
          </a:stretch>
        </p:blipFill>
        <p:spPr>
          <a:xfrm>
            <a:off x="320982" y="1238606"/>
            <a:ext cx="5525257" cy="2737488"/>
          </a:xfrm>
          <a:prstGeom prst="rect">
            <a:avLst/>
          </a:prstGeom>
        </p:spPr>
      </p:pic>
      <p:pic>
        <p:nvPicPr>
          <p:cNvPr id="13" name="Picture 12" descr="A graph with a line&#10;&#10;AI-generated content may be incorrect.">
            <a:extLst>
              <a:ext uri="{FF2B5EF4-FFF2-40B4-BE49-F238E27FC236}">
                <a16:creationId xmlns:a16="http://schemas.microsoft.com/office/drawing/2014/main" id="{76EF8092-18E3-3D8A-D677-28537942AE81}"/>
              </a:ext>
            </a:extLst>
          </p:cNvPr>
          <p:cNvPicPr>
            <a:picLocks noChangeAspect="1"/>
          </p:cNvPicPr>
          <p:nvPr/>
        </p:nvPicPr>
        <p:blipFill>
          <a:blip r:embed="rId4"/>
          <a:stretch>
            <a:fillRect/>
          </a:stretch>
        </p:blipFill>
        <p:spPr>
          <a:xfrm>
            <a:off x="3657600" y="3738780"/>
            <a:ext cx="3988537" cy="2986341"/>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descr="A blue line graph with white text&#10;&#10;AI-generated content may be incorrect.">
            <a:extLst>
              <a:ext uri="{FF2B5EF4-FFF2-40B4-BE49-F238E27FC236}">
                <a16:creationId xmlns:a16="http://schemas.microsoft.com/office/drawing/2014/main" id="{F220BFB6-F01E-0625-80E4-D7ACB982AA3B}"/>
              </a:ext>
            </a:extLst>
          </p:cNvPr>
          <p:cNvPicPr>
            <a:picLocks noChangeAspect="1"/>
          </p:cNvPicPr>
          <p:nvPr/>
        </p:nvPicPr>
        <p:blipFill>
          <a:blip r:embed="rId3"/>
          <a:stretch>
            <a:fillRect/>
          </a:stretch>
        </p:blipFill>
        <p:spPr>
          <a:xfrm>
            <a:off x="525997" y="1409927"/>
            <a:ext cx="3819697" cy="3270859"/>
          </a:xfrm>
          <a:prstGeom prst="rect">
            <a:avLst/>
          </a:prstGeom>
        </p:spPr>
      </p:pic>
      <p:pic>
        <p:nvPicPr>
          <p:cNvPr id="13" name="Picture 12" descr="A graph of numbers and lines&#10;&#10;AI-generated content may be incorrect.">
            <a:extLst>
              <a:ext uri="{FF2B5EF4-FFF2-40B4-BE49-F238E27FC236}">
                <a16:creationId xmlns:a16="http://schemas.microsoft.com/office/drawing/2014/main" id="{3C50B970-4AE0-E5B3-324F-1C26227B33C1}"/>
              </a:ext>
            </a:extLst>
          </p:cNvPr>
          <p:cNvPicPr>
            <a:picLocks noChangeAspect="1"/>
          </p:cNvPicPr>
          <p:nvPr/>
        </p:nvPicPr>
        <p:blipFill>
          <a:blip r:embed="rId4"/>
          <a:stretch>
            <a:fillRect/>
          </a:stretch>
        </p:blipFill>
        <p:spPr>
          <a:xfrm>
            <a:off x="4511320" y="2177332"/>
            <a:ext cx="4710317" cy="3517832"/>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31693"/>
            <a:ext cx="5180013" cy="2553970"/>
          </a:xfrm>
        </p:spPr>
        <p:txBody>
          <a:bodyPr vert="horz" lIns="91440" tIns="45720" rIns="91440" bIns="45720" rtlCol="0" anchor="t">
            <a:normAutofit/>
          </a:bodyPr>
          <a:lstStyle/>
          <a:p>
            <a:pPr marL="0" indent="0">
              <a:buNone/>
            </a:pPr>
            <a:r>
              <a:rPr lang="en-US" dirty="0">
                <a:solidFill>
                  <a:srgbClr val="0070C0"/>
                </a:solidFill>
                <a:hlinkClick r:id="rId3">
                  <a:extLst>
                    <a:ext uri="{A12FA001-AC4F-418D-AE19-62706E023703}">
                      <ahyp:hlinkClr xmlns:ahyp="http://schemas.microsoft.com/office/drawing/2018/hyperlinkcolor" val="tx"/>
                    </a:ext>
                  </a:extLst>
                </a:hlinkClick>
              </a:rPr>
              <a:t>https://github.com/SubhraX/VOIS_AICTE_Oct2025_SHUBHRA_SAMANTA.git</a:t>
            </a:r>
            <a:endParaRPr lang="en-US" dirty="0">
              <a:solidFill>
                <a:srgbClr val="0070C0"/>
              </a:solidFill>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588</TotalTime>
  <Words>373</Words>
  <Application>Microsoft Office PowerPoint</Application>
  <PresentationFormat>Widescreen</PresentationFormat>
  <Paragraphs>34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Subhra Samanta</cp:lastModifiedBy>
  <cp:revision>108</cp:revision>
  <dcterms:created xsi:type="dcterms:W3CDTF">2021-07-11T13:13:15Z</dcterms:created>
  <dcterms:modified xsi:type="dcterms:W3CDTF">2025-09-28T05:53:52Z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