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2D5"/>
    <a:srgbClr val="33B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autoAdjust="0"/>
  </p:normalViewPr>
  <p:slideViewPr>
    <p:cSldViewPr snapToGrid="0">
      <p:cViewPr>
        <p:scale>
          <a:sx n="95" d="100"/>
          <a:sy n="95" d="100"/>
        </p:scale>
        <p:origin x="245" y="-17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FF90B-D69F-466B-A81A-E6728438A8EC}" type="datetimeFigureOut">
              <a:rPr lang="en-IN" smtClean="0"/>
              <a:t>26-08-2021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BA2CD-239D-4A62-8523-122B7382E4E1}" type="slidenum">
              <a:rPr lang="en-IN" smtClean="0"/>
              <a:t>‹#›</a:t>
            </a:fld>
            <a:endParaRPr lang="en-IN"/>
          </a:p>
        </p:txBody>
      </p:sp>
    </p:spTree>
    <p:extLst>
      <p:ext uri="{BB962C8B-B14F-4D97-AF65-F5344CB8AC3E}">
        <p14:creationId xmlns:p14="http://schemas.microsoft.com/office/powerpoint/2010/main" val="236368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3BA2CD-239D-4A62-8523-122B7382E4E1}" type="slidenum">
              <a:rPr lang="en-IN" smtClean="0"/>
              <a:t>4</a:t>
            </a:fld>
            <a:endParaRPr lang="en-IN"/>
          </a:p>
        </p:txBody>
      </p:sp>
    </p:spTree>
    <p:extLst>
      <p:ext uri="{BB962C8B-B14F-4D97-AF65-F5344CB8AC3E}">
        <p14:creationId xmlns:p14="http://schemas.microsoft.com/office/powerpoint/2010/main" val="2563829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4288" y="1041400"/>
            <a:ext cx="6640287"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944288" y="3521075"/>
            <a:ext cx="6640287"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8/26/2021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692D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96251"/>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dirty="0"/>
          </a:p>
        </p:txBody>
      </p:sp>
      <p:sp>
        <p:nvSpPr>
          <p:cNvPr id="2" name="Title 1"/>
          <p:cNvSpPr>
            <a:spLocks noGrp="1"/>
          </p:cNvSpPr>
          <p:nvPr>
            <p:ph type="ctrTitle"/>
          </p:nvPr>
        </p:nvSpPr>
        <p:spPr>
          <a:xfrm>
            <a:off x="4245883" y="224589"/>
            <a:ext cx="8037095" cy="2650958"/>
          </a:xfrm>
          <a:effectLst>
            <a:outerShdw blurRad="50800" dist="38100" dir="10800000" algn="r" rotWithShape="0">
              <a:prstClr val="black">
                <a:alpha val="40000"/>
              </a:prstClr>
            </a:outerShdw>
          </a:effectLst>
        </p:spPr>
        <p:txBody>
          <a:bodyPr>
            <a:normAutofit/>
          </a:bodyPr>
          <a:lstStyle/>
          <a:p>
            <a:r>
              <a:rPr lang="en-US" sz="2800" dirty="0">
                <a:latin typeface="Verdana" panose="020B0604030504040204" pitchFamily="34" charset="0"/>
                <a:ea typeface="Verdana" panose="020B0604030504040204" pitchFamily="34" charset="0"/>
              </a:rPr>
              <a:t>Evaluating Development Plans and their Positional Stance with Green Development Goals</a:t>
            </a:r>
          </a:p>
        </p:txBody>
      </p:sp>
      <p:sp>
        <p:nvSpPr>
          <p:cNvPr id="3" name="Subtitle 2"/>
          <p:cNvSpPr>
            <a:spLocks noGrp="1"/>
          </p:cNvSpPr>
          <p:nvPr>
            <p:ph type="subTitle" idx="1"/>
          </p:nvPr>
        </p:nvSpPr>
        <p:spPr>
          <a:xfrm>
            <a:off x="4944286" y="3154573"/>
            <a:ext cx="6640287" cy="1655762"/>
          </a:xfrm>
          <a:effectLst>
            <a:outerShdw blurRad="50800" dist="38100" dir="5400000" algn="t" rotWithShape="0">
              <a:prstClr val="black">
                <a:alpha val="40000"/>
              </a:prstClr>
            </a:outerShdw>
          </a:effectLst>
        </p:spPr>
        <p:txBody>
          <a:bodyPr/>
          <a:lstStyle/>
          <a:p>
            <a:endParaRPr lang="en-US" b="1" dirty="0">
              <a:solidFill>
                <a:schemeClr val="accent4"/>
              </a:solidFill>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TEAM MEMBERS </a:t>
            </a:r>
          </a:p>
          <a:p>
            <a:r>
              <a:rPr lang="en-US" sz="1600" b="1" dirty="0">
                <a:latin typeface="Verdana" panose="020B0604030504040204" pitchFamily="34" charset="0"/>
                <a:ea typeface="Verdana" panose="020B0604030504040204" pitchFamily="34" charset="0"/>
              </a:rPr>
              <a:t>GAUTHAM MENON      19BCE1596</a:t>
            </a:r>
          </a:p>
          <a:p>
            <a:r>
              <a:rPr lang="en-US" sz="1600" b="1" dirty="0">
                <a:latin typeface="Verdana" panose="020B0604030504040204" pitchFamily="34" charset="0"/>
                <a:ea typeface="Verdana" panose="020B0604030504040204" pitchFamily="34" charset="0"/>
              </a:rPr>
              <a:t>JIGYASA SARASWAT  19BCE1706</a:t>
            </a:r>
          </a:p>
        </p:txBody>
      </p:sp>
    </p:spTree>
    <p:extLst>
      <p:ext uri="{BB962C8B-B14F-4D97-AF65-F5344CB8AC3E}">
        <p14:creationId xmlns:p14="http://schemas.microsoft.com/office/powerpoint/2010/main" val="72092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59" y="658007"/>
            <a:ext cx="9509078" cy="1325563"/>
          </a:xfrm>
        </p:spPr>
        <p:txBody>
          <a:bodyPr>
            <a:normAutofit/>
          </a:bodyPr>
          <a:lstStyle/>
          <a:p>
            <a:r>
              <a:rPr lang="en-US" sz="2800" dirty="0">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404943" y="2130321"/>
            <a:ext cx="10054510" cy="4387352"/>
          </a:xfrm>
        </p:spPr>
        <p:txBody>
          <a:bodyPr>
            <a:normAutofit/>
          </a:bodyPr>
          <a:lstStyle/>
          <a:p>
            <a:pPr marL="0" indent="0">
              <a:buNone/>
            </a:pPr>
            <a:r>
              <a:rPr lang="en-US" sz="2000" dirty="0">
                <a:solidFill>
                  <a:schemeClr val="tx1">
                    <a:lumMod val="65000"/>
                    <a:lumOff val="35000"/>
                  </a:schemeClr>
                </a:solidFill>
                <a:latin typeface="Verdana" panose="020B0604030504040204" pitchFamily="34" charset="0"/>
                <a:ea typeface="Verdana" panose="020B0604030504040204" pitchFamily="34" charset="0"/>
              </a:rPr>
              <a:t>The United Nations Development Program (UNDP) allows countries to grow out their </a:t>
            </a:r>
            <a:r>
              <a:rPr lang="en-US" sz="2000" u="sng" dirty="0">
                <a:solidFill>
                  <a:schemeClr val="tx1">
                    <a:lumMod val="65000"/>
                    <a:lumOff val="35000"/>
                  </a:schemeClr>
                </a:solidFill>
                <a:latin typeface="Verdana" panose="020B0604030504040204" pitchFamily="34" charset="0"/>
                <a:ea typeface="Verdana" panose="020B0604030504040204" pitchFamily="34" charset="0"/>
              </a:rPr>
              <a:t>sustainable development goals</a:t>
            </a:r>
            <a:r>
              <a:rPr lang="en-US" sz="2000" dirty="0">
                <a:solidFill>
                  <a:schemeClr val="tx1">
                    <a:lumMod val="65000"/>
                    <a:lumOff val="35000"/>
                  </a:schemeClr>
                </a:solidFill>
                <a:latin typeface="Verdana" panose="020B0604030504040204" pitchFamily="34" charset="0"/>
                <a:ea typeface="Verdana" panose="020B0604030504040204" pitchFamily="34" charset="0"/>
              </a:rPr>
              <a:t> which are targeted at the sections of the society that require uplifting to improve their socio-economic conditions of living. </a:t>
            </a:r>
          </a:p>
          <a:p>
            <a:pPr marL="0" indent="0">
              <a:buNone/>
            </a:pPr>
            <a:r>
              <a:rPr lang="en-US" sz="2000" dirty="0">
                <a:solidFill>
                  <a:schemeClr val="tx1">
                    <a:lumMod val="65000"/>
                    <a:lumOff val="35000"/>
                  </a:schemeClr>
                </a:solidFill>
                <a:latin typeface="Verdana" panose="020B0604030504040204" pitchFamily="34" charset="0"/>
                <a:ea typeface="Verdana" panose="020B0604030504040204" pitchFamily="34" charset="0"/>
              </a:rPr>
              <a:t>As countries create their infrastructural as well as economic plans, they can avail a service from the UNDP to review the defined plan and see how many such ideas work in tandem with UNDP’s Sustainable Development Goals, which are known as </a:t>
            </a:r>
            <a:r>
              <a:rPr lang="en-US" sz="2000" u="sng" dirty="0">
                <a:solidFill>
                  <a:schemeClr val="tx1">
                    <a:lumMod val="65000"/>
                    <a:lumOff val="35000"/>
                  </a:schemeClr>
                </a:solidFill>
                <a:latin typeface="Verdana" panose="020B0604030504040204" pitchFamily="34" charset="0"/>
                <a:ea typeface="Verdana" panose="020B0604030504040204" pitchFamily="34" charset="0"/>
              </a:rPr>
              <a:t>Rapid Integrated Assessment</a:t>
            </a:r>
            <a:r>
              <a:rPr lang="en-US" sz="2000" dirty="0">
                <a:solidFill>
                  <a:schemeClr val="tx1">
                    <a:lumMod val="65000"/>
                    <a:lumOff val="35000"/>
                  </a:schemeClr>
                </a:solidFill>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61" y="724546"/>
            <a:ext cx="9509078" cy="1325563"/>
          </a:xfrm>
        </p:spPr>
        <p:txBody>
          <a:bodyPr>
            <a:normAutofit/>
          </a:bodyPr>
          <a:lstStyle/>
          <a:p>
            <a:r>
              <a:rPr lang="en-US" sz="2800" dirty="0">
                <a:latin typeface="Verdana" panose="020B0604030504040204" pitchFamily="34" charset="0"/>
                <a:ea typeface="Verdana" panose="020B0604030504040204" pitchFamily="34" charset="0"/>
              </a:rPr>
              <a:t>AIM AND MOTIVATION</a:t>
            </a:r>
          </a:p>
        </p:txBody>
      </p:sp>
      <p:sp>
        <p:nvSpPr>
          <p:cNvPr id="3" name="Content Placeholder 2"/>
          <p:cNvSpPr>
            <a:spLocks noGrp="1"/>
          </p:cNvSpPr>
          <p:nvPr>
            <p:ph idx="1"/>
          </p:nvPr>
        </p:nvSpPr>
        <p:spPr>
          <a:xfrm>
            <a:off x="545432" y="2050109"/>
            <a:ext cx="9569116" cy="4387352"/>
          </a:xfrm>
        </p:spPr>
        <p:txBody>
          <a:bodyPr>
            <a:normAutofit/>
          </a:bodyPr>
          <a:lstStyle/>
          <a:p>
            <a:pPr marL="0" indent="0">
              <a:buNone/>
            </a:pPr>
            <a:r>
              <a:rPr lang="en-US" sz="2000" dirty="0">
                <a:solidFill>
                  <a:schemeClr val="tx1">
                    <a:lumMod val="65000"/>
                    <a:lumOff val="35000"/>
                  </a:schemeClr>
                </a:solidFill>
                <a:latin typeface="Verdana" panose="020B0604030504040204" pitchFamily="34" charset="0"/>
                <a:ea typeface="Verdana" panose="020B0604030504040204" pitchFamily="34" charset="0"/>
              </a:rPr>
              <a:t>The project aims at overcoming the tremendous amount of </a:t>
            </a:r>
            <a:r>
              <a:rPr lang="en-US" sz="2000" u="sng" dirty="0">
                <a:solidFill>
                  <a:schemeClr val="tx1">
                    <a:lumMod val="65000"/>
                    <a:lumOff val="35000"/>
                  </a:schemeClr>
                </a:solidFill>
                <a:latin typeface="Verdana" panose="020B0604030504040204" pitchFamily="34" charset="0"/>
                <a:ea typeface="Verdana" panose="020B0604030504040204" pitchFamily="34" charset="0"/>
              </a:rPr>
              <a:t>bureaucracy</a:t>
            </a:r>
            <a:r>
              <a:rPr lang="en-US" sz="2000" dirty="0">
                <a:solidFill>
                  <a:schemeClr val="tx1">
                    <a:lumMod val="65000"/>
                    <a:lumOff val="35000"/>
                  </a:schemeClr>
                </a:solidFill>
                <a:latin typeface="Verdana" panose="020B0604030504040204" pitchFamily="34" charset="0"/>
                <a:ea typeface="Verdana" panose="020B0604030504040204" pitchFamily="34" charset="0"/>
              </a:rPr>
              <a:t> and </a:t>
            </a:r>
            <a:r>
              <a:rPr lang="en-US" sz="2000" u="sng" dirty="0">
                <a:solidFill>
                  <a:schemeClr val="tx1">
                    <a:lumMod val="65000"/>
                    <a:lumOff val="35000"/>
                  </a:schemeClr>
                </a:solidFill>
                <a:latin typeface="Verdana" panose="020B0604030504040204" pitchFamily="34" charset="0"/>
                <a:ea typeface="Verdana" panose="020B0604030504040204" pitchFamily="34" charset="0"/>
              </a:rPr>
              <a:t>paperwork</a:t>
            </a:r>
            <a:r>
              <a:rPr lang="en-US" sz="2000" dirty="0">
                <a:solidFill>
                  <a:schemeClr val="tx1">
                    <a:lumMod val="65000"/>
                    <a:lumOff val="35000"/>
                  </a:schemeClr>
                </a:solidFill>
                <a:latin typeface="Verdana" panose="020B0604030504040204" pitchFamily="34" charset="0"/>
                <a:ea typeface="Verdana" panose="020B0604030504040204" pitchFamily="34" charset="0"/>
              </a:rPr>
              <a:t> that goes into international matters even when it comes to matters of common agreeance such as sustainable development, which is why numerous countries have opted out of such programs. This brings a larger set of nations under the fold of sustainable growth in the long run.</a:t>
            </a:r>
          </a:p>
          <a:p>
            <a:pPr marL="0" indent="0">
              <a:buNone/>
            </a:pPr>
            <a:r>
              <a:rPr lang="en-US" sz="2000" dirty="0">
                <a:solidFill>
                  <a:schemeClr val="tx1">
                    <a:lumMod val="65000"/>
                    <a:lumOff val="35000"/>
                  </a:schemeClr>
                </a:solidFill>
                <a:latin typeface="Verdana" panose="020B0604030504040204" pitchFamily="34" charset="0"/>
                <a:ea typeface="Verdana" panose="020B0604030504040204" pitchFamily="34" charset="0"/>
              </a:rPr>
              <a:t>The process is generally very </a:t>
            </a:r>
            <a:r>
              <a:rPr lang="en-US" sz="2000" u="sng" dirty="0">
                <a:solidFill>
                  <a:schemeClr val="tx1">
                    <a:lumMod val="65000"/>
                    <a:lumOff val="35000"/>
                  </a:schemeClr>
                </a:solidFill>
                <a:latin typeface="Verdana" panose="020B0604030504040204" pitchFamily="34" charset="0"/>
                <a:ea typeface="Verdana" panose="020B0604030504040204" pitchFamily="34" charset="0"/>
              </a:rPr>
              <a:t>labor intensive</a:t>
            </a:r>
            <a:r>
              <a:rPr lang="en-US" sz="2000" dirty="0">
                <a:solidFill>
                  <a:schemeClr val="tx1">
                    <a:lumMod val="65000"/>
                    <a:lumOff val="35000"/>
                  </a:schemeClr>
                </a:solidFill>
                <a:latin typeface="Verdana" panose="020B0604030504040204" pitchFamily="34" charset="0"/>
                <a:ea typeface="Verdana" panose="020B0604030504040204" pitchFamily="34" charset="0"/>
              </a:rPr>
              <a:t> and </a:t>
            </a:r>
            <a:r>
              <a:rPr lang="en-US" sz="2000" u="sng" dirty="0">
                <a:solidFill>
                  <a:schemeClr val="tx1">
                    <a:lumMod val="65000"/>
                    <a:lumOff val="35000"/>
                  </a:schemeClr>
                </a:solidFill>
                <a:latin typeface="Verdana" panose="020B0604030504040204" pitchFamily="34" charset="0"/>
                <a:ea typeface="Verdana" panose="020B0604030504040204" pitchFamily="34" charset="0"/>
              </a:rPr>
              <a:t>time consuming</a:t>
            </a:r>
            <a:r>
              <a:rPr lang="en-US" sz="2000" dirty="0">
                <a:solidFill>
                  <a:schemeClr val="tx1">
                    <a:lumMod val="65000"/>
                    <a:lumOff val="35000"/>
                  </a:schemeClr>
                </a:solidFill>
                <a:latin typeface="Verdana" panose="020B0604030504040204" pitchFamily="34" charset="0"/>
                <a:ea typeface="Verdana" panose="020B0604030504040204" pitchFamily="34" charset="0"/>
              </a:rPr>
              <a:t> as it requires manual checking of hundreds of documents and matching them with RIA regulations.</a:t>
            </a:r>
          </a:p>
        </p:txBody>
      </p:sp>
    </p:spTree>
    <p:extLst>
      <p:ext uri="{BB962C8B-B14F-4D97-AF65-F5344CB8AC3E}">
        <p14:creationId xmlns:p14="http://schemas.microsoft.com/office/powerpoint/2010/main" val="14652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493" y="762699"/>
            <a:ext cx="9509078" cy="1325563"/>
          </a:xfrm>
        </p:spPr>
        <p:txBody>
          <a:bodyPr>
            <a:normAutofit/>
          </a:bodyPr>
          <a:lstStyle/>
          <a:p>
            <a:r>
              <a:rPr lang="en-US" sz="2800" dirty="0">
                <a:latin typeface="Verdana" panose="020B0604030504040204" pitchFamily="34" charset="0"/>
                <a:ea typeface="Verdana" panose="020B0604030504040204" pitchFamily="34" charset="0"/>
              </a:rPr>
              <a:t>IMPLEMENTATION</a:t>
            </a:r>
          </a:p>
        </p:txBody>
      </p:sp>
      <p:pic>
        <p:nvPicPr>
          <p:cNvPr id="5" name="Content Placeholder 4">
            <a:extLst>
              <a:ext uri="{FF2B5EF4-FFF2-40B4-BE49-F238E27FC236}">
                <a16:creationId xmlns:a16="http://schemas.microsoft.com/office/drawing/2014/main" id="{3D44E061-C6F8-4A4F-A452-42A56E6819D9}"/>
              </a:ext>
            </a:extLst>
          </p:cNvPr>
          <p:cNvPicPr>
            <a:picLocks noGrp="1" noChangeAspect="1"/>
          </p:cNvPicPr>
          <p:nvPr>
            <p:ph idx="1"/>
          </p:nvPr>
        </p:nvPicPr>
        <p:blipFill>
          <a:blip r:embed="rId3"/>
          <a:stretch>
            <a:fillRect/>
          </a:stretch>
        </p:blipFill>
        <p:spPr>
          <a:xfrm>
            <a:off x="155909" y="1727294"/>
            <a:ext cx="3543300" cy="3705225"/>
          </a:xfrm>
        </p:spPr>
      </p:pic>
      <p:sp>
        <p:nvSpPr>
          <p:cNvPr id="6" name="TextBox 5">
            <a:extLst>
              <a:ext uri="{FF2B5EF4-FFF2-40B4-BE49-F238E27FC236}">
                <a16:creationId xmlns:a16="http://schemas.microsoft.com/office/drawing/2014/main" id="{E4D6BF1F-AC6C-44D0-B831-8F15315D125D}"/>
              </a:ext>
            </a:extLst>
          </p:cNvPr>
          <p:cNvSpPr txBox="1"/>
          <p:nvPr/>
        </p:nvSpPr>
        <p:spPr>
          <a:xfrm>
            <a:off x="3553829" y="2194090"/>
            <a:ext cx="6710612" cy="3016210"/>
          </a:xfrm>
          <a:prstGeom prst="rect">
            <a:avLst/>
          </a:prstGeom>
          <a:noFill/>
        </p:spPr>
        <p:txBody>
          <a:bodyPr wrap="square" rtlCol="0">
            <a:spAutoFit/>
          </a:bodyPr>
          <a:lstStyle/>
          <a:p>
            <a:r>
              <a:rPr lang="en-US" sz="1900" dirty="0">
                <a:solidFill>
                  <a:schemeClr val="tx1">
                    <a:lumMod val="75000"/>
                    <a:lumOff val="25000"/>
                  </a:schemeClr>
                </a:solidFill>
                <a:latin typeface="Verdana" panose="020B0604030504040204" pitchFamily="34" charset="0"/>
                <a:ea typeface="Verdana" panose="020B0604030504040204" pitchFamily="34" charset="0"/>
              </a:rPr>
              <a:t>The project aims at using </a:t>
            </a:r>
            <a:r>
              <a:rPr lang="en-US" sz="1900" u="sng" dirty="0">
                <a:solidFill>
                  <a:schemeClr val="tx1">
                    <a:lumMod val="75000"/>
                    <a:lumOff val="25000"/>
                  </a:schemeClr>
                </a:solidFill>
                <a:latin typeface="Verdana" panose="020B0604030504040204" pitchFamily="34" charset="0"/>
                <a:ea typeface="Verdana" panose="020B0604030504040204" pitchFamily="34" charset="0"/>
              </a:rPr>
              <a:t>Semantic search </a:t>
            </a:r>
            <a:r>
              <a:rPr lang="en-US" sz="1900" dirty="0">
                <a:solidFill>
                  <a:schemeClr val="tx1">
                    <a:lumMod val="75000"/>
                    <a:lumOff val="25000"/>
                  </a:schemeClr>
                </a:solidFill>
                <a:latin typeface="Verdana" panose="020B0604030504040204" pitchFamily="34" charset="0"/>
                <a:ea typeface="Verdana" panose="020B0604030504040204" pitchFamily="34" charset="0"/>
              </a:rPr>
              <a:t>techniques as well as </a:t>
            </a:r>
            <a:r>
              <a:rPr lang="en-US" sz="1900" u="sng" dirty="0">
                <a:solidFill>
                  <a:schemeClr val="tx1">
                    <a:lumMod val="75000"/>
                    <a:lumOff val="25000"/>
                  </a:schemeClr>
                </a:solidFill>
                <a:latin typeface="Verdana" panose="020B0604030504040204" pitchFamily="34" charset="0"/>
                <a:ea typeface="Verdana" panose="020B0604030504040204" pitchFamily="34" charset="0"/>
              </a:rPr>
              <a:t>Paragraph vectors</a:t>
            </a:r>
            <a:r>
              <a:rPr lang="en-US" sz="1900" dirty="0">
                <a:solidFill>
                  <a:schemeClr val="tx1">
                    <a:lumMod val="75000"/>
                    <a:lumOff val="25000"/>
                  </a:schemeClr>
                </a:solidFill>
                <a:latin typeface="Verdana" panose="020B0604030504040204" pitchFamily="34" charset="0"/>
                <a:ea typeface="Verdana" panose="020B0604030504040204" pitchFamily="34" charset="0"/>
              </a:rPr>
              <a:t> to match and find out the number of development goals that align with the views of the RIA. Ideally, with a higher </a:t>
            </a:r>
            <a:r>
              <a:rPr lang="en-US" sz="1900" u="sng" dirty="0">
                <a:solidFill>
                  <a:schemeClr val="tx1">
                    <a:lumMod val="75000"/>
                    <a:lumOff val="25000"/>
                  </a:schemeClr>
                </a:solidFill>
                <a:latin typeface="Verdana" panose="020B0604030504040204" pitchFamily="34" charset="0"/>
                <a:ea typeface="Verdana" panose="020B0604030504040204" pitchFamily="34" charset="0"/>
              </a:rPr>
              <a:t>hit-rate</a:t>
            </a:r>
            <a:r>
              <a:rPr lang="en-US" sz="1900" dirty="0">
                <a:solidFill>
                  <a:schemeClr val="tx1">
                    <a:lumMod val="75000"/>
                    <a:lumOff val="25000"/>
                  </a:schemeClr>
                </a:solidFill>
                <a:latin typeface="Verdana" panose="020B0604030504040204" pitchFamily="34" charset="0"/>
                <a:ea typeface="Verdana" panose="020B0604030504040204" pitchFamily="34" charset="0"/>
              </a:rPr>
              <a:t>, the more aid UNDP sanctions, thereby allowing for a faster development for the country. So creating either a </a:t>
            </a:r>
            <a:r>
              <a:rPr lang="en-US" sz="1900" b="1" dirty="0">
                <a:solidFill>
                  <a:schemeClr val="tx1">
                    <a:lumMod val="75000"/>
                    <a:lumOff val="25000"/>
                  </a:schemeClr>
                </a:solidFill>
                <a:latin typeface="Verdana" panose="020B0604030504040204" pitchFamily="34" charset="0"/>
                <a:ea typeface="Verdana" panose="020B0604030504040204" pitchFamily="34" charset="0"/>
              </a:rPr>
              <a:t>Hit-rate</a:t>
            </a:r>
            <a:r>
              <a:rPr lang="en-US" sz="1900" dirty="0">
                <a:solidFill>
                  <a:schemeClr val="tx1">
                    <a:lumMod val="75000"/>
                    <a:lumOff val="25000"/>
                  </a:schemeClr>
                </a:solidFill>
                <a:latin typeface="Verdana" panose="020B0604030504040204" pitchFamily="34" charset="0"/>
                <a:ea typeface="Verdana" panose="020B0604030504040204" pitchFamily="34" charset="0"/>
              </a:rPr>
              <a:t> or a </a:t>
            </a:r>
            <a:r>
              <a:rPr lang="en-US" sz="1900" b="1" dirty="0">
                <a:solidFill>
                  <a:schemeClr val="tx1">
                    <a:lumMod val="75000"/>
                    <a:lumOff val="25000"/>
                  </a:schemeClr>
                </a:solidFill>
                <a:latin typeface="Verdana" panose="020B0604030504040204" pitchFamily="34" charset="0"/>
                <a:ea typeface="Verdana" panose="020B0604030504040204" pitchFamily="34" charset="0"/>
              </a:rPr>
              <a:t>match% </a:t>
            </a:r>
            <a:r>
              <a:rPr lang="en-US" sz="1900" dirty="0">
                <a:solidFill>
                  <a:schemeClr val="tx1">
                    <a:lumMod val="75000"/>
                    <a:lumOff val="25000"/>
                  </a:schemeClr>
                </a:solidFill>
                <a:latin typeface="Verdana" panose="020B0604030504040204" pitchFamily="34" charset="0"/>
                <a:ea typeface="Verdana" panose="020B0604030504040204" pitchFamily="34" charset="0"/>
              </a:rPr>
              <a:t>to evaluate the document and thereafter creating a minimum threshold that the match% must clear in order to accelerate the development process. </a:t>
            </a:r>
            <a:endParaRPr lang="en-IN" sz="1900" dirty="0">
              <a:solidFill>
                <a:schemeClr val="tx1">
                  <a:lumMod val="75000"/>
                  <a:lumOff val="2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9518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dirty="0"/>
          </a:p>
        </p:txBody>
      </p:sp>
      <p:sp>
        <p:nvSpPr>
          <p:cNvPr id="2" name="Title 1"/>
          <p:cNvSpPr>
            <a:spLocks noGrp="1"/>
          </p:cNvSpPr>
          <p:nvPr>
            <p:ph type="ctrTitle"/>
          </p:nvPr>
        </p:nvSpPr>
        <p:spPr>
          <a:xfrm>
            <a:off x="5999748" y="2927685"/>
            <a:ext cx="3970421" cy="782052"/>
          </a:xfrm>
          <a:effectLst>
            <a:outerShdw blurRad="50800" dist="38100" dir="8100000" algn="tr" rotWithShape="0">
              <a:prstClr val="black">
                <a:alpha val="40000"/>
              </a:prstClr>
            </a:outerShdw>
          </a:effectLst>
        </p:spPr>
        <p:txBody>
          <a:bodyPr>
            <a:normAutofit/>
          </a:bodyPr>
          <a:lstStyle/>
          <a:p>
            <a:r>
              <a:rPr lang="en-US" sz="4400"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2937394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E5C2B458-5EC6-0B4E-807D-DECB0F5E3EC6}" vid="{994DD1F9-5F74-B24E-9C04-A870BDFE2B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UN-PowerPoint-Template</Template>
  <TotalTime>52</TotalTime>
  <Words>286</Words>
  <Application>Microsoft Office PowerPoint</Application>
  <PresentationFormat>Widescreen</PresentationFormat>
  <Paragraphs>15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Verdana</vt:lpstr>
      <vt:lpstr>Office Theme</vt:lpstr>
      <vt:lpstr>Evaluating Development Plans and their Positional Stance with Green Development Goals</vt:lpstr>
      <vt:lpstr>INTRODUCTION</vt:lpstr>
      <vt:lpstr>AIM AND MOTIVATION</vt:lpstr>
      <vt:lpstr>IMPLEMENTATION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Development Plans and their Positional Stance with Green Development Goals</dc:title>
  <dc:creator>jigyasa saraswat</dc:creator>
  <cp:lastModifiedBy>jigyasa saraswat</cp:lastModifiedBy>
  <cp:revision>2</cp:revision>
  <dcterms:created xsi:type="dcterms:W3CDTF">2021-08-26T06:37:46Z</dcterms:created>
  <dcterms:modified xsi:type="dcterms:W3CDTF">2021-08-26T07:29:55Z</dcterms:modified>
</cp:coreProperties>
</file>