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146847062"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05-Aug-25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05-Aug-25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05-Aug-25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05-Aug-25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05-Aug-25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05-Aug-25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05-Aug-25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05-Aug-25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05-Aug-25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05-Aug-25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05-Aug-25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05-Aug-25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1036348" y="4266325"/>
            <a:ext cx="10119304" cy="707886"/>
          </a:xfrm>
          <a:prstGeom prst="rect">
            <a:avLst/>
          </a:prstGeom>
          <a:noFill/>
        </p:spPr>
        <p:txBody>
          <a:bodyPr wrap="square" lIns="91440" tIns="45720" rIns="91440" bIns="45720" rtlCol="0" anchor="t">
            <a:spAutoFit/>
          </a:bodyPr>
          <a:lstStyle/>
          <a:p>
            <a:pPr algn="ctr"/>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Subhradip Halder – Institute of Engineering and Management, Kolkata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The awesome Kaggle Dataset: "Predictive Maintenance Dataset" by Shivam Bansal. </a:t>
            </a:r>
            <a:r>
              <a:rPr lang="en-US" sz="2400" dirty="0">
                <a:latin typeface="Arial" panose="020B0604020202020204" pitchFamily="34" charset="0"/>
                <a:cs typeface="Arial" panose="020B0604020202020204" pitchFamily="34" charset="0"/>
                <a:hlinkClick r:id="rId2" tooltip="null"/>
              </a:rPr>
              <a:t>https://www.kaggle.com/datasets/shivamb/machine-predictive-maintenance-classification</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All those smart papers about predictive maintenance, sensor data, and machine learning for industry.</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The docs for all the Python libraries we used (Pandas, Scikit-learn, etc.).</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And, of course, the IBM Cloud documentation – super helpful!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D9B715AB-FB32-E550-BB80-A1F43CF557C6}"/>
              </a:ext>
            </a:extLst>
          </p:cNvPr>
          <p:cNvPicPr>
            <a:picLocks noChangeAspect="1"/>
          </p:cNvPicPr>
          <p:nvPr/>
        </p:nvPicPr>
        <p:blipFill>
          <a:blip r:embed="rId2"/>
          <a:stretch>
            <a:fillRect/>
          </a:stretch>
        </p:blipFill>
        <p:spPr>
          <a:xfrm>
            <a:off x="653494" y="1302026"/>
            <a:ext cx="6788499" cy="522631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D16043FF-84E1-D84B-0ED6-2DB0737B9971}"/>
              </a:ext>
            </a:extLst>
          </p:cNvPr>
          <p:cNvPicPr>
            <a:picLocks noChangeAspect="1"/>
          </p:cNvPicPr>
          <p:nvPr/>
        </p:nvPicPr>
        <p:blipFill>
          <a:blip r:embed="rId2"/>
          <a:stretch>
            <a:fillRect/>
          </a:stretch>
        </p:blipFill>
        <p:spPr>
          <a:xfrm>
            <a:off x="581192" y="1232452"/>
            <a:ext cx="6801200" cy="524537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AE83F8FE-6026-CA1D-2FA9-D0D5CC4EABC3}"/>
              </a:ext>
            </a:extLst>
          </p:cNvPr>
          <p:cNvPicPr>
            <a:picLocks noChangeAspect="1"/>
          </p:cNvPicPr>
          <p:nvPr/>
        </p:nvPicPr>
        <p:blipFill>
          <a:blip r:embed="rId2"/>
          <a:stretch>
            <a:fillRect/>
          </a:stretch>
        </p:blipFill>
        <p:spPr>
          <a:xfrm>
            <a:off x="581192" y="1492277"/>
            <a:ext cx="6940907" cy="429282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B91E3D-23EB-D325-0FFB-40250F372BBB}"/>
              </a:ext>
            </a:extLst>
          </p:cNvPr>
          <p:cNvSpPr txBox="1"/>
          <p:nvPr/>
        </p:nvSpPr>
        <p:spPr>
          <a:xfrm>
            <a:off x="1252728" y="3105835"/>
            <a:ext cx="9957816" cy="646331"/>
          </a:xfrm>
          <a:prstGeom prst="rect">
            <a:avLst/>
          </a:prstGeom>
          <a:noFill/>
        </p:spPr>
        <p:txBody>
          <a:bodyPr wrap="square">
            <a:spAutoFit/>
          </a:bodyPr>
          <a:lstStyle/>
          <a:p>
            <a:r>
              <a:rPr lang="en-US" sz="3600" dirty="0">
                <a:latin typeface="Arial" panose="020B0604020202020204" pitchFamily="34" charset="0"/>
                <a:cs typeface="Arial" panose="020B0604020202020204" pitchFamily="34" charset="0"/>
              </a:rPr>
              <a:t>GitHub Repo: </a:t>
            </a:r>
            <a:r>
              <a:rPr lang="en-US" sz="2400" dirty="0">
                <a:latin typeface="Arial" panose="020B0604020202020204" pitchFamily="34" charset="0"/>
                <a:cs typeface="Arial" panose="020B0604020202020204" pitchFamily="34" charset="0"/>
              </a:rPr>
              <a:t>https://github.com/SubhradipH/EduNet_Internship</a:t>
            </a:r>
            <a:endParaRPr lang="en-IN" sz="2400" dirty="0"/>
          </a:p>
        </p:txBody>
      </p:sp>
    </p:spTree>
    <p:extLst>
      <p:ext uri="{BB962C8B-B14F-4D97-AF65-F5344CB8AC3E}">
        <p14:creationId xmlns:p14="http://schemas.microsoft.com/office/powerpoint/2010/main" val="50687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5880" y="5796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9" name="TextBox 18">
            <a:extLst>
              <a:ext uri="{FF2B5EF4-FFF2-40B4-BE49-F238E27FC236}">
                <a16:creationId xmlns:a16="http://schemas.microsoft.com/office/drawing/2014/main" id="{758653DB-578A-C407-6574-BE463C665D4F}"/>
              </a:ext>
            </a:extLst>
          </p:cNvPr>
          <p:cNvSpPr txBox="1"/>
          <p:nvPr/>
        </p:nvSpPr>
        <p:spPr>
          <a:xfrm>
            <a:off x="375880" y="1612479"/>
            <a:ext cx="11234928" cy="1196161"/>
          </a:xfrm>
          <a:prstGeom prst="rect">
            <a:avLst/>
          </a:prstGeom>
          <a:noFill/>
        </p:spPr>
        <p:txBody>
          <a:bodyPr wrap="square">
            <a:spAutoFit/>
          </a:bodyPr>
          <a:lstStyle/>
          <a:p>
            <a:pPr marL="12700">
              <a:lnSpc>
                <a:spcPct val="100000"/>
              </a:lnSpc>
              <a:spcBef>
                <a:spcPts val="1410"/>
              </a:spcBef>
            </a:pPr>
            <a:r>
              <a:rPr lang="en-US" sz="1200" b="1" spc="-45" dirty="0">
                <a:solidFill>
                  <a:srgbClr val="1B1B1C"/>
                </a:solidFill>
                <a:latin typeface="Arial" panose="020B0604020202020204" pitchFamily="34" charset="0"/>
                <a:cs typeface="Arial" panose="020B0604020202020204" pitchFamily="34" charset="0"/>
              </a:rPr>
              <a:t>Data</a:t>
            </a:r>
            <a:r>
              <a:rPr lang="en-US" sz="1200" b="1" spc="-60" dirty="0">
                <a:solidFill>
                  <a:srgbClr val="1B1B1C"/>
                </a:solidFill>
                <a:latin typeface="Arial" panose="020B0604020202020204" pitchFamily="34" charset="0"/>
                <a:cs typeface="Arial" panose="020B0604020202020204" pitchFamily="34" charset="0"/>
              </a:rPr>
              <a:t> </a:t>
            </a:r>
            <a:r>
              <a:rPr lang="en-US" sz="1200" b="1" spc="-10" dirty="0">
                <a:solidFill>
                  <a:srgbClr val="1B1B1C"/>
                </a:solidFill>
                <a:latin typeface="Arial" panose="020B0604020202020204" pitchFamily="34" charset="0"/>
                <a:cs typeface="Arial" panose="020B0604020202020204" pitchFamily="34" charset="0"/>
              </a:rPr>
              <a:t>Collection:</a:t>
            </a:r>
            <a:endParaRPr lang="en-US" sz="1200" dirty="0">
              <a:latin typeface="Arial" panose="020B0604020202020204" pitchFamily="34" charset="0"/>
              <a:cs typeface="Arial" panose="020B0604020202020204" pitchFamily="34" charset="0"/>
            </a:endParaRPr>
          </a:p>
          <a:p>
            <a:pPr marL="307975" marR="41275" lvl="1" indent="-228600">
              <a:lnSpc>
                <a:spcPct val="114599"/>
              </a:lnSpc>
              <a:spcBef>
                <a:spcPts val="600"/>
              </a:spcBef>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First</a:t>
            </a:r>
            <a:r>
              <a:rPr lang="en-US" sz="1200" spc="20"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off,</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grab</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historical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real-time</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info</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machine</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sensors</a:t>
            </a:r>
            <a:r>
              <a:rPr lang="en-US" sz="1200" spc="25" dirty="0">
                <a:solidFill>
                  <a:srgbClr val="1B1B1C"/>
                </a:solidFill>
                <a:latin typeface="Arial" panose="020B0604020202020204" pitchFamily="34" charset="0"/>
                <a:cs typeface="Arial" panose="020B0604020202020204" pitchFamily="34" charset="0"/>
              </a:rPr>
              <a:t> </a:t>
            </a:r>
            <a:r>
              <a:rPr lang="en-US" sz="1200" spc="4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things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like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temperature,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how</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much</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shaking,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pressure,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speed,</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even</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how </a:t>
            </a:r>
            <a:r>
              <a:rPr lang="en-US" sz="1200" dirty="0">
                <a:solidFill>
                  <a:srgbClr val="1B1B1C"/>
                </a:solidFill>
                <a:latin typeface="Arial" panose="020B0604020202020204" pitchFamily="34" charset="0"/>
                <a:cs typeface="Arial" panose="020B0604020202020204" pitchFamily="34" charset="0"/>
              </a:rPr>
              <a:t>worn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tools</a:t>
            </a:r>
            <a:r>
              <a:rPr lang="en-US" sz="1200" spc="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are.</a:t>
            </a:r>
            <a:endParaRPr lang="en-US" sz="1200" dirty="0">
              <a:latin typeface="Arial" panose="020B0604020202020204" pitchFamily="34" charset="0"/>
              <a:cs typeface="Arial" panose="020B0604020202020204" pitchFamily="34" charset="0"/>
            </a:endParaRPr>
          </a:p>
          <a:p>
            <a:pPr marL="307340" lvl="1" indent="-227965">
              <a:lnSpc>
                <a:spcPct val="100000"/>
              </a:lnSpc>
              <a:spcBef>
                <a:spcPts val="210"/>
              </a:spcBef>
              <a:buClr>
                <a:srgbClr val="000000"/>
              </a:buClr>
              <a:buSzPct val="91666"/>
              <a:buFont typeface="Microsoft Sans Serif"/>
              <a:buChar char="●"/>
              <a:tabLst>
                <a:tab pos="307340" algn="l"/>
              </a:tabLst>
            </a:pPr>
            <a:r>
              <a:rPr lang="en-US" sz="1200" dirty="0">
                <a:solidFill>
                  <a:srgbClr val="1B1B1C"/>
                </a:solidFill>
                <a:latin typeface="Arial" panose="020B0604020202020204" pitchFamily="34" charset="0"/>
                <a:cs typeface="Arial" panose="020B0604020202020204" pitchFamily="34" charset="0"/>
              </a:rPr>
              <a:t>We're</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using</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cool</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dataset</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Kaggle:</a:t>
            </a:r>
          </a:p>
          <a:p>
            <a:pPr marL="307975" marR="32384">
              <a:lnSpc>
                <a:spcPct val="114599"/>
              </a:lnSpc>
              <a:spcBef>
                <a:spcPts val="100"/>
              </a:spcBef>
            </a:pPr>
            <a:r>
              <a:rPr lang="en-US" sz="1200" u="sng" dirty="0">
                <a:solidFill>
                  <a:srgbClr val="0A57D0"/>
                </a:solidFill>
                <a:uFill>
                  <a:solidFill>
                    <a:srgbClr val="0A57D0"/>
                  </a:solidFill>
                </a:uFill>
                <a:latin typeface="Arial" panose="020B0604020202020204" pitchFamily="34" charset="0"/>
                <a:cs typeface="Arial" panose="020B0604020202020204" pitchFamily="34" charset="0"/>
                <a:hlinkClick r:id="rId2"/>
              </a:rPr>
              <a:t>hflps://www.kaggle.com/datasets/shivamb/machine-predictive-maintenance-</a:t>
            </a:r>
            <a:r>
              <a:rPr lang="en-US" sz="1200" u="sng" spc="-20" dirty="0">
                <a:solidFill>
                  <a:srgbClr val="0A57D0"/>
                </a:solidFill>
                <a:uFill>
                  <a:solidFill>
                    <a:srgbClr val="0A57D0"/>
                  </a:solidFill>
                </a:uFill>
                <a:latin typeface="Arial" panose="020B0604020202020204" pitchFamily="34" charset="0"/>
                <a:cs typeface="Arial" panose="020B0604020202020204" pitchFamily="34" charset="0"/>
                <a:hlinkClick r:id="rId2"/>
              </a:rPr>
              <a:t>clas</a:t>
            </a:r>
            <a:r>
              <a:rPr lang="en-US" sz="1200" spc="-20" dirty="0">
                <a:solidFill>
                  <a:srgbClr val="0A57D0"/>
                </a:solidFill>
                <a:latin typeface="Arial" panose="020B0604020202020204" pitchFamily="34" charset="0"/>
                <a:cs typeface="Arial" panose="020B0604020202020204" pitchFamily="34" charset="0"/>
              </a:rPr>
              <a:t> </a:t>
            </a:r>
            <a:r>
              <a:rPr lang="en-US" sz="1200" u="sng" spc="-10" dirty="0" err="1">
                <a:solidFill>
                  <a:srgbClr val="0A57D0"/>
                </a:solidFill>
                <a:uFill>
                  <a:solidFill>
                    <a:srgbClr val="0A57D0"/>
                  </a:solidFill>
                </a:uFill>
                <a:latin typeface="Arial" panose="020B0604020202020204" pitchFamily="34" charset="0"/>
                <a:cs typeface="Arial" panose="020B0604020202020204" pitchFamily="34" charset="0"/>
                <a:hlinkClick r:id="rId2"/>
              </a:rPr>
              <a:t>sification</a:t>
            </a:r>
            <a:endParaRPr lang="en-US" sz="1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6A78718-4649-CF2D-EF85-3DDBC06960DB}"/>
              </a:ext>
            </a:extLst>
          </p:cNvPr>
          <p:cNvSpPr txBox="1"/>
          <p:nvPr/>
        </p:nvSpPr>
        <p:spPr>
          <a:xfrm>
            <a:off x="505968" y="2748934"/>
            <a:ext cx="11344656" cy="760657"/>
          </a:xfrm>
          <a:prstGeom prst="rect">
            <a:avLst/>
          </a:prstGeom>
          <a:noFill/>
        </p:spPr>
        <p:txBody>
          <a:bodyPr wrap="square">
            <a:spAutoFit/>
          </a:bodyPr>
          <a:lstStyle/>
          <a:p>
            <a:pPr marL="12700">
              <a:lnSpc>
                <a:spcPct val="100000"/>
              </a:lnSpc>
              <a:spcBef>
                <a:spcPts val="810"/>
              </a:spcBef>
            </a:pPr>
            <a:r>
              <a:rPr lang="en-US" sz="1200" b="1" spc="-45" dirty="0">
                <a:solidFill>
                  <a:srgbClr val="1B1B1C"/>
                </a:solidFill>
                <a:latin typeface="Arial" panose="020B0604020202020204" pitchFamily="34" charset="0"/>
                <a:cs typeface="Arial" panose="020B0604020202020204" pitchFamily="34" charset="0"/>
              </a:rPr>
              <a:t>Data</a:t>
            </a:r>
            <a:r>
              <a:rPr lang="en-US" sz="1200" b="1" spc="-60" dirty="0">
                <a:solidFill>
                  <a:srgbClr val="1B1B1C"/>
                </a:solidFill>
                <a:latin typeface="Arial" panose="020B0604020202020204" pitchFamily="34" charset="0"/>
                <a:cs typeface="Arial" panose="020B0604020202020204" pitchFamily="34" charset="0"/>
              </a:rPr>
              <a:t> </a:t>
            </a:r>
            <a:r>
              <a:rPr lang="en-US" sz="1200" b="1" spc="-10" dirty="0">
                <a:solidFill>
                  <a:srgbClr val="1B1B1C"/>
                </a:solidFill>
                <a:latin typeface="Arial" panose="020B0604020202020204" pitchFamily="34" charset="0"/>
                <a:cs typeface="Arial" panose="020B0604020202020204" pitchFamily="34" charset="0"/>
              </a:rPr>
              <a:t>Preprocessing:</a:t>
            </a:r>
            <a:endParaRPr lang="en-US" sz="1200" dirty="0">
              <a:latin typeface="Arial" panose="020B0604020202020204" pitchFamily="34" charset="0"/>
              <a:cs typeface="Arial" panose="020B0604020202020204" pitchFamily="34" charset="0"/>
            </a:endParaRPr>
          </a:p>
          <a:p>
            <a:pPr marL="307975" marR="5080" indent="-228600">
              <a:lnSpc>
                <a:spcPct val="114599"/>
              </a:lnSpc>
              <a:spcBef>
                <a:spcPts val="600"/>
              </a:spcBef>
              <a:buClr>
                <a:srgbClr val="000000"/>
              </a:buClr>
              <a:buSzPct val="91666"/>
              <a:buFont typeface="Microsoft Sans Serif"/>
              <a:buChar char="●"/>
              <a:tabLst>
                <a:tab pos="307975" algn="l"/>
              </a:tabLst>
            </a:pPr>
            <a:r>
              <a:rPr lang="en-US" sz="1200" spc="-10" dirty="0">
                <a:solidFill>
                  <a:srgbClr val="1B1B1C"/>
                </a:solidFill>
                <a:latin typeface="Arial" panose="020B0604020202020204" pitchFamily="34" charset="0"/>
                <a:cs typeface="Arial" panose="020B0604020202020204" pitchFamily="34" charset="0"/>
              </a:rPr>
              <a:t>Raw </a:t>
            </a:r>
            <a:r>
              <a:rPr lang="en-US" sz="1200" dirty="0">
                <a:solidFill>
                  <a:srgbClr val="1B1B1C"/>
                </a:solidFill>
                <a:latin typeface="Arial" panose="020B0604020202020204" pitchFamily="34" charset="0"/>
                <a:cs typeface="Arial" panose="020B0604020202020204" pitchFamily="34" charset="0"/>
              </a:rPr>
              <a:t>data</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can</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be</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messy, </a:t>
            </a:r>
            <a:r>
              <a:rPr lang="en-US" sz="1200" dirty="0">
                <a:solidFill>
                  <a:srgbClr val="1B1B1C"/>
                </a:solidFill>
                <a:latin typeface="Arial" panose="020B0604020202020204" pitchFamily="34" charset="0"/>
                <a:cs typeface="Arial" panose="020B0604020202020204" pitchFamily="34" charset="0"/>
              </a:rPr>
              <a:t>so</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clean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10" dirty="0">
                <a:solidFill>
                  <a:srgbClr val="1B1B1C"/>
                </a:solidFill>
                <a:latin typeface="Arial" panose="020B0604020202020204" pitchFamily="34" charset="0"/>
                <a:cs typeface="Arial" panose="020B0604020202020204" pitchFamily="34" charset="0"/>
              </a:rPr>
              <a:t> up! </a:t>
            </a:r>
            <a:r>
              <a:rPr lang="en-US" sz="1200" dirty="0">
                <a:solidFill>
                  <a:srgbClr val="1B1B1C"/>
                </a:solidFill>
                <a:latin typeface="Arial" panose="020B0604020202020204" pitchFamily="34" charset="0"/>
                <a:cs typeface="Arial" panose="020B0604020202020204" pitchFamily="34" charset="0"/>
              </a:rPr>
              <a:t>No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missing</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bits,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no</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weird</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numbers, </a:t>
            </a:r>
            <a:r>
              <a:rPr lang="en-US" sz="1200" dirty="0">
                <a:solidFill>
                  <a:srgbClr val="1B1B1C"/>
                </a:solidFill>
                <a:latin typeface="Arial" panose="020B0604020202020204" pitchFamily="34" charset="0"/>
                <a:cs typeface="Arial" panose="020B0604020202020204" pitchFamily="34" charset="0"/>
              </a:rPr>
              <a:t>just</a:t>
            </a:r>
            <a:r>
              <a:rPr lang="en-US" sz="1200" spc="-4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neat</a:t>
            </a:r>
            <a:r>
              <a:rPr lang="en-US" sz="1200" spc="-40"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data.</a:t>
            </a:r>
            <a:endParaRPr lang="en-US" sz="1200" dirty="0">
              <a:latin typeface="Arial" panose="020B0604020202020204" pitchFamily="34" charset="0"/>
              <a:cs typeface="Arial" panose="020B0604020202020204" pitchFamily="34" charset="0"/>
            </a:endParaRPr>
          </a:p>
          <a:p>
            <a:pPr marL="307975" marR="274320" indent="-228600">
              <a:lnSpc>
                <a:spcPct val="114599"/>
              </a:lnSpc>
              <a:buClr>
                <a:srgbClr val="000000"/>
              </a:buClr>
              <a:buSzPct val="91666"/>
              <a:buFont typeface="Microsoft Sans Serif"/>
              <a:buChar char="●"/>
              <a:tabLst>
                <a:tab pos="307975" algn="l"/>
              </a:tabLst>
            </a:pPr>
            <a:r>
              <a:rPr lang="en-US" sz="1200" spc="-10" dirty="0">
                <a:solidFill>
                  <a:srgbClr val="1B1B1C"/>
                </a:solidFill>
                <a:latin typeface="Arial" panose="020B0604020202020204" pitchFamily="34" charset="0"/>
                <a:cs typeface="Arial" panose="020B0604020202020204" pitchFamily="34" charset="0"/>
              </a:rPr>
              <a:t>Then,</a:t>
            </a:r>
            <a:r>
              <a:rPr lang="en-US" sz="1200" dirty="0">
                <a:solidFill>
                  <a:srgbClr val="1B1B1C"/>
                </a:solidFill>
                <a:latin typeface="Arial" panose="020B0604020202020204" pitchFamily="34" charset="0"/>
                <a:cs typeface="Arial" panose="020B0604020202020204" pitchFamily="34" charset="0"/>
              </a:rPr>
              <a:t> we'll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get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clever</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create</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new,</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helpful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"features"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that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5" dirty="0">
                <a:solidFill>
                  <a:srgbClr val="1B1B1C"/>
                </a:solidFill>
                <a:latin typeface="Arial" panose="020B0604020202020204" pitchFamily="34" charset="0"/>
                <a:cs typeface="Arial" panose="020B0604020202020204" pitchFamily="34" charset="0"/>
              </a:rPr>
              <a:t> </a:t>
            </a:r>
            <a:r>
              <a:rPr lang="en-US" sz="1200" spc="90" dirty="0">
                <a:solidFill>
                  <a:srgbClr val="1B1B1C"/>
                </a:solidFill>
                <a:latin typeface="Arial" panose="020B0604020202020204" pitchFamily="34" charset="0"/>
                <a:cs typeface="Arial" panose="020B0604020202020204" pitchFamily="34" charset="0"/>
              </a:rPr>
              <a:t>–</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stuff </a:t>
            </a:r>
            <a:r>
              <a:rPr lang="en-US" sz="1200" dirty="0">
                <a:solidFill>
                  <a:srgbClr val="1B1B1C"/>
                </a:solidFill>
                <a:latin typeface="Arial" panose="020B0604020202020204" pitchFamily="34" charset="0"/>
                <a:cs typeface="Arial" panose="020B0604020202020204" pitchFamily="34" charset="0"/>
              </a:rPr>
              <a:t>that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really</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helps</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predict</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different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kinds</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of</a:t>
            </a:r>
            <a:r>
              <a:rPr lang="en-US" sz="1200" spc="2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failures.</a:t>
            </a:r>
            <a:endParaRPr lang="en-US" sz="12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EF3521E-5831-EB22-DD0B-FD8A25773799}"/>
              </a:ext>
            </a:extLst>
          </p:cNvPr>
          <p:cNvSpPr txBox="1"/>
          <p:nvPr/>
        </p:nvSpPr>
        <p:spPr>
          <a:xfrm>
            <a:off x="560832" y="3509591"/>
            <a:ext cx="11545824" cy="1185389"/>
          </a:xfrm>
          <a:prstGeom prst="rect">
            <a:avLst/>
          </a:prstGeom>
          <a:noFill/>
        </p:spPr>
        <p:txBody>
          <a:bodyPr wrap="square">
            <a:spAutoFit/>
          </a:bodyPr>
          <a:lstStyle/>
          <a:p>
            <a:pPr marL="12700">
              <a:lnSpc>
                <a:spcPct val="100000"/>
              </a:lnSpc>
              <a:spcBef>
                <a:spcPts val="805"/>
              </a:spcBef>
            </a:pPr>
            <a:r>
              <a:rPr lang="en-US" sz="1200" b="1" spc="-30" dirty="0">
                <a:solidFill>
                  <a:srgbClr val="1B1B1C"/>
                </a:solidFill>
                <a:latin typeface="Arial" panose="020B0604020202020204" pitchFamily="34" charset="0"/>
                <a:cs typeface="Arial" panose="020B0604020202020204" pitchFamily="34" charset="0"/>
              </a:rPr>
              <a:t>Machine</a:t>
            </a:r>
            <a:r>
              <a:rPr lang="en-US" sz="1200" b="1" spc="-25" dirty="0">
                <a:solidFill>
                  <a:srgbClr val="1B1B1C"/>
                </a:solidFill>
                <a:latin typeface="Arial" panose="020B0604020202020204" pitchFamily="34" charset="0"/>
                <a:cs typeface="Arial" panose="020B0604020202020204" pitchFamily="34" charset="0"/>
              </a:rPr>
              <a:t> </a:t>
            </a:r>
            <a:r>
              <a:rPr lang="en-US" sz="1200" b="1" spc="-45" dirty="0">
                <a:solidFill>
                  <a:srgbClr val="1B1B1C"/>
                </a:solidFill>
                <a:latin typeface="Arial" panose="020B0604020202020204" pitchFamily="34" charset="0"/>
                <a:cs typeface="Arial" panose="020B0604020202020204" pitchFamily="34" charset="0"/>
              </a:rPr>
              <a:t>Learning</a:t>
            </a:r>
            <a:r>
              <a:rPr lang="en-US" sz="1200" b="1" spc="-25" dirty="0">
                <a:solidFill>
                  <a:srgbClr val="1B1B1C"/>
                </a:solidFill>
                <a:latin typeface="Arial" panose="020B0604020202020204" pitchFamily="34" charset="0"/>
                <a:cs typeface="Arial" panose="020B0604020202020204" pitchFamily="34" charset="0"/>
              </a:rPr>
              <a:t> </a:t>
            </a:r>
            <a:r>
              <a:rPr lang="en-US" sz="1200" b="1" spc="-10" dirty="0">
                <a:solidFill>
                  <a:srgbClr val="1B1B1C"/>
                </a:solidFill>
                <a:latin typeface="Arial" panose="020B0604020202020204" pitchFamily="34" charset="0"/>
                <a:cs typeface="Arial" panose="020B0604020202020204" pitchFamily="34" charset="0"/>
              </a:rPr>
              <a:t>Algorithm:</a:t>
            </a:r>
            <a:endParaRPr lang="en-US" sz="1200" dirty="0">
              <a:latin typeface="Arial" panose="020B0604020202020204" pitchFamily="34" charset="0"/>
              <a:cs typeface="Arial" panose="020B0604020202020204" pitchFamily="34" charset="0"/>
            </a:endParaRPr>
          </a:p>
          <a:p>
            <a:pPr marL="307975" marR="60960" indent="-228600">
              <a:lnSpc>
                <a:spcPct val="114599"/>
              </a:lnSpc>
              <a:spcBef>
                <a:spcPts val="600"/>
              </a:spcBef>
              <a:buClr>
                <a:srgbClr val="000000"/>
              </a:buClr>
              <a:buSzPct val="91666"/>
              <a:buFont typeface="Microsoft Sans Serif"/>
              <a:buChar char="●"/>
              <a:tabLst>
                <a:tab pos="307975" algn="l"/>
              </a:tabLst>
            </a:pPr>
            <a:r>
              <a:rPr lang="en-US" sz="1200" spc="10" dirty="0">
                <a:solidFill>
                  <a:srgbClr val="1B1B1C"/>
                </a:solidFill>
                <a:latin typeface="Arial" panose="020B0604020202020204" pitchFamily="34" charset="0"/>
                <a:cs typeface="Arial" panose="020B0604020202020204" pitchFamily="34" charset="0"/>
              </a:rPr>
              <a:t>This</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is</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where</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the</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magic</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happens!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pick</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a</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smart</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classification</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model</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that</a:t>
            </a:r>
            <a:r>
              <a:rPr lang="en-US" sz="1200" spc="-1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can </a:t>
            </a:r>
            <a:r>
              <a:rPr lang="en-US" sz="1200" dirty="0">
                <a:solidFill>
                  <a:srgbClr val="1B1B1C"/>
                </a:solidFill>
                <a:latin typeface="Arial" panose="020B0604020202020204" pitchFamily="34" charset="0"/>
                <a:cs typeface="Arial" panose="020B0604020202020204" pitchFamily="34" charset="0"/>
              </a:rPr>
              <a:t>tell</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a:t>
            </a:r>
            <a:r>
              <a:rPr lang="en-US" sz="1200" spc="-15" dirty="0">
                <a:solidFill>
                  <a:srgbClr val="1B1B1C"/>
                </a:solidFill>
                <a:latin typeface="Arial" panose="020B0604020202020204" pitchFamily="34" charset="0"/>
                <a:cs typeface="Arial" panose="020B0604020202020204" pitchFamily="34" charset="0"/>
              </a:rPr>
              <a:t> </a:t>
            </a:r>
            <a:r>
              <a:rPr lang="en-US" sz="1200" i="1" spc="-85" dirty="0">
                <a:solidFill>
                  <a:srgbClr val="1B1B1C"/>
                </a:solidFill>
                <a:latin typeface="Arial" panose="020B0604020202020204" pitchFamily="34" charset="0"/>
                <a:cs typeface="Arial" panose="020B0604020202020204" pitchFamily="34" charset="0"/>
              </a:rPr>
              <a:t>what</a:t>
            </a:r>
            <a:r>
              <a:rPr lang="en-US" sz="1200" i="1" spc="-60" dirty="0">
                <a:solidFill>
                  <a:srgbClr val="1B1B1C"/>
                </a:solidFill>
                <a:latin typeface="Arial" panose="020B0604020202020204" pitchFamily="34" charset="0"/>
                <a:cs typeface="Arial" panose="020B0604020202020204" pitchFamily="34" charset="0"/>
              </a:rPr>
              <a:t> </a:t>
            </a:r>
            <a:r>
              <a:rPr lang="en-US" sz="1200" i="1" spc="-80" dirty="0">
                <a:solidFill>
                  <a:srgbClr val="1B1B1C"/>
                </a:solidFill>
                <a:latin typeface="Arial" panose="020B0604020202020204" pitchFamily="34" charset="0"/>
                <a:cs typeface="Arial" panose="020B0604020202020204" pitchFamily="34" charset="0"/>
              </a:rPr>
              <a:t>kind</a:t>
            </a:r>
            <a:r>
              <a:rPr lang="en-US" sz="1200" i="1"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of</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failure</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coming.</a:t>
            </a:r>
            <a:r>
              <a:rPr lang="en-US" sz="1200" spc="-15" dirty="0">
                <a:solidFill>
                  <a:srgbClr val="1B1B1C"/>
                </a:solidFill>
                <a:latin typeface="Arial" panose="020B0604020202020204" pitchFamily="34" charset="0"/>
                <a:cs typeface="Arial" panose="020B0604020202020204" pitchFamily="34" charset="0"/>
              </a:rPr>
              <a:t> </a:t>
            </a:r>
            <a:r>
              <a:rPr lang="en-US" sz="1200" spc="-55" dirty="0">
                <a:solidFill>
                  <a:srgbClr val="1B1B1C"/>
                </a:solidFill>
                <a:latin typeface="Arial" panose="020B0604020202020204" pitchFamily="34" charset="0"/>
                <a:cs typeface="Arial" panose="020B0604020202020204" pitchFamily="34" charset="0"/>
              </a:rPr>
              <a:t>Is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worn-out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tool?</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Too</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Power</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going </a:t>
            </a:r>
            <a:r>
              <a:rPr lang="en-US" sz="1200" dirty="0">
                <a:solidFill>
                  <a:srgbClr val="1B1B1C"/>
                </a:solidFill>
                <a:latin typeface="Arial" panose="020B0604020202020204" pitchFamily="34" charset="0"/>
                <a:cs typeface="Arial" panose="020B0604020202020204" pitchFamily="34" charset="0"/>
              </a:rPr>
              <a:t>out?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Or</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everything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just</a:t>
            </a:r>
            <a:r>
              <a:rPr lang="en-US" sz="1200" spc="-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fine?</a:t>
            </a:r>
            <a:endParaRPr lang="en-US" sz="1200" dirty="0">
              <a:latin typeface="Arial" panose="020B0604020202020204" pitchFamily="34" charset="0"/>
              <a:cs typeface="Arial" panose="020B0604020202020204" pitchFamily="34" charset="0"/>
            </a:endParaRPr>
          </a:p>
          <a:p>
            <a:pPr marL="307975" marR="131445"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We're</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thinking</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about</a:t>
            </a:r>
            <a:r>
              <a:rPr lang="en-US" sz="1200" spc="6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using</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cool</a:t>
            </a:r>
            <a:r>
              <a:rPr lang="en-US" sz="1200" spc="6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algorithms</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like</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Support</a:t>
            </a:r>
            <a:r>
              <a:rPr lang="en-US" sz="1200" spc="6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Vector</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Machines</a:t>
            </a:r>
            <a:r>
              <a:rPr lang="en-US" sz="1200" spc="6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(SVM), </a:t>
            </a:r>
            <a:r>
              <a:rPr lang="en-US" sz="1200" dirty="0">
                <a:solidFill>
                  <a:srgbClr val="1B1B1C"/>
                </a:solidFill>
                <a:latin typeface="Arial" panose="020B0604020202020204" pitchFamily="34" charset="0"/>
                <a:cs typeface="Arial" panose="020B0604020202020204" pitchFamily="34" charset="0"/>
              </a:rPr>
              <a:t>Random</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Forests,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or</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maybe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some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fancy</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Neural</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Networks.</a:t>
            </a:r>
            <a:endParaRPr lang="en-US" sz="1200" dirty="0">
              <a:latin typeface="Arial" panose="020B0604020202020204" pitchFamily="34" charset="0"/>
              <a:cs typeface="Arial" panose="020B0604020202020204" pitchFamily="34" charset="0"/>
            </a:endParaRPr>
          </a:p>
          <a:p>
            <a:pPr marL="307975" marR="142875"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We'll</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teach</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this</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using</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that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historical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sensor</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telling</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exactly</a:t>
            </a:r>
            <a:r>
              <a:rPr lang="en-US" sz="1200" spc="2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what </a:t>
            </a:r>
            <a:r>
              <a:rPr lang="en-US" sz="1200" dirty="0">
                <a:solidFill>
                  <a:srgbClr val="1B1B1C"/>
                </a:solidFill>
                <a:latin typeface="Arial" panose="020B0604020202020204" pitchFamily="34" charset="0"/>
                <a:cs typeface="Arial" panose="020B0604020202020204" pitchFamily="34" charset="0"/>
              </a:rPr>
              <a:t>kind</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of</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failure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happened</a:t>
            </a:r>
            <a:r>
              <a:rPr lang="en-US" sz="1200" spc="3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when.</a:t>
            </a:r>
            <a:endParaRPr lang="en-US" sz="12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01CCE3A-52FC-90C6-9407-C6D2A1C9B126}"/>
              </a:ext>
            </a:extLst>
          </p:cNvPr>
          <p:cNvSpPr txBox="1"/>
          <p:nvPr/>
        </p:nvSpPr>
        <p:spPr>
          <a:xfrm>
            <a:off x="560832" y="4700065"/>
            <a:ext cx="11545824" cy="760657"/>
          </a:xfrm>
          <a:prstGeom prst="rect">
            <a:avLst/>
          </a:prstGeom>
          <a:noFill/>
        </p:spPr>
        <p:txBody>
          <a:bodyPr wrap="square">
            <a:spAutoFit/>
          </a:bodyPr>
          <a:lstStyle/>
          <a:p>
            <a:pPr marL="12700">
              <a:lnSpc>
                <a:spcPct val="100000"/>
              </a:lnSpc>
              <a:spcBef>
                <a:spcPts val="810"/>
              </a:spcBef>
            </a:pPr>
            <a:r>
              <a:rPr lang="en-US" sz="1200" b="1" spc="-10" dirty="0">
                <a:solidFill>
                  <a:srgbClr val="1B1B1C"/>
                </a:solidFill>
                <a:latin typeface="Arial" panose="020B0604020202020204" pitchFamily="34" charset="0"/>
                <a:cs typeface="Arial" panose="020B0604020202020204" pitchFamily="34" charset="0"/>
              </a:rPr>
              <a:t>Deployment:</a:t>
            </a:r>
            <a:endParaRPr lang="en-US" sz="1200" dirty="0">
              <a:latin typeface="Arial" panose="020B0604020202020204" pitchFamily="34" charset="0"/>
              <a:cs typeface="Arial" panose="020B0604020202020204" pitchFamily="34" charset="0"/>
            </a:endParaRPr>
          </a:p>
          <a:p>
            <a:pPr marL="307975" marR="238125" indent="-228600">
              <a:lnSpc>
                <a:spcPct val="114599"/>
              </a:lnSpc>
              <a:spcBef>
                <a:spcPts val="600"/>
              </a:spcBef>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Once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 model is trained, we'll set up a</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way for it to slurp up all that real-</a:t>
            </a:r>
            <a:r>
              <a:rPr lang="en-US" sz="1200" spc="-20" dirty="0">
                <a:solidFill>
                  <a:srgbClr val="1B1B1C"/>
                </a:solidFill>
                <a:latin typeface="Arial" panose="020B0604020202020204" pitchFamily="34" charset="0"/>
                <a:cs typeface="Arial" panose="020B0604020202020204" pitchFamily="34" charset="0"/>
              </a:rPr>
              <a:t>time </a:t>
            </a:r>
            <a:r>
              <a:rPr lang="en-US" sz="1200" dirty="0">
                <a:solidFill>
                  <a:srgbClr val="1B1B1C"/>
                </a:solidFill>
                <a:latin typeface="Arial" panose="020B0604020202020204" pitchFamily="34" charset="0"/>
                <a:cs typeface="Arial" panose="020B0604020202020204" pitchFamily="34" charset="0"/>
              </a:rPr>
              <a:t>data</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machines.</a:t>
            </a:r>
            <a:endParaRPr lang="en-US" sz="1200" dirty="0">
              <a:latin typeface="Arial" panose="020B0604020202020204" pitchFamily="34" charset="0"/>
              <a:cs typeface="Arial" panose="020B0604020202020204" pitchFamily="34" charset="0"/>
            </a:endParaRPr>
          </a:p>
          <a:p>
            <a:pPr marL="307975" marR="453390"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We're</a:t>
            </a:r>
            <a:r>
              <a:rPr lang="en-US" sz="1200" spc="20"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gonna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use</a:t>
            </a:r>
            <a:r>
              <a:rPr lang="en-US" sz="1200" spc="2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IBM</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Cloud</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Lite</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services</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run</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2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smart </a:t>
            </a:r>
            <a:r>
              <a:rPr lang="en-US" sz="1200" dirty="0">
                <a:solidFill>
                  <a:srgbClr val="1B1B1C"/>
                </a:solidFill>
                <a:latin typeface="Arial" panose="020B0604020202020204" pitchFamily="34" charset="0"/>
                <a:cs typeface="Arial" panose="020B0604020202020204" pitchFamily="34" charset="0"/>
              </a:rPr>
              <a:t>model!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Super</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easy</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for</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real-time</a:t>
            </a:r>
            <a:r>
              <a:rPr lang="en-US" sz="1200" spc="2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predictions.</a:t>
            </a:r>
            <a:endParaRPr lang="en-US"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0CCD8A15-CF25-8519-4C21-B6B0E2DBFB20}"/>
              </a:ext>
            </a:extLst>
          </p:cNvPr>
          <p:cNvSpPr txBox="1"/>
          <p:nvPr/>
        </p:nvSpPr>
        <p:spPr>
          <a:xfrm>
            <a:off x="505968" y="5465807"/>
            <a:ext cx="11665458" cy="1185389"/>
          </a:xfrm>
          <a:prstGeom prst="rect">
            <a:avLst/>
          </a:prstGeom>
          <a:noFill/>
        </p:spPr>
        <p:txBody>
          <a:bodyPr wrap="square">
            <a:spAutoFit/>
          </a:bodyPr>
          <a:lstStyle/>
          <a:p>
            <a:pPr marL="12700">
              <a:lnSpc>
                <a:spcPct val="100000"/>
              </a:lnSpc>
              <a:spcBef>
                <a:spcPts val="810"/>
              </a:spcBef>
            </a:pPr>
            <a:r>
              <a:rPr lang="en-US" sz="1200" b="1" spc="-10" dirty="0">
                <a:solidFill>
                  <a:srgbClr val="1B1B1C"/>
                </a:solidFill>
                <a:latin typeface="Arial" panose="020B0604020202020204" pitchFamily="34" charset="0"/>
                <a:cs typeface="Arial" panose="020B0604020202020204" pitchFamily="34" charset="0"/>
              </a:rPr>
              <a:t>Evaluation:</a:t>
            </a:r>
            <a:endParaRPr lang="en-US" sz="1200" dirty="0">
              <a:latin typeface="Arial" panose="020B0604020202020204" pitchFamily="34" charset="0"/>
              <a:cs typeface="Arial" panose="020B0604020202020204" pitchFamily="34" charset="0"/>
            </a:endParaRPr>
          </a:p>
          <a:p>
            <a:pPr marL="307975" marR="15240" indent="-228600">
              <a:lnSpc>
                <a:spcPct val="114599"/>
              </a:lnSpc>
              <a:spcBef>
                <a:spcPts val="600"/>
              </a:spcBef>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We'll</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check</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how</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good</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at</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guessing!</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use</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special</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scores</a:t>
            </a:r>
            <a:r>
              <a:rPr lang="en-US" sz="1200" spc="3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like </a:t>
            </a:r>
            <a:r>
              <a:rPr lang="en-US" sz="1200" dirty="0">
                <a:solidFill>
                  <a:srgbClr val="1B1B1C"/>
                </a:solidFill>
                <a:latin typeface="Arial" panose="020B0604020202020204" pitchFamily="34" charset="0"/>
                <a:cs typeface="Arial" panose="020B0604020202020204" pitchFamily="34" charset="0"/>
              </a:rPr>
              <a:t>accuracy,</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precision,</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recall</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see</a:t>
            </a:r>
            <a:r>
              <a:rPr lang="en-US" sz="1200" spc="5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if</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it's</a:t>
            </a:r>
            <a:r>
              <a:rPr lang="en-US" sz="1200" spc="50"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hifling</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5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mark,</a:t>
            </a:r>
            <a:r>
              <a:rPr lang="en-US" sz="1200" spc="5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especially</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since</a:t>
            </a:r>
            <a:r>
              <a:rPr lang="en-US" sz="1200" spc="5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there </a:t>
            </a:r>
            <a:r>
              <a:rPr lang="en-US" sz="1200" dirty="0">
                <a:solidFill>
                  <a:srgbClr val="1B1B1C"/>
                </a:solidFill>
                <a:latin typeface="Arial" panose="020B0604020202020204" pitchFamily="34" charset="0"/>
                <a:cs typeface="Arial" panose="020B0604020202020204" pitchFamily="34" charset="0"/>
              </a:rPr>
              <a:t>are different kinds of</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failures.</a:t>
            </a:r>
            <a:endParaRPr lang="en-US" sz="1200" dirty="0">
              <a:latin typeface="Arial" panose="020B0604020202020204" pitchFamily="34" charset="0"/>
              <a:cs typeface="Arial" panose="020B0604020202020204" pitchFamily="34" charset="0"/>
            </a:endParaRPr>
          </a:p>
          <a:p>
            <a:pPr marL="307975" marR="388620"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We'll also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some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checks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make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works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new</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it </a:t>
            </a:r>
            <a:r>
              <a:rPr lang="en-US" sz="1200" dirty="0">
                <a:solidFill>
                  <a:srgbClr val="1B1B1C"/>
                </a:solidFill>
                <a:latin typeface="Arial" panose="020B0604020202020204" pitchFamily="34" charset="0"/>
                <a:cs typeface="Arial" panose="020B0604020202020204" pitchFamily="34" charset="0"/>
              </a:rPr>
              <a:t>hasn't</a:t>
            </a:r>
            <a:r>
              <a:rPr lang="en-US" sz="1200" spc="4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seen</a:t>
            </a:r>
            <a:r>
              <a:rPr lang="en-US" sz="1200" spc="4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before.</a:t>
            </a:r>
            <a:endParaRPr lang="en-US" sz="1200" dirty="0">
              <a:latin typeface="Arial" panose="020B0604020202020204" pitchFamily="34" charset="0"/>
              <a:cs typeface="Arial" panose="020B0604020202020204" pitchFamily="34" charset="0"/>
            </a:endParaRPr>
          </a:p>
          <a:p>
            <a:pPr marL="307975" marR="442595"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And</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keep</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eye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once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running,</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making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stays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sharp</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and </a:t>
            </a:r>
            <a:r>
              <a:rPr lang="en-US" sz="1200" spc="-10" dirty="0">
                <a:solidFill>
                  <a:srgbClr val="1B1B1C"/>
                </a:solidFill>
                <a:latin typeface="Arial" panose="020B0604020202020204" pitchFamily="34" charset="0"/>
                <a:cs typeface="Arial" panose="020B0604020202020204" pitchFamily="34" charset="0"/>
              </a:rPr>
              <a:t>accurate!</a:t>
            </a:r>
            <a:endParaRPr lang="en-US"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DE60C05E-9D69-6998-41E4-5B8240A3E3C2}"/>
              </a:ext>
            </a:extLst>
          </p:cNvPr>
          <p:cNvSpPr txBox="1"/>
          <p:nvPr/>
        </p:nvSpPr>
        <p:spPr>
          <a:xfrm>
            <a:off x="396240" y="847346"/>
            <a:ext cx="11234928" cy="976165"/>
          </a:xfrm>
          <a:prstGeom prst="rect">
            <a:avLst/>
          </a:prstGeom>
          <a:noFill/>
        </p:spPr>
        <p:txBody>
          <a:bodyPr wrap="square" rtlCol="0">
            <a:spAutoFit/>
          </a:bodyPr>
          <a:lstStyle/>
          <a:p>
            <a:pPr marL="12700">
              <a:lnSpc>
                <a:spcPct val="100000"/>
              </a:lnSpc>
              <a:spcBef>
                <a:spcPts val="1395"/>
              </a:spcBef>
            </a:pPr>
            <a:endParaRPr lang="en-US" sz="1200" dirty="0">
              <a:latin typeface="Arial" panose="020B0604020202020204" pitchFamily="34" charset="0"/>
              <a:cs typeface="Arial" panose="020B0604020202020204" pitchFamily="34" charset="0"/>
            </a:endParaRPr>
          </a:p>
          <a:p>
            <a:pPr marL="12700" marR="50800">
              <a:lnSpc>
                <a:spcPct val="114599"/>
              </a:lnSpc>
              <a:spcBef>
                <a:spcPts val="705"/>
              </a:spcBef>
            </a:pPr>
            <a:r>
              <a:rPr lang="en-US" sz="1200" dirty="0">
                <a:solidFill>
                  <a:srgbClr val="1B1B1C"/>
                </a:solidFill>
                <a:latin typeface="Arial" panose="020B0604020202020204" pitchFamily="34" charset="0"/>
                <a:cs typeface="Arial" panose="020B0604020202020204" pitchFamily="34" charset="0"/>
              </a:rPr>
              <a:t>So,</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big</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idea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build</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super</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smart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system</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that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can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guess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when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those</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machines </a:t>
            </a:r>
            <a:r>
              <a:rPr lang="en-US" sz="1200" dirty="0">
                <a:solidFill>
                  <a:srgbClr val="1B1B1C"/>
                </a:solidFill>
                <a:latin typeface="Arial" panose="020B0604020202020204" pitchFamily="34" charset="0"/>
                <a:cs typeface="Arial" panose="020B0604020202020204" pitchFamily="34" charset="0"/>
              </a:rPr>
              <a:t>are</a:t>
            </a:r>
            <a:r>
              <a:rPr lang="en-US" sz="1200" spc="5"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gonna</a:t>
            </a:r>
            <a:r>
              <a:rPr lang="en-US" sz="1200" spc="5" dirty="0">
                <a:solidFill>
                  <a:srgbClr val="1B1B1C"/>
                </a:solidFill>
                <a:latin typeface="Arial" panose="020B0604020202020204" pitchFamily="34" charset="0"/>
                <a:cs typeface="Arial" panose="020B0604020202020204" pitchFamily="34" charset="0"/>
              </a:rPr>
              <a:t> </a:t>
            </a:r>
            <a:r>
              <a:rPr lang="en-US" sz="1200" spc="50" dirty="0">
                <a:solidFill>
                  <a:srgbClr val="1B1B1C"/>
                </a:solidFill>
                <a:latin typeface="Arial" panose="020B0604020202020204" pitchFamily="34" charset="0"/>
                <a:cs typeface="Arial" panose="020B0604020202020204" pitchFamily="34" charset="0"/>
              </a:rPr>
              <a:t>act</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up.</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We're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talking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about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"predictive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maintenance"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It'll</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use </a:t>
            </a:r>
            <a:r>
              <a:rPr lang="en-US" sz="1200" dirty="0">
                <a:solidFill>
                  <a:srgbClr val="1B1B1C"/>
                </a:solidFill>
                <a:latin typeface="Arial" panose="020B0604020202020204" pitchFamily="34" charset="0"/>
                <a:cs typeface="Arial" panose="020B0604020202020204" pitchFamily="34" charset="0"/>
              </a:rPr>
              <a:t>machine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learning</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peek</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at</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machine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sensors</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spot</a:t>
            </a:r>
            <a:r>
              <a:rPr lang="en-US" sz="1200" spc="35"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liflle</a:t>
            </a:r>
            <a:r>
              <a:rPr lang="en-US" sz="1200" spc="3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clues</a:t>
            </a:r>
            <a:r>
              <a:rPr lang="en-US" sz="1200" dirty="0">
                <a:solidFill>
                  <a:srgbClr val="1B1B1C"/>
                </a:solidFill>
                <a:latin typeface="Arial" panose="020B0604020202020204" pitchFamily="34" charset="0"/>
                <a:cs typeface="Arial" panose="020B0604020202020204" pitchFamily="34" charset="0"/>
              </a:rPr>
              <a:t> that a</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breakdown</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coming.</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Here's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how</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we're</a:t>
            </a:r>
            <a:r>
              <a:rPr lang="en-US" sz="1200" spc="10"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gonna</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do</a:t>
            </a:r>
            <a:r>
              <a:rPr lang="en-US" sz="1200" spc="1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it:</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lv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We're tackling this project step-by-step, just like any good machine learning adventure!</a:t>
            </a: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800" b="1" dirty="0">
                <a:solidFill>
                  <a:schemeClr val="tx1"/>
                </a:solidFill>
                <a:latin typeface="Arial" panose="020B0604020202020204" pitchFamily="34" charset="0"/>
              </a:rPr>
              <a:t>System Requirements:</a:t>
            </a: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Hardware:</a:t>
            </a:r>
            <a:r>
              <a:rPr lang="en-US" altLang="en-US" sz="1800" dirty="0">
                <a:solidFill>
                  <a:schemeClr val="tx1"/>
                </a:solidFill>
                <a:latin typeface="Arial" panose="020B0604020202020204" pitchFamily="34" charset="0"/>
              </a:rPr>
              <a:t> We'll need enough computer power to crunch all that data and train our model.</a:t>
            </a: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Software:</a:t>
            </a:r>
            <a:r>
              <a:rPr lang="en-US" altLang="en-US" sz="1800" dirty="0">
                <a:solidFill>
                  <a:schemeClr val="tx1"/>
                </a:solidFill>
                <a:latin typeface="Arial" panose="020B0604020202020204" pitchFamily="34" charset="0"/>
              </a:rPr>
              <a:t> We'll be using Python, along with awesome libraries like Pandas, NumPy, Scikit-learn, and maybe TensorFlow/</a:t>
            </a:r>
            <a:r>
              <a:rPr lang="en-US" altLang="en-US" sz="1800" dirty="0" err="1">
                <a:solidFill>
                  <a:schemeClr val="tx1"/>
                </a:solidFill>
                <a:latin typeface="Arial" panose="020B0604020202020204" pitchFamily="34" charset="0"/>
              </a:rPr>
              <a:t>Keras</a:t>
            </a:r>
            <a:r>
              <a:rPr lang="en-US" altLang="en-US" sz="1800" dirty="0">
                <a:solidFill>
                  <a:schemeClr val="tx1"/>
                </a:solidFill>
                <a:latin typeface="Arial" panose="020B0604020202020204" pitchFamily="34" charset="0"/>
              </a:rPr>
              <a:t> if we get into deep learning.</a:t>
            </a: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Cloud Platform:</a:t>
            </a:r>
            <a:r>
              <a:rPr lang="en-US" altLang="en-US" sz="1800" dirty="0">
                <a:solidFill>
                  <a:schemeClr val="tx1"/>
                </a:solidFill>
                <a:latin typeface="Arial" panose="020B0604020202020204" pitchFamily="34" charset="0"/>
              </a:rPr>
              <a:t> IBM Cloud Lite services are mandatory for getting our model up and running and maybe even storing some data.</a:t>
            </a:r>
          </a:p>
          <a:p>
            <a:pPr marL="0" lvl="0" indent="0" defTabSz="914400" eaLnBrk="0" fontAlgn="base" hangingPunct="0">
              <a:lnSpc>
                <a:spcPct val="100000"/>
              </a:lnSpc>
              <a:spcBef>
                <a:spcPct val="0"/>
              </a:spcBef>
              <a:spcAft>
                <a:spcPct val="0"/>
              </a:spcAft>
              <a:buClrTx/>
              <a:buSzTx/>
              <a:buNone/>
            </a:pP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800" b="1" dirty="0">
                <a:solidFill>
                  <a:schemeClr val="tx1"/>
                </a:solidFill>
                <a:latin typeface="Arial" panose="020B0604020202020204" pitchFamily="34" charset="0"/>
              </a:rPr>
              <a:t>Libraries Required to Build the Model:</a:t>
            </a:r>
          </a:p>
          <a:p>
            <a:pPr marL="0" lvl="0" indent="0" defTabSz="914400" eaLnBrk="0" fontAlgn="base" hangingPunct="0">
              <a:lnSpc>
                <a:spcPct val="100000"/>
              </a:lnSpc>
              <a:spcBef>
                <a:spcPct val="0"/>
              </a:spcBef>
              <a:spcAft>
                <a:spcPct val="0"/>
              </a:spcAft>
              <a:buClrTx/>
              <a:buSzTx/>
            </a:pPr>
            <a:endParaRPr lang="en-US" altLang="en-US" sz="1800" b="1" dirty="0">
              <a:solidFill>
                <a:schemeClr val="tx1"/>
              </a:solidFill>
              <a:latin typeface="Arial" panose="020B0604020202020204" pitchFamily="34" charset="0"/>
            </a:endParaRP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For Data:</a:t>
            </a:r>
            <a:r>
              <a:rPr lang="en-US" altLang="en-US" sz="1800" dirty="0">
                <a:solidFill>
                  <a:schemeClr val="tx1"/>
                </a:solidFill>
                <a:latin typeface="Arial" panose="020B0604020202020204" pitchFamily="34" charset="0"/>
              </a:rPr>
              <a:t> </a:t>
            </a:r>
            <a:r>
              <a:rPr lang="en-US" altLang="en-US" sz="1800" dirty="0">
                <a:solidFill>
                  <a:schemeClr val="tx1"/>
                </a:solidFill>
                <a:latin typeface="Arial Unicode MS"/>
              </a:rPr>
              <a:t>pandas</a:t>
            </a:r>
            <a:r>
              <a:rPr lang="en-US" altLang="en-US" sz="1800" dirty="0">
                <a:solidFill>
                  <a:schemeClr val="tx1"/>
                </a:solidFill>
              </a:rPr>
              <a:t> and </a:t>
            </a:r>
            <a:r>
              <a:rPr lang="en-US" altLang="en-US" sz="1800" dirty="0" err="1">
                <a:solidFill>
                  <a:schemeClr val="tx1"/>
                </a:solidFill>
                <a:latin typeface="Arial Unicode MS"/>
              </a:rPr>
              <a:t>numpy</a:t>
            </a:r>
            <a:r>
              <a:rPr lang="en-US" altLang="en-US" sz="1800" dirty="0">
                <a:solidFill>
                  <a:schemeClr val="tx1"/>
                </a:solidFill>
              </a:rPr>
              <a:t> – they're like our data wranglers!</a:t>
            </a:r>
            <a:endParaRPr lang="en-US" altLang="en-US" sz="1800" dirty="0">
              <a:latin typeface="Arial" panose="020B0604020202020204" pitchFamily="34" charset="0"/>
            </a:endParaRP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For Machine Learning:</a:t>
            </a:r>
            <a:r>
              <a:rPr lang="en-US" altLang="en-US" sz="1800" dirty="0">
                <a:solidFill>
                  <a:schemeClr val="tx1"/>
                </a:solidFill>
                <a:latin typeface="Arial" panose="020B0604020202020204" pitchFamily="34" charset="0"/>
              </a:rPr>
              <a:t> </a:t>
            </a:r>
            <a:r>
              <a:rPr lang="en-US" altLang="en-US" sz="1800" dirty="0">
                <a:solidFill>
                  <a:schemeClr val="tx1"/>
                </a:solidFill>
                <a:latin typeface="Arial Unicode MS"/>
              </a:rPr>
              <a:t>scikit-learn</a:t>
            </a:r>
            <a:r>
              <a:rPr lang="en-US" altLang="en-US" sz="1800" dirty="0">
                <a:solidFill>
                  <a:schemeClr val="tx1"/>
                </a:solidFill>
              </a:rPr>
              <a:t> , </a:t>
            </a:r>
            <a:r>
              <a:rPr lang="en-US" altLang="en-US" sz="1800" dirty="0" err="1">
                <a:solidFill>
                  <a:schemeClr val="tx1"/>
                </a:solidFill>
                <a:latin typeface="Arial Unicode MS"/>
              </a:rPr>
              <a:t>xgboost</a:t>
            </a:r>
            <a:r>
              <a:rPr lang="en-US" altLang="en-US" sz="1800" dirty="0">
                <a:solidFill>
                  <a:schemeClr val="tx1"/>
                </a:solidFill>
              </a:rPr>
              <a:t> or </a:t>
            </a:r>
            <a:r>
              <a:rPr lang="en-US" altLang="en-US" sz="1800" dirty="0" err="1">
                <a:solidFill>
                  <a:schemeClr val="tx1"/>
                </a:solidFill>
                <a:latin typeface="Arial Unicode MS"/>
              </a:rPr>
              <a:t>lightgbm</a:t>
            </a:r>
            <a:r>
              <a:rPr lang="en-US" altLang="en-US" sz="1800" dirty="0">
                <a:solidFill>
                  <a:schemeClr val="tx1"/>
                </a:solidFill>
              </a:rPr>
              <a:t> and </a:t>
            </a:r>
            <a:r>
              <a:rPr lang="en-US" altLang="en-US" sz="1800" dirty="0" err="1">
                <a:solidFill>
                  <a:schemeClr val="tx1"/>
                </a:solidFill>
                <a:latin typeface="Arial Unicode MS"/>
              </a:rPr>
              <a:t>tensorflow</a:t>
            </a:r>
            <a:r>
              <a:rPr lang="en-US" altLang="en-US" sz="1800" dirty="0">
                <a:solidFill>
                  <a:schemeClr val="tx1"/>
                </a:solidFill>
              </a:rPr>
              <a:t> or </a:t>
            </a:r>
            <a:r>
              <a:rPr lang="en-US" altLang="en-US" sz="1800" dirty="0" err="1">
                <a:solidFill>
                  <a:schemeClr val="tx1"/>
                </a:solidFill>
                <a:latin typeface="Arial Unicode MS"/>
              </a:rPr>
              <a:t>keras</a:t>
            </a:r>
            <a:r>
              <a:rPr lang="en-US" altLang="en-US" sz="1800" dirty="0">
                <a:solidFill>
                  <a:schemeClr val="tx1"/>
                </a:solidFill>
              </a:rPr>
              <a:t> (if we're diving into the deep end with neural networks!).</a:t>
            </a:r>
            <a:endParaRPr lang="en-US" altLang="en-US" sz="1800" dirty="0">
              <a:latin typeface="Arial" panose="020B0604020202020204" pitchFamily="34" charset="0"/>
            </a:endParaRP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For Pretty Pictures:</a:t>
            </a:r>
            <a:r>
              <a:rPr lang="en-US" altLang="en-US" sz="1800" dirty="0">
                <a:solidFill>
                  <a:schemeClr val="tx1"/>
                </a:solidFill>
                <a:latin typeface="Arial" panose="020B0604020202020204" pitchFamily="34" charset="0"/>
              </a:rPr>
              <a:t> </a:t>
            </a:r>
            <a:r>
              <a:rPr lang="en-US" altLang="en-US" sz="1800" dirty="0">
                <a:solidFill>
                  <a:schemeClr val="tx1"/>
                </a:solidFill>
                <a:latin typeface="Arial Unicode MS"/>
              </a:rPr>
              <a:t>matplotlib</a:t>
            </a:r>
            <a:r>
              <a:rPr lang="en-US" altLang="en-US" sz="1800" dirty="0">
                <a:solidFill>
                  <a:schemeClr val="tx1"/>
                </a:solidFill>
              </a:rPr>
              <a:t> and </a:t>
            </a:r>
            <a:r>
              <a:rPr lang="en-US" altLang="en-US" sz="1800" dirty="0">
                <a:solidFill>
                  <a:schemeClr val="tx1"/>
                </a:solidFill>
                <a:latin typeface="Arial Unicode MS"/>
              </a:rPr>
              <a:t>seaborn</a:t>
            </a:r>
            <a:r>
              <a:rPr lang="en-US" altLang="en-US" sz="1800" dirty="0">
                <a:solidFill>
                  <a:schemeClr val="tx1"/>
                </a:solidFill>
              </a:rPr>
              <a:t> – </a:t>
            </a:r>
            <a:r>
              <a:rPr lang="en-US" altLang="en-US" sz="1800" dirty="0" err="1">
                <a:solidFill>
                  <a:schemeClr val="tx1"/>
                </a:solidFill>
              </a:rPr>
              <a:t>gotta</a:t>
            </a:r>
            <a:r>
              <a:rPr lang="en-US" altLang="en-US" sz="1800" dirty="0">
                <a:solidFill>
                  <a:schemeClr val="tx1"/>
                </a:solidFill>
              </a:rPr>
              <a:t> visualize those results!</a:t>
            </a:r>
            <a:endParaRPr lang="en-US" altLang="en-US" sz="1800" dirty="0">
              <a:solidFill>
                <a:schemeClr val="tx1"/>
              </a:solidFill>
              <a:latin typeface="Arial" panose="020B0604020202020204" pitchFamily="34"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16600" y="646530"/>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TextBox 3">
            <a:extLst>
              <a:ext uri="{FF2B5EF4-FFF2-40B4-BE49-F238E27FC236}">
                <a16:creationId xmlns:a16="http://schemas.microsoft.com/office/drawing/2014/main" id="{B3841147-B6BC-9141-5DA3-1FDAAD9B1723}"/>
              </a:ext>
            </a:extLst>
          </p:cNvPr>
          <p:cNvSpPr txBox="1"/>
          <p:nvPr/>
        </p:nvSpPr>
        <p:spPr>
          <a:xfrm>
            <a:off x="416600" y="1176826"/>
            <a:ext cx="12792456" cy="5078313"/>
          </a:xfrm>
          <a:prstGeom prst="rect">
            <a:avLst/>
          </a:prstGeom>
          <a:noFill/>
        </p:spPr>
        <p:txBody>
          <a:bodyPr wrap="square">
            <a:spAutoFit/>
          </a:bodyPr>
          <a:lstStyle/>
          <a:p>
            <a:pPr>
              <a:buNone/>
            </a:pPr>
            <a:r>
              <a:rPr lang="en-US" sz="1200" b="1" u="sng" dirty="0">
                <a:latin typeface="Arial" panose="020B0604020202020204" pitchFamily="34" charset="0"/>
                <a:cs typeface="Arial" panose="020B0604020202020204" pitchFamily="34" charset="0"/>
              </a:rPr>
              <a:t>Algorithm Selection</a:t>
            </a:r>
            <a:r>
              <a:rPr lang="en-US" sz="1200" b="1" dirty="0">
                <a:latin typeface="Arial" panose="020B0604020202020204" pitchFamily="34" charset="0"/>
                <a:cs typeface="Arial" panose="020B0604020202020204" pitchFamily="34" charset="0"/>
              </a:rPr>
              <a:t>:</a:t>
            </a:r>
          </a:p>
          <a:p>
            <a:pPr>
              <a:buNone/>
            </a:pPr>
            <a:r>
              <a:rPr lang="en-US" sz="1200" dirty="0">
                <a:latin typeface="Arial" panose="020B0604020202020204" pitchFamily="34" charset="0"/>
                <a:cs typeface="Arial" panose="020B0604020202020204" pitchFamily="34" charset="0"/>
              </a:rPr>
              <a:t>We're </a:t>
            </a:r>
            <a:r>
              <a:rPr lang="en-US" sz="1200" dirty="0" err="1">
                <a:latin typeface="Arial" panose="020B0604020202020204" pitchFamily="34" charset="0"/>
                <a:cs typeface="Arial" panose="020B0604020202020204" pitchFamily="34" charset="0"/>
              </a:rPr>
              <a:t>gonna</a:t>
            </a:r>
            <a:r>
              <a:rPr lang="en-US" sz="1200" dirty="0">
                <a:latin typeface="Arial" panose="020B0604020202020204" pitchFamily="34" charset="0"/>
                <a:cs typeface="Arial" panose="020B0604020202020204" pitchFamily="34" charset="0"/>
              </a:rPr>
              <a:t> try out a few different smart guessing methods and see which one works best: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Random Forest:</a:t>
            </a:r>
            <a:r>
              <a:rPr lang="en-US" sz="1200" dirty="0">
                <a:latin typeface="Arial" panose="020B0604020202020204" pitchFamily="34" charset="0"/>
                <a:cs typeface="Arial" panose="020B0604020202020204" pitchFamily="34" charset="0"/>
              </a:rPr>
              <a:t> This one's pretty tough, handles lots of different data, and even tells us what info was most important.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Gradient Boosting (</a:t>
            </a:r>
            <a:r>
              <a:rPr lang="en-US" sz="1200" b="1" dirty="0" err="1">
                <a:latin typeface="Arial" panose="020B0604020202020204" pitchFamily="34" charset="0"/>
                <a:cs typeface="Arial" panose="020B0604020202020204" pitchFamily="34" charset="0"/>
              </a:rPr>
              <a:t>XGBoost</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LightGBM</a:t>
            </a:r>
            <a:r>
              <a:rPr lang="en-US" sz="1200" b="1"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These are often super accurate and fast!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Support Vector Machine (SVM):</a:t>
            </a:r>
            <a:r>
              <a:rPr lang="en-US" sz="1200" dirty="0">
                <a:latin typeface="Arial" panose="020B0604020202020204" pitchFamily="34" charset="0"/>
                <a:cs typeface="Arial" panose="020B0604020202020204" pitchFamily="34" charset="0"/>
              </a:rPr>
              <a:t> Great for separating different types of data.</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pick the winner based on how accurate it is, how easy it is to understand, and how fast it runs on our data.</a:t>
            </a: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buNone/>
            </a:pPr>
            <a:r>
              <a:rPr lang="en-US" sz="1200" b="1" u="sng" dirty="0">
                <a:latin typeface="Arial" panose="020B0604020202020204" pitchFamily="34" charset="0"/>
                <a:cs typeface="Arial" panose="020B0604020202020204" pitchFamily="34" charset="0"/>
              </a:rPr>
              <a:t>Data Input:</a:t>
            </a:r>
          </a:p>
          <a:p>
            <a:pPr>
              <a:buNone/>
            </a:pPr>
            <a:r>
              <a:rPr lang="en-US" sz="1200" dirty="0">
                <a:latin typeface="Arial" panose="020B0604020202020204" pitchFamily="34" charset="0"/>
                <a:cs typeface="Arial" panose="020B0604020202020204" pitchFamily="34" charset="0"/>
              </a:rPr>
              <a:t>Our model will take in all that cleaned-up sensor data, including things like: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Air temperature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Process temperature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How fast it's spinning </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How much force it's putting out </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How much the tool is worn down </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And the machine's quality type</a:t>
            </a:r>
          </a:p>
          <a:p>
            <a:pPr>
              <a:buFont typeface="Arial" panose="020B0604020202020204" pitchFamily="34" charset="0"/>
              <a:buChar char="•"/>
            </a:pPr>
            <a:endParaRPr lang="en-US" sz="1200" b="1" dirty="0">
              <a:latin typeface="Arial" panose="020B0604020202020204" pitchFamily="34" charset="0"/>
              <a:cs typeface="Arial" panose="020B0604020202020204" pitchFamily="34" charset="0"/>
            </a:endParaRPr>
          </a:p>
          <a:p>
            <a:r>
              <a:rPr lang="en-US" sz="1200" b="1" u="sng" dirty="0">
                <a:latin typeface="Arial" panose="020B0604020202020204" pitchFamily="34" charset="0"/>
                <a:cs typeface="Arial" panose="020B0604020202020204" pitchFamily="34" charset="0"/>
              </a:rPr>
              <a:t>Training Process</a:t>
            </a:r>
            <a:r>
              <a:rPr lang="en-US" sz="1200" b="1"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teach our chosen algorithm using all the historical sensor data from that Kaggle dataset.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split the data up – some for teaching (like 80%) and some for testing (like 20%).</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use cool tricks like "cross-validation" to make sure our model isn't just memorizing but actually </a:t>
            </a:r>
            <a:r>
              <a:rPr lang="en-US" sz="1200" i="1" dirty="0">
                <a:latin typeface="Arial" panose="020B0604020202020204" pitchFamily="34" charset="0"/>
                <a:cs typeface="Arial" panose="020B0604020202020204" pitchFamily="34" charset="0"/>
              </a:rPr>
              <a:t>learning</a:t>
            </a:r>
            <a:r>
              <a:rPr lang="en-US" sz="12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And we'll fine-tune it to make sure it's performing its absolute best!</a:t>
            </a: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buNone/>
            </a:pPr>
            <a:r>
              <a:rPr lang="en-US" sz="1200" b="1" u="sng" dirty="0">
                <a:latin typeface="Arial" panose="020B0604020202020204" pitchFamily="34" charset="0"/>
                <a:cs typeface="Arial" panose="020B0604020202020204" pitchFamily="34" charset="0"/>
              </a:rPr>
              <a:t>Prediction Process: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Once it's all trained up, our model will get new, live data from the machines.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clean that new data up just like we did for training.</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Then, BAM! The model will tell us if a failure is likely and what kind it might be. "Tool wear coming up!" or "Looks like a power issue!" or "All clear!"</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set up some "alarm bells" so maintenance teams get a quick </a:t>
            </a:r>
            <a:r>
              <a:rPr lang="en-US" sz="1200" dirty="0" err="1">
                <a:latin typeface="Arial" panose="020B0604020202020204" pitchFamily="34" charset="0"/>
                <a:cs typeface="Arial" panose="020B0604020202020204" pitchFamily="34" charset="0"/>
              </a:rPr>
              <a:t>heads-up!a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A79C901-90C5-A4B2-400E-DB3B4A131343}"/>
              </a:ext>
            </a:extLst>
          </p:cNvPr>
          <p:cNvPicPr>
            <a:picLocks noGrp="1" noChangeAspect="1"/>
          </p:cNvPicPr>
          <p:nvPr>
            <p:ph idx="1"/>
          </p:nvPr>
        </p:nvPicPr>
        <p:blipFill>
          <a:blip r:embed="rId2"/>
          <a:stretch>
            <a:fillRect/>
          </a:stretch>
        </p:blipFill>
        <p:spPr>
          <a:xfrm rot="10800000" flipV="1">
            <a:off x="859535" y="1358391"/>
            <a:ext cx="3649605" cy="1796289"/>
          </a:xfrm>
        </p:spPr>
      </p:pic>
      <p:pic>
        <p:nvPicPr>
          <p:cNvPr id="7" name="Picture 6">
            <a:extLst>
              <a:ext uri="{FF2B5EF4-FFF2-40B4-BE49-F238E27FC236}">
                <a16:creationId xmlns:a16="http://schemas.microsoft.com/office/drawing/2014/main" id="{4E396D55-5D76-92AA-122C-2B73671E1DE3}"/>
              </a:ext>
            </a:extLst>
          </p:cNvPr>
          <p:cNvPicPr>
            <a:picLocks noChangeAspect="1"/>
          </p:cNvPicPr>
          <p:nvPr/>
        </p:nvPicPr>
        <p:blipFill>
          <a:blip r:embed="rId3"/>
          <a:stretch>
            <a:fillRect/>
          </a:stretch>
        </p:blipFill>
        <p:spPr>
          <a:xfrm>
            <a:off x="8392222" y="702157"/>
            <a:ext cx="3317235" cy="2726844"/>
          </a:xfrm>
          <a:prstGeom prst="rect">
            <a:avLst/>
          </a:prstGeom>
        </p:spPr>
      </p:pic>
      <p:pic>
        <p:nvPicPr>
          <p:cNvPr id="9" name="Picture 8">
            <a:extLst>
              <a:ext uri="{FF2B5EF4-FFF2-40B4-BE49-F238E27FC236}">
                <a16:creationId xmlns:a16="http://schemas.microsoft.com/office/drawing/2014/main" id="{A38640D4-113A-3911-507D-F16D9FD02811}"/>
              </a:ext>
            </a:extLst>
          </p:cNvPr>
          <p:cNvPicPr>
            <a:picLocks noChangeAspect="1"/>
          </p:cNvPicPr>
          <p:nvPr/>
        </p:nvPicPr>
        <p:blipFill>
          <a:blip r:embed="rId4"/>
          <a:stretch>
            <a:fillRect/>
          </a:stretch>
        </p:blipFill>
        <p:spPr>
          <a:xfrm>
            <a:off x="859535" y="3280621"/>
            <a:ext cx="2624329" cy="3073526"/>
          </a:xfrm>
          <a:prstGeom prst="rect">
            <a:avLst/>
          </a:prstGeom>
        </p:spPr>
      </p:pic>
      <p:pic>
        <p:nvPicPr>
          <p:cNvPr id="11" name="Picture 10">
            <a:extLst>
              <a:ext uri="{FF2B5EF4-FFF2-40B4-BE49-F238E27FC236}">
                <a16:creationId xmlns:a16="http://schemas.microsoft.com/office/drawing/2014/main" id="{6AA2D4EA-A894-3DCE-3282-4FA2F7DE98AD}"/>
              </a:ext>
            </a:extLst>
          </p:cNvPr>
          <p:cNvPicPr>
            <a:picLocks noChangeAspect="1"/>
          </p:cNvPicPr>
          <p:nvPr/>
        </p:nvPicPr>
        <p:blipFill>
          <a:blip r:embed="rId5"/>
          <a:stretch>
            <a:fillRect/>
          </a:stretch>
        </p:blipFill>
        <p:spPr>
          <a:xfrm>
            <a:off x="4912475" y="702157"/>
            <a:ext cx="3317236" cy="2726843"/>
          </a:xfrm>
          <a:prstGeom prst="rect">
            <a:avLst/>
          </a:prstGeom>
        </p:spPr>
      </p:pic>
      <p:pic>
        <p:nvPicPr>
          <p:cNvPr id="13" name="Picture 12">
            <a:extLst>
              <a:ext uri="{FF2B5EF4-FFF2-40B4-BE49-F238E27FC236}">
                <a16:creationId xmlns:a16="http://schemas.microsoft.com/office/drawing/2014/main" id="{E323C8A8-CC58-B882-DF21-834F0B99744F}"/>
              </a:ext>
            </a:extLst>
          </p:cNvPr>
          <p:cNvPicPr>
            <a:picLocks noChangeAspect="1"/>
          </p:cNvPicPr>
          <p:nvPr/>
        </p:nvPicPr>
        <p:blipFill>
          <a:blip r:embed="rId6"/>
          <a:stretch>
            <a:fillRect/>
          </a:stretch>
        </p:blipFill>
        <p:spPr>
          <a:xfrm>
            <a:off x="4027965" y="3703320"/>
            <a:ext cx="3820156" cy="2645527"/>
          </a:xfrm>
          <a:prstGeom prst="rect">
            <a:avLst/>
          </a:prstGeom>
        </p:spPr>
      </p:pic>
      <p:pic>
        <p:nvPicPr>
          <p:cNvPr id="3" name="Picture 2">
            <a:extLst>
              <a:ext uri="{FF2B5EF4-FFF2-40B4-BE49-F238E27FC236}">
                <a16:creationId xmlns:a16="http://schemas.microsoft.com/office/drawing/2014/main" id="{71E475BC-DCD1-67CD-F943-1A785FCD39CF}"/>
              </a:ext>
            </a:extLst>
          </p:cNvPr>
          <p:cNvPicPr>
            <a:picLocks noChangeAspect="1"/>
          </p:cNvPicPr>
          <p:nvPr/>
        </p:nvPicPr>
        <p:blipFill>
          <a:blip r:embed="rId7"/>
          <a:stretch>
            <a:fillRect/>
          </a:stretch>
        </p:blipFill>
        <p:spPr>
          <a:xfrm>
            <a:off x="8037576" y="3708619"/>
            <a:ext cx="3671881" cy="26455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None/>
            </a:pPr>
            <a:r>
              <a:rPr lang="en-US" sz="2000" dirty="0">
                <a:latin typeface="Arial" panose="020B0604020202020204" pitchFamily="34" charset="0"/>
                <a:cs typeface="Arial" panose="020B0604020202020204" pitchFamily="34" charset="0"/>
              </a:rPr>
              <a:t>So, to wrap it up, we built a predictive maintenance model that can see machine failures coming! By looking at all that sensor data, our smart model can tell us what's about to go wrong, which means maintenance can jump in before things totally stop. This saves a ton of headaches, keeps costs down, and makes our machines way more reliable.</a:t>
            </a:r>
          </a:p>
          <a:p>
            <a:r>
              <a:rPr lang="en-US" sz="2000" dirty="0">
                <a:latin typeface="Arial" panose="020B0604020202020204" pitchFamily="34" charset="0"/>
                <a:cs typeface="Arial" panose="020B0604020202020204" pitchFamily="34" charset="0"/>
              </a:rPr>
              <a:t>Sure, we hit a few bumps – like dealing with data where some failures were super rare, or making sure the model worked perfectly on all kinds of machines. But hey, that's part of the fun! For the future, we could add even more data, try out even cooler deep learning stuff, and connect it right into existing maintenance systems. Getting these predictions right is super important for keeping industrial operations smooth and productive!</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a:buNone/>
            </a:pPr>
            <a:endParaRPr lang="en-US" sz="3200" b="1"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What's next for this awesome project? So many possibilities!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IoT Integration:</a:t>
            </a:r>
            <a:r>
              <a:rPr lang="en-US" sz="2000" dirty="0">
                <a:latin typeface="Arial" panose="020B0604020202020204" pitchFamily="34" charset="0"/>
                <a:cs typeface="Arial" panose="020B0604020202020204" pitchFamily="34" charset="0"/>
              </a:rPr>
              <a:t> Imagine connecting it directly to all those smart sensors for instant data and alerts!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Spotting the Weird Stuff:</a:t>
            </a:r>
            <a:r>
              <a:rPr lang="en-US" sz="2000" dirty="0">
                <a:latin typeface="Arial" panose="020B0604020202020204" pitchFamily="34" charset="0"/>
                <a:cs typeface="Arial" panose="020B0604020202020204" pitchFamily="34" charset="0"/>
              </a:rPr>
              <a:t> We could teach it to find totally new, unexpected problems too.</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Smart Maintenance Schedules:</a:t>
            </a:r>
            <a:r>
              <a:rPr lang="en-US" sz="2000" dirty="0">
                <a:latin typeface="Arial" panose="020B0604020202020204" pitchFamily="34" charset="0"/>
                <a:cs typeface="Arial" panose="020B0604020202020204" pitchFamily="34" charset="0"/>
              </a:rPr>
              <a:t> Maybe even use AI to figure out the </a:t>
            </a:r>
            <a:r>
              <a:rPr lang="en-US" sz="2000" i="1" dirty="0">
                <a:latin typeface="Arial" panose="020B0604020202020204" pitchFamily="34" charset="0"/>
                <a:cs typeface="Arial" panose="020B0604020202020204" pitchFamily="34" charset="0"/>
              </a:rPr>
              <a:t>best</a:t>
            </a:r>
            <a:r>
              <a:rPr lang="en-US" sz="2000" dirty="0">
                <a:latin typeface="Arial" panose="020B0604020202020204" pitchFamily="34" charset="0"/>
                <a:cs typeface="Arial" panose="020B0604020202020204" pitchFamily="34" charset="0"/>
              </a:rPr>
              <a:t> time to do maintenance, not just when something's about to break.</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On-the-Spot Predictions:</a:t>
            </a:r>
            <a:r>
              <a:rPr lang="en-US" sz="2000" dirty="0">
                <a:latin typeface="Arial" panose="020B0604020202020204" pitchFamily="34" charset="0"/>
                <a:cs typeface="Arial" panose="020B0604020202020204" pitchFamily="34" charset="0"/>
              </a:rPr>
              <a:t> Making the model smaller so it can run right on the machine itself for super-fast guesses!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Digital Twins:</a:t>
            </a:r>
            <a:r>
              <a:rPr lang="en-US" sz="2000" dirty="0">
                <a:latin typeface="Arial" panose="020B0604020202020204" pitchFamily="34" charset="0"/>
                <a:cs typeface="Arial" panose="020B0604020202020204" pitchFamily="34" charset="0"/>
              </a:rPr>
              <a:t> Building virtual copies of machines to predict their behavior even better.</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Go Big!</a:t>
            </a:r>
            <a:r>
              <a:rPr lang="en-US" sz="2000" dirty="0">
                <a:latin typeface="Arial" panose="020B0604020202020204" pitchFamily="34" charset="0"/>
                <a:cs typeface="Arial" panose="020B0604020202020204" pitchFamily="34" charset="0"/>
              </a:rPr>
              <a:t> Scaling this up to handle tons of machines across different factories or even cities!</a:t>
            </a:r>
          </a:p>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1392</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Unicode MS</vt:lpstr>
      <vt:lpstr>Calibri</vt:lpstr>
      <vt:lpstr>Calibri Light</vt:lpstr>
      <vt:lpstr>Franklin Gothic Book</vt:lpstr>
      <vt:lpstr>Franklin Gothic Demi</vt:lpstr>
      <vt:lpstr>Microsoft Sans Serif</vt:lpstr>
      <vt:lpstr>Wingdings 2</vt:lpstr>
      <vt:lpstr>DividendVTI</vt:lpstr>
      <vt:lpstr>Predictive Maintenance of Industrial Machinery</vt:lpstr>
      <vt:lpstr>contents</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Subhradip Halder</cp:lastModifiedBy>
  <cp:revision>29</cp:revision>
  <dcterms:created xsi:type="dcterms:W3CDTF">2021-05-26T16:50:10Z</dcterms:created>
  <dcterms:modified xsi:type="dcterms:W3CDTF">2025-08-05T14:08:20Z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