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1"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33400" y="1143000"/>
            <a:ext cx="8077200" cy="584775"/>
          </a:xfrm>
          <a:prstGeom prst="rect">
            <a:avLst/>
          </a:prstGeom>
          <a:noFill/>
          <a:ln w="9525">
            <a:noFill/>
            <a:miter lim="800000"/>
            <a:headEnd/>
            <a:tailEnd/>
          </a:ln>
        </p:spPr>
        <p:txBody>
          <a:bodyPr>
            <a:spAutoFit/>
          </a:bodyPr>
          <a:lstStyle/>
          <a:p>
            <a:pPr algn="ctr" eaLnBrk="1" hangingPunct="1"/>
            <a:r>
              <a:rPr lang="en-US" sz="3200" u="none" dirty="0">
                <a:solidFill>
                  <a:schemeClr val="tx2"/>
                </a:solidFill>
              </a:rPr>
              <a:t>DEFECT TRACKING SYSTEM</a:t>
            </a:r>
          </a:p>
        </p:txBody>
      </p:sp>
      <p:sp>
        <p:nvSpPr>
          <p:cNvPr id="5" name="Rectangle 6"/>
          <p:cNvSpPr>
            <a:spLocks noChangeArrowheads="1"/>
          </p:cNvSpPr>
          <p:nvPr/>
        </p:nvSpPr>
        <p:spPr bwMode="auto">
          <a:xfrm>
            <a:off x="2286000" y="2514600"/>
            <a:ext cx="4530725" cy="457200"/>
          </a:xfrm>
          <a:prstGeom prst="rect">
            <a:avLst/>
          </a:prstGeom>
          <a:noFill/>
          <a:ln w="9525">
            <a:noFill/>
            <a:miter lim="800000"/>
            <a:headEnd/>
            <a:tailEnd/>
          </a:ln>
        </p:spPr>
        <p:txBody>
          <a:bodyPr wrap="none">
            <a:spAutoFit/>
          </a:bodyPr>
          <a:lstStyle/>
          <a:p>
            <a:r>
              <a:rPr lang="en-US" sz="2400" u="none" dirty="0">
                <a:solidFill>
                  <a:schemeClr val="tx2"/>
                </a:solidFill>
              </a:rPr>
              <a:t>INFORMATION TECHNOLOGY</a:t>
            </a:r>
          </a:p>
        </p:txBody>
      </p:sp>
      <p:sp>
        <p:nvSpPr>
          <p:cNvPr id="6" name="Rectangle 9"/>
          <p:cNvSpPr>
            <a:spLocks noChangeArrowheads="1"/>
          </p:cNvSpPr>
          <p:nvPr/>
        </p:nvSpPr>
        <p:spPr bwMode="auto">
          <a:xfrm>
            <a:off x="533400" y="4038600"/>
            <a:ext cx="4572000" cy="1107996"/>
          </a:xfrm>
          <a:prstGeom prst="rect">
            <a:avLst/>
          </a:prstGeom>
          <a:noFill/>
          <a:ln w="9525">
            <a:noFill/>
            <a:miter lim="800000"/>
            <a:headEnd/>
            <a:tailEnd/>
          </a:ln>
        </p:spPr>
        <p:txBody>
          <a:bodyPr>
            <a:spAutoFit/>
          </a:bodyPr>
          <a:lstStyle/>
          <a:p>
            <a:r>
              <a:rPr lang="en-US" sz="2400" dirty="0">
                <a:solidFill>
                  <a:schemeClr val="tx2"/>
                </a:solidFill>
                <a:latin typeface="Times New Roman" pitchFamily="18" charset="0"/>
                <a:cs typeface="Times New Roman" pitchFamily="18" charset="0"/>
              </a:rPr>
              <a:t>PRESENTED BY:</a:t>
            </a:r>
          </a:p>
          <a:p>
            <a:endParaRPr lang="en-US" sz="2400" i="0" dirty="0">
              <a:solidFill>
                <a:schemeClr val="tx2"/>
              </a:solidFill>
            </a:endParaRPr>
          </a:p>
          <a:p>
            <a:r>
              <a:rPr lang="en-US" sz="1800" u="none" dirty="0">
                <a:solidFill>
                  <a:schemeClr val="tx2"/>
                </a:solidFill>
                <a:latin typeface="Arial" charset="0"/>
              </a:rPr>
              <a:t>    </a:t>
            </a:r>
            <a:r>
              <a:rPr lang="en-US" dirty="0">
                <a:solidFill>
                  <a:schemeClr val="tx2"/>
                </a:solidFill>
                <a:latin typeface="Times New Roman" pitchFamily="18" charset="0"/>
                <a:cs typeface="Times New Roman" pitchFamily="18" charset="0"/>
              </a:rPr>
              <a:t>Subhrajeet Sikdar</a:t>
            </a:r>
            <a:endParaRPr lang="en-US" sz="1800" u="none"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ox(i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ox(i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38200" y="838200"/>
            <a:ext cx="7391400" cy="4462760"/>
          </a:xfrm>
          <a:prstGeom prst="rect">
            <a:avLst/>
          </a:prstGeom>
          <a:noFill/>
          <a:ln w="9525">
            <a:noFill/>
            <a:miter lim="800000"/>
            <a:headEnd/>
            <a:tailEnd/>
          </a:ln>
        </p:spPr>
        <p:txBody>
          <a:bodyPr wrap="square" anchor="ctr">
            <a:spAutoFit/>
          </a:bodyPr>
          <a:lstStyle/>
          <a:p>
            <a:pPr algn="ctr"/>
            <a:r>
              <a:rPr lang="en-US" sz="3200" dirty="0"/>
              <a:t>Proposed system</a:t>
            </a:r>
          </a:p>
          <a:p>
            <a:pPr algn="ctr"/>
            <a:endParaRPr lang="en-US" dirty="0"/>
          </a:p>
          <a:p>
            <a:pPr algn="just">
              <a:buFont typeface="Wingdings" pitchFamily="2" charset="2"/>
              <a:buChar char="Ø"/>
            </a:pPr>
            <a:r>
              <a:rPr lang="en-US" sz="2400" u="none" dirty="0"/>
              <a:t>To debug the existing system, remove procedures those cause data  redundancy, make navigational sequence proper.</a:t>
            </a:r>
          </a:p>
          <a:p>
            <a:pPr algn="just">
              <a:buFont typeface="Wingdings" pitchFamily="2" charset="2"/>
              <a:buChar char="Ø"/>
            </a:pPr>
            <a:endParaRPr lang="en-US" sz="2400" u="none" dirty="0"/>
          </a:p>
          <a:p>
            <a:pPr algn="just">
              <a:buFont typeface="Wingdings" pitchFamily="2" charset="2"/>
              <a:buChar char="Ø"/>
            </a:pPr>
            <a:r>
              <a:rPr lang="en-US" sz="2400" u="none" dirty="0"/>
              <a:t> To provide information about audits on different level and also to reflect the current work status depending on organization/auditor or date. </a:t>
            </a:r>
          </a:p>
          <a:p>
            <a:pPr algn="just">
              <a:buFont typeface="Wingdings" pitchFamily="2" charset="2"/>
              <a:buChar char="Ø"/>
            </a:pPr>
            <a:endParaRPr lang="en-US" sz="2400" u="none" dirty="0"/>
          </a:p>
          <a:p>
            <a:pPr algn="just">
              <a:buFont typeface="Wingdings" pitchFamily="2" charset="2"/>
              <a:buChar char="Ø"/>
            </a:pPr>
            <a:r>
              <a:rPr lang="en-US" sz="2400" u="none" dirty="0"/>
              <a:t>To build strong password mechanism.</a:t>
            </a:r>
          </a:p>
          <a:p>
            <a:pPr>
              <a:buFont typeface="Wingdings" pitchFamily="2" charset="2"/>
              <a:buChar char="Ø"/>
            </a:pPr>
            <a:endParaRPr lang="en-US"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646237" y="863025"/>
            <a:ext cx="6202363" cy="584775"/>
          </a:xfrm>
          <a:prstGeom prst="rect">
            <a:avLst/>
          </a:prstGeom>
          <a:noFill/>
          <a:ln w="9525">
            <a:noFill/>
            <a:miter lim="800000"/>
            <a:headEnd/>
            <a:tailEnd/>
          </a:ln>
        </p:spPr>
        <p:txBody>
          <a:bodyPr wrap="square" anchor="ctr">
            <a:spAutoFit/>
          </a:bodyPr>
          <a:lstStyle/>
          <a:p>
            <a:pPr algn="ctr" eaLnBrk="1" hangingPunct="1"/>
            <a:r>
              <a:rPr lang="en-US" sz="3200" dirty="0"/>
              <a:t>Need for Computerization</a:t>
            </a:r>
          </a:p>
        </p:txBody>
      </p:sp>
      <p:sp>
        <p:nvSpPr>
          <p:cNvPr id="3" name="Rectangle 5"/>
          <p:cNvSpPr>
            <a:spLocks noChangeArrowheads="1"/>
          </p:cNvSpPr>
          <p:nvPr/>
        </p:nvSpPr>
        <p:spPr bwMode="auto">
          <a:xfrm>
            <a:off x="609600" y="1647885"/>
            <a:ext cx="8077200" cy="4524315"/>
          </a:xfrm>
          <a:prstGeom prst="rect">
            <a:avLst/>
          </a:prstGeom>
          <a:noFill/>
          <a:ln w="9525">
            <a:noFill/>
            <a:miter lim="800000"/>
            <a:headEnd/>
            <a:tailEnd/>
          </a:ln>
        </p:spPr>
        <p:txBody>
          <a:bodyPr wrap="square" anchor="ctr">
            <a:spAutoFit/>
          </a:bodyPr>
          <a:lstStyle/>
          <a:p>
            <a:pPr algn="just">
              <a:buFont typeface="Wingdings" pitchFamily="2" charset="2"/>
              <a:buChar char="Ø"/>
              <a:tabLst>
                <a:tab pos="228600" algn="l"/>
              </a:tabLst>
            </a:pPr>
            <a:r>
              <a:rPr lang="en-US" sz="2400" u="none" dirty="0"/>
              <a:t>Facilitating desired information display, very quickly, by retrieving information from users.</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Facilitating various statistical information which helps in decision-making?</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To reduce manual efforts in activities that involved repetitive work.</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Updating and deletion of such a huge amount of data will become easier.</a:t>
            </a:r>
          </a:p>
          <a:p>
            <a:pPr algn="just">
              <a:tabLst>
                <a:tab pos="228600" algn="l"/>
              </a:tabLst>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657600" y="863025"/>
            <a:ext cx="1793875" cy="584775"/>
          </a:xfrm>
          <a:prstGeom prst="rect">
            <a:avLst/>
          </a:prstGeom>
          <a:noFill/>
          <a:ln w="9525">
            <a:noFill/>
            <a:miter lim="800000"/>
            <a:headEnd/>
            <a:tailEnd/>
          </a:ln>
        </p:spPr>
        <p:txBody>
          <a:bodyPr anchor="ctr">
            <a:spAutoFit/>
          </a:bodyPr>
          <a:lstStyle/>
          <a:p>
            <a:pPr algn="ctr" eaLnBrk="1" hangingPunct="1"/>
            <a:r>
              <a:rPr lang="en-US" sz="3200" dirty="0"/>
              <a:t>Benefits</a:t>
            </a:r>
          </a:p>
        </p:txBody>
      </p:sp>
      <p:sp>
        <p:nvSpPr>
          <p:cNvPr id="3" name="Rectangle 5"/>
          <p:cNvSpPr>
            <a:spLocks noChangeArrowheads="1"/>
          </p:cNvSpPr>
          <p:nvPr/>
        </p:nvSpPr>
        <p:spPr bwMode="auto">
          <a:xfrm>
            <a:off x="609600" y="1583353"/>
            <a:ext cx="8153400" cy="4893647"/>
          </a:xfrm>
          <a:prstGeom prst="rect">
            <a:avLst/>
          </a:prstGeom>
          <a:noFill/>
          <a:ln w="9525">
            <a:noFill/>
            <a:miter lim="800000"/>
            <a:headEnd/>
            <a:tailEnd/>
          </a:ln>
        </p:spPr>
        <p:txBody>
          <a:bodyPr wrap="square" anchor="ctr">
            <a:spAutoFit/>
          </a:bodyPr>
          <a:lstStyle/>
          <a:p>
            <a:pPr>
              <a:buFont typeface="Wingdings" pitchFamily="2" charset="2"/>
              <a:buChar char="Ø"/>
              <a:tabLst>
                <a:tab pos="228600" algn="l"/>
              </a:tabLst>
            </a:pPr>
            <a:r>
              <a:rPr lang="en-US" sz="2400" u="none" dirty="0"/>
              <a:t>User is provided the option of monitoring the records he entered earlier. He can see the desired records with the variety of options provided by him.</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Data storage and retrieval will become faster and easier to maintain because data is stored in a systematic manner and in a single database.</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Easier and faster data transfer through latest technology associated with the computer and communication.</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Through these features it will increase the efficiency, accuracy.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296" end="402"/>
                                            </p:txEl>
                                          </p:spTgt>
                                        </p:tgtEl>
                                        <p:attrNameLst>
                                          <p:attrName>style.visibility</p:attrName>
                                        </p:attrNameLst>
                                      </p:cBhvr>
                                      <p:to>
                                        <p:strVal val="visible"/>
                                      </p:to>
                                    </p:set>
                                    <p:animEffect transition="in" filter="blinds(horizontal)">
                                      <p:cBhvr>
                                        <p:cTn id="13" dur="500"/>
                                        <p:tgtEl>
                                          <p:spTgt spid="3">
                                            <p:txEl>
                                              <p:charRg st="296" end="40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403" end="466"/>
                                            </p:txEl>
                                          </p:spTgt>
                                        </p:tgtEl>
                                        <p:attrNameLst>
                                          <p:attrName>style.visibility</p:attrName>
                                        </p:attrNameLst>
                                      </p:cBhvr>
                                      <p:to>
                                        <p:strVal val="visible"/>
                                      </p:to>
                                    </p:set>
                                    <p:animEffect transition="in" filter="blinds(horizontal)">
                                      <p:cBhvr>
                                        <p:cTn id="16" dur="500"/>
                                        <p:tgtEl>
                                          <p:spTgt spid="3">
                                            <p:txEl>
                                              <p:charRg st="403" end="4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600200"/>
            <a:ext cx="8229600" cy="3416320"/>
          </a:xfrm>
          <a:prstGeom prst="rect">
            <a:avLst/>
          </a:prstGeom>
          <a:noFill/>
          <a:ln w="9525">
            <a:noFill/>
            <a:miter lim="800000"/>
            <a:headEnd/>
            <a:tailEnd/>
          </a:ln>
        </p:spPr>
        <p:txBody>
          <a:bodyPr wrap="square" anchor="ctr">
            <a:spAutoFit/>
          </a:bodyPr>
          <a:lstStyle/>
          <a:p>
            <a:pPr algn="just">
              <a:tabLst>
                <a:tab pos="228600" algn="l"/>
              </a:tabLst>
            </a:pPr>
            <a:endParaRPr lang="en-US" sz="2400" dirty="0"/>
          </a:p>
          <a:p>
            <a:pPr algn="just">
              <a:buFont typeface="Wingdings" pitchFamily="2" charset="2"/>
              <a:buChar char="Ø"/>
              <a:tabLst>
                <a:tab pos="228600" algn="l"/>
              </a:tabLst>
            </a:pPr>
            <a:r>
              <a:rPr lang="en-US" sz="2400" u="none" dirty="0"/>
              <a:t>The size of the database increases day-by-day, increasing the load on the database back up and data maintenance activity.</a:t>
            </a:r>
          </a:p>
          <a:p>
            <a:pPr algn="just">
              <a:buFontTx/>
              <a:buChar char="•"/>
              <a:tabLst>
                <a:tab pos="228600" algn="l"/>
              </a:tabLst>
            </a:pPr>
            <a:endParaRPr lang="en-US" sz="2400" u="none" dirty="0"/>
          </a:p>
          <a:p>
            <a:pPr algn="just">
              <a:buFontTx/>
              <a:buChar char="•"/>
              <a:tabLst>
                <a:tab pos="228600" algn="l"/>
              </a:tabLst>
            </a:pPr>
            <a:endParaRPr lang="en-US" sz="2400" u="none" dirty="0"/>
          </a:p>
          <a:p>
            <a:pPr algn="just">
              <a:buFont typeface="Wingdings" pitchFamily="2" charset="2"/>
              <a:buChar char="Ø"/>
              <a:tabLst>
                <a:tab pos="228600" algn="l"/>
              </a:tabLst>
            </a:pPr>
            <a:r>
              <a:rPr lang="en-US" sz="2400" u="none" dirty="0"/>
              <a:t>Training for simple computer operations is necessary for the   users working on the system.</a:t>
            </a:r>
          </a:p>
          <a:p>
            <a:pPr algn="just">
              <a:buFontTx/>
              <a:buChar char="•"/>
              <a:tabLst>
                <a:tab pos="228600" algn="l"/>
              </a:tabLst>
            </a:pPr>
            <a:endParaRPr lang="en-US" sz="2400" u="none" dirty="0"/>
          </a:p>
        </p:txBody>
      </p:sp>
      <p:sp>
        <p:nvSpPr>
          <p:cNvPr id="3" name="Text Box 5"/>
          <p:cNvSpPr txBox="1">
            <a:spLocks noChangeArrowheads="1"/>
          </p:cNvSpPr>
          <p:nvPr/>
        </p:nvSpPr>
        <p:spPr bwMode="auto">
          <a:xfrm>
            <a:off x="3505200" y="838200"/>
            <a:ext cx="2231701" cy="584775"/>
          </a:xfrm>
          <a:prstGeom prst="rect">
            <a:avLst/>
          </a:prstGeom>
          <a:noFill/>
          <a:ln w="9525">
            <a:noFill/>
            <a:miter lim="800000"/>
            <a:headEnd/>
            <a:tailEnd/>
          </a:ln>
        </p:spPr>
        <p:txBody>
          <a:bodyPr wrap="none">
            <a:spAutoFit/>
          </a:bodyPr>
          <a:lstStyle/>
          <a:p>
            <a:r>
              <a:rPr lang="en-US" sz="3200" dirty="0"/>
              <a:t>Limitations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1762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 name="Object 0"/>
          <p:cNvGraphicFramePr>
            <a:graphicFrameLocks noChangeAspect="1"/>
          </p:cNvGraphicFramePr>
          <p:nvPr/>
        </p:nvGraphicFramePr>
        <p:xfrm>
          <a:off x="685800" y="228600"/>
          <a:ext cx="7848600" cy="6276975"/>
        </p:xfrm>
        <a:graphic>
          <a:graphicData uri="http://schemas.openxmlformats.org/presentationml/2006/ole">
            <mc:AlternateContent xmlns:mc="http://schemas.openxmlformats.org/markup-compatibility/2006">
              <mc:Choice xmlns:v="urn:schemas-microsoft-com:vml" Requires="v">
                <p:oleObj spid="_x0000_s1026" r:id="rId2" imgW="5433974" imgH="6505651" progId="Visio.Drawing.11">
                  <p:embed/>
                </p:oleObj>
              </mc:Choice>
              <mc:Fallback>
                <p:oleObj r:id="rId2" imgW="5433974" imgH="6505651" progId="Visio.Drawing.11">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
                        <a:ext cx="7848600" cy="627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6"/>
          <p:cNvSpPr txBox="1">
            <a:spLocks noChangeArrowheads="1"/>
          </p:cNvSpPr>
          <p:nvPr/>
        </p:nvSpPr>
        <p:spPr bwMode="auto">
          <a:xfrm>
            <a:off x="2895600" y="939225"/>
            <a:ext cx="3810000" cy="584775"/>
          </a:xfrm>
          <a:prstGeom prst="rect">
            <a:avLst/>
          </a:prstGeom>
          <a:noFill/>
          <a:ln w="9525">
            <a:noFill/>
            <a:miter lim="800000"/>
            <a:headEnd/>
            <a:tailEnd/>
          </a:ln>
        </p:spPr>
        <p:txBody>
          <a:bodyPr>
            <a:spAutoFit/>
          </a:bodyPr>
          <a:lstStyle/>
          <a:p>
            <a:r>
              <a:rPr lang="en-US" sz="3200" dirty="0"/>
              <a:t>Use Case Diagrams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09600" y="-2667000"/>
          <a:ext cx="8077200" cy="9144000"/>
        </p:xfrm>
        <a:graphic>
          <a:graphicData uri="http://schemas.openxmlformats.org/presentationml/2006/ole">
            <mc:AlternateContent xmlns:mc="http://schemas.openxmlformats.org/markup-compatibility/2006">
              <mc:Choice xmlns:v="urn:schemas-microsoft-com:vml" Requires="v">
                <p:oleObj spid="_x0000_s2050" r:id="rId2" imgW="5416906" imgH="8500262" progId="Visio.Drawing.11">
                  <p:embed/>
                </p:oleObj>
              </mc:Choice>
              <mc:Fallback>
                <p:oleObj r:id="rId2" imgW="5416906" imgH="8500262"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8077200" cy="914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838200" y="-1905000"/>
          <a:ext cx="8001000" cy="8143875"/>
        </p:xfrm>
        <a:graphic>
          <a:graphicData uri="http://schemas.openxmlformats.org/presentationml/2006/ole">
            <mc:AlternateContent xmlns:mc="http://schemas.openxmlformats.org/markup-compatibility/2006">
              <mc:Choice xmlns:v="urn:schemas-microsoft-com:vml" Requires="v">
                <p:oleObj spid="_x0000_s3074" r:id="rId2" imgW="5812231" imgH="8140294" progId="Visio.Drawing.11">
                  <p:embed/>
                </p:oleObj>
              </mc:Choice>
              <mc:Fallback>
                <p:oleObj r:id="rId2" imgW="5812231" imgH="8140294"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8001000" cy="814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0" y="-3657600"/>
          <a:ext cx="8915400" cy="9067800"/>
        </p:xfrm>
        <a:graphic>
          <a:graphicData uri="http://schemas.openxmlformats.org/presentationml/2006/ole">
            <mc:AlternateContent xmlns:mc="http://schemas.openxmlformats.org/markup-compatibility/2006">
              <mc:Choice xmlns:v="urn:schemas-microsoft-com:vml" Requires="v">
                <p:oleObj spid="_x0000_s4098" r:id="rId2" imgW="5751881" imgH="9760306" progId="Visio.Drawing.11">
                  <p:embed/>
                </p:oleObj>
              </mc:Choice>
              <mc:Fallback>
                <p:oleObj r:id="rId2" imgW="5751881" imgH="9760306"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8915400" cy="906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394075" y="838200"/>
            <a:ext cx="3159125" cy="584775"/>
          </a:xfrm>
          <a:prstGeom prst="rect">
            <a:avLst/>
          </a:prstGeom>
          <a:noFill/>
          <a:ln w="9525">
            <a:noFill/>
            <a:miter lim="800000"/>
            <a:headEnd/>
            <a:tailEnd/>
          </a:ln>
        </p:spPr>
        <p:txBody>
          <a:bodyPr wrap="square">
            <a:spAutoFit/>
          </a:bodyPr>
          <a:lstStyle/>
          <a:p>
            <a:r>
              <a:rPr lang="en-US" sz="3200" dirty="0"/>
              <a:t>Output Screens</a:t>
            </a:r>
          </a:p>
        </p:txBody>
      </p:sp>
      <p:sp>
        <p:nvSpPr>
          <p:cNvPr id="5149" name="Rectangle 29"/>
          <p:cNvSpPr>
            <a:spLocks noChangeArrowheads="1"/>
          </p:cNvSpPr>
          <p:nvPr/>
        </p:nvSpPr>
        <p:spPr bwMode="auto">
          <a:xfrm>
            <a:off x="466745" y="1524001"/>
            <a:ext cx="189545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28775"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 Home Page</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628775" algn="l"/>
              </a:tabLst>
            </a:pPr>
            <a:endParaRPr kumimoji="0" lang="en-US" sz="2400" b="0" i="0" u="none" strike="noStrike" cap="none" normalizeH="0" baseline="0" dirty="0">
              <a:ln>
                <a:noFill/>
              </a:ln>
              <a:solidFill>
                <a:schemeClr val="tx1"/>
              </a:solidFill>
              <a:effectLst/>
            </a:endParaRPr>
          </a:p>
        </p:txBody>
      </p:sp>
      <p:pic>
        <p:nvPicPr>
          <p:cNvPr id="5148" name="Picture 3" descr="Home"/>
          <p:cNvPicPr>
            <a:picLocks noChangeAspect="1" noChangeArrowheads="1"/>
          </p:cNvPicPr>
          <p:nvPr/>
        </p:nvPicPr>
        <p:blipFill>
          <a:blip r:embed="rId2"/>
          <a:srcRect/>
          <a:stretch>
            <a:fillRect/>
          </a:stretch>
        </p:blipFill>
        <p:spPr bwMode="auto">
          <a:xfrm>
            <a:off x="404086" y="2133600"/>
            <a:ext cx="8282713" cy="4572000"/>
          </a:xfrm>
          <a:prstGeom prst="rect">
            <a:avLst/>
          </a:prstGeom>
          <a:noFill/>
        </p:spPr>
      </p:pic>
      <p:sp>
        <p:nvSpPr>
          <p:cNvPr id="5150" name="Rectangle 30"/>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914400"/>
            <a:ext cx="3733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effectLst/>
                <a:ea typeface="Times New Roman" pitchFamily="18" charset="0"/>
                <a:cs typeface="Times New Roman" pitchFamily="18" charset="0"/>
              </a:rPr>
              <a:t>  </a:t>
            </a:r>
            <a:r>
              <a:rPr kumimoji="0" lang="en-US" sz="2400" b="1" i="0" u="none" strike="noStrike" cap="none" normalizeH="0" baseline="0" dirty="0">
                <a:ln>
                  <a:noFill/>
                </a:ln>
                <a:effectLst/>
                <a:ea typeface="Times New Roman" pitchFamily="18" charset="0"/>
                <a:cs typeface="Times New Roman" pitchFamily="18" charset="0"/>
              </a:rPr>
              <a:t>Registration</a:t>
            </a:r>
            <a:r>
              <a:rPr kumimoji="0" lang="en-US" sz="4000" b="1" i="0" u="none" strike="noStrike" cap="none" normalizeH="0" baseline="0" dirty="0">
                <a:ln>
                  <a:noFill/>
                </a:ln>
                <a:effectLst/>
                <a:ea typeface="Times New Roman" pitchFamily="18" charset="0"/>
                <a:cs typeface="Times New Roman" pitchFamily="18" charset="0"/>
              </a:rPr>
              <a:t> </a:t>
            </a:r>
            <a:r>
              <a:rPr kumimoji="0" lang="en-US" sz="2400" b="1" i="0" u="none" strike="noStrike" cap="none" normalizeH="0" baseline="0" dirty="0">
                <a:ln>
                  <a:noFill/>
                </a:ln>
                <a:effectLst/>
                <a:ea typeface="Times New Roman" pitchFamily="18" charset="0"/>
                <a:cs typeface="Times New Roman" pitchFamily="18" charset="0"/>
              </a:rPr>
              <a:t>Form</a:t>
            </a:r>
            <a:endParaRPr kumimoji="0" 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a:ln>
                <a:noFill/>
              </a:ln>
              <a:effectLst/>
            </a:endParaRPr>
          </a:p>
        </p:txBody>
      </p:sp>
      <p:pic>
        <p:nvPicPr>
          <p:cNvPr id="12289" name="Picture 4" descr="Registration"/>
          <p:cNvPicPr>
            <a:picLocks noChangeAspect="1" noChangeArrowheads="1"/>
          </p:cNvPicPr>
          <p:nvPr/>
        </p:nvPicPr>
        <p:blipFill>
          <a:blip r:embed="rId2"/>
          <a:srcRect/>
          <a:stretch>
            <a:fillRect/>
          </a:stretch>
        </p:blipFill>
        <p:spPr bwMode="auto">
          <a:xfrm>
            <a:off x="381000" y="1676400"/>
            <a:ext cx="8382000" cy="4800600"/>
          </a:xfrm>
          <a:prstGeom prst="rect">
            <a:avLst/>
          </a:prstGeom>
          <a:noFill/>
        </p:spPr>
      </p:pic>
      <p:sp>
        <p:nvSpPr>
          <p:cNvPr id="1229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043237" y="792162"/>
            <a:ext cx="2976563" cy="579438"/>
          </a:xfrm>
          <a:prstGeom prst="rect">
            <a:avLst/>
          </a:prstGeom>
          <a:noFill/>
          <a:ln w="9525">
            <a:noFill/>
            <a:miter lim="800000"/>
            <a:headEnd/>
            <a:tailEnd/>
          </a:ln>
        </p:spPr>
        <p:txBody>
          <a:bodyPr>
            <a:spAutoFit/>
          </a:bodyPr>
          <a:lstStyle/>
          <a:p>
            <a:pPr algn="ctr"/>
            <a:r>
              <a:rPr lang="en-US" sz="3200" dirty="0"/>
              <a:t>Introduction</a:t>
            </a:r>
          </a:p>
        </p:txBody>
      </p:sp>
      <p:sp>
        <p:nvSpPr>
          <p:cNvPr id="3" name="Text Box 5"/>
          <p:cNvSpPr txBox="1">
            <a:spLocks noChangeArrowheads="1"/>
          </p:cNvSpPr>
          <p:nvPr/>
        </p:nvSpPr>
        <p:spPr bwMode="auto">
          <a:xfrm>
            <a:off x="746125" y="1408112"/>
            <a:ext cx="7788275" cy="4739759"/>
          </a:xfrm>
          <a:prstGeom prst="rect">
            <a:avLst/>
          </a:prstGeom>
          <a:noFill/>
          <a:ln w="9525">
            <a:noFill/>
            <a:miter lim="800000"/>
            <a:headEnd/>
            <a:tailEnd/>
          </a:ln>
        </p:spPr>
        <p:txBody>
          <a:bodyPr>
            <a:spAutoFit/>
          </a:bodyPr>
          <a:lstStyle/>
          <a:p>
            <a:pPr algn="just">
              <a:buFont typeface="Wingdings" pitchFamily="2" charset="2"/>
              <a:buNone/>
            </a:pPr>
            <a:endParaRPr lang="en-US" sz="1800" b="0" i="0" u="none" dirty="0">
              <a:latin typeface="Tahoma" pitchFamily="34" charset="0"/>
            </a:endParaRPr>
          </a:p>
          <a:p>
            <a:pPr algn="just">
              <a:buFont typeface="Wingdings" pitchFamily="2" charset="2"/>
              <a:buChar char="Ø"/>
            </a:pPr>
            <a:r>
              <a:rPr lang="en-US" sz="2400" u="none" dirty="0"/>
              <a:t>The Defect Tracking System (DTS) is a web based  application that can be accessed throughout the Organization.</a:t>
            </a:r>
            <a:r>
              <a:rPr lang="en-US" sz="2000" b="0" i="0" u="none" dirty="0"/>
              <a:t> </a:t>
            </a:r>
          </a:p>
          <a:p>
            <a:pPr algn="just">
              <a:buFont typeface="Wingdings" pitchFamily="2" charset="2"/>
              <a:buChar char="Ø"/>
            </a:pPr>
            <a:endParaRPr lang="en-US" sz="2000" b="0" i="0" u="none" dirty="0"/>
          </a:p>
          <a:p>
            <a:pPr algn="just">
              <a:buFont typeface="Wingdings" pitchFamily="2" charset="2"/>
              <a:buChar char="Ø"/>
            </a:pPr>
            <a:r>
              <a:rPr lang="en-US" sz="2400" u="none" dirty="0"/>
              <a:t>This project is aimed at developing an online defect tracking system useful for applications developed in an organization </a:t>
            </a:r>
          </a:p>
          <a:p>
            <a:pPr algn="just">
              <a:buFont typeface="Wingdings" pitchFamily="2" charset="2"/>
              <a:buNone/>
            </a:pPr>
            <a:endParaRPr lang="en-US" sz="2400" u="none" dirty="0"/>
          </a:p>
          <a:p>
            <a:pPr algn="just">
              <a:buFont typeface="Wingdings" pitchFamily="2" charset="2"/>
              <a:buChar char="Ø"/>
            </a:pPr>
            <a:r>
              <a:rPr lang="en-US" sz="2400" u="none" dirty="0"/>
              <a:t>This system can be used for logging defects against an application/module, assigning defects to individuals and tracking the defects to resolution. </a:t>
            </a:r>
          </a:p>
          <a:p>
            <a:pPr algn="just">
              <a:buFont typeface="Wingdings" pitchFamily="2" charset="2"/>
              <a:buNone/>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1066800"/>
            <a:ext cx="21336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Admin</a:t>
            </a:r>
            <a:r>
              <a:rPr kumimoji="0" lang="en-US" sz="11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a:ln>
                  <a:noFill/>
                </a:ln>
                <a:solidFill>
                  <a:schemeClr val="tx1"/>
                </a:solidFill>
                <a:effectLst/>
                <a:ea typeface="Times New Roman" pitchFamily="18" charset="0"/>
                <a:cs typeface="Times New Roman" pitchFamily="18" charset="0"/>
              </a:rPr>
              <a:t>home</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11265" name="Picture 4" descr="admin home"/>
          <p:cNvPicPr>
            <a:picLocks noChangeAspect="1" noChangeArrowheads="1"/>
          </p:cNvPicPr>
          <p:nvPr/>
        </p:nvPicPr>
        <p:blipFill>
          <a:blip r:embed="rId2"/>
          <a:srcRect/>
          <a:stretch>
            <a:fillRect/>
          </a:stretch>
        </p:blipFill>
        <p:spPr bwMode="auto">
          <a:xfrm>
            <a:off x="381000" y="1600200"/>
            <a:ext cx="8458200" cy="4876800"/>
          </a:xfrm>
          <a:prstGeom prst="rect">
            <a:avLst/>
          </a:prstGeom>
          <a:noFill/>
        </p:spPr>
      </p:pic>
      <p:sp>
        <p:nvSpPr>
          <p:cNvPr id="11267" name="Rectangle 3"/>
          <p:cNvSpPr>
            <a:spLocks noChangeArrowheads="1"/>
          </p:cNvSpPr>
          <p:nvPr/>
        </p:nvSpPr>
        <p:spPr bwMode="auto">
          <a:xfrm>
            <a:off x="0" y="3829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92196" y="1074003"/>
            <a:ext cx="201760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Tester Home</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p:pic>
        <p:nvPicPr>
          <p:cNvPr id="10241" name="Picture 2" descr="tester home"/>
          <p:cNvPicPr>
            <a:picLocks noChangeAspect="1" noChangeArrowheads="1"/>
          </p:cNvPicPr>
          <p:nvPr/>
        </p:nvPicPr>
        <p:blipFill>
          <a:blip r:embed="rId2"/>
          <a:srcRect/>
          <a:stretch>
            <a:fillRect/>
          </a:stretch>
        </p:blipFill>
        <p:spPr bwMode="auto">
          <a:xfrm>
            <a:off x="381000" y="1600200"/>
            <a:ext cx="8382000" cy="4800600"/>
          </a:xfrm>
          <a:prstGeom prst="rect">
            <a:avLst/>
          </a:prstGeom>
          <a:noFill/>
        </p:spPr>
      </p:pic>
      <p:sp>
        <p:nvSpPr>
          <p:cNvPr id="10243" name="Rectangle 3"/>
          <p:cNvSpPr>
            <a:spLocks noChangeArrowheads="1"/>
          </p:cNvSpPr>
          <p:nvPr/>
        </p:nvSpPr>
        <p:spPr bwMode="auto">
          <a:xfrm>
            <a:off x="0" y="3829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0" algn="l"/>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507" y="1066800"/>
            <a:ext cx="257769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Developer home</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9217" name="Picture 3" descr="Dev Home"/>
          <p:cNvPicPr>
            <a:picLocks noChangeAspect="1" noChangeArrowheads="1"/>
          </p:cNvPicPr>
          <p:nvPr/>
        </p:nvPicPr>
        <p:blipFill>
          <a:blip r:embed="rId2"/>
          <a:srcRect/>
          <a:stretch>
            <a:fillRect/>
          </a:stretch>
        </p:blipFill>
        <p:spPr bwMode="auto">
          <a:xfrm>
            <a:off x="457200" y="1600200"/>
            <a:ext cx="8229600" cy="4800600"/>
          </a:xfrm>
          <a:prstGeom prst="rect">
            <a:avLst/>
          </a:prstGeom>
          <a:noFill/>
        </p:spPr>
      </p:pic>
      <p:sp>
        <p:nvSpPr>
          <p:cNvPr id="9219"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52400" y="1066800"/>
            <a:ext cx="335264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Admin view employee</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8193" name="Picture 5" descr="employee"/>
          <p:cNvPicPr>
            <a:picLocks noChangeAspect="1" noChangeArrowheads="1"/>
          </p:cNvPicPr>
          <p:nvPr/>
        </p:nvPicPr>
        <p:blipFill>
          <a:blip r:embed="rId2"/>
          <a:srcRect/>
          <a:stretch>
            <a:fillRect/>
          </a:stretch>
        </p:blipFill>
        <p:spPr bwMode="auto">
          <a:xfrm>
            <a:off x="304800" y="1752600"/>
            <a:ext cx="8458200" cy="4724400"/>
          </a:xfrm>
          <a:prstGeom prst="rect">
            <a:avLst/>
          </a:prstGeom>
          <a:noFill/>
        </p:spPr>
      </p:pic>
      <p:sp>
        <p:nvSpPr>
          <p:cNvPr id="8195"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 y="1066800"/>
            <a:ext cx="254153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Tester view bugs</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7169" name="Picture 6" descr="othr bugs"/>
          <p:cNvPicPr>
            <a:picLocks noChangeAspect="1" noChangeArrowheads="1"/>
          </p:cNvPicPr>
          <p:nvPr/>
        </p:nvPicPr>
        <p:blipFill>
          <a:blip r:embed="rId2"/>
          <a:srcRect/>
          <a:stretch>
            <a:fillRect/>
          </a:stretch>
        </p:blipFill>
        <p:spPr bwMode="auto">
          <a:xfrm>
            <a:off x="381000" y="1600200"/>
            <a:ext cx="8305800" cy="4724400"/>
          </a:xfrm>
          <a:prstGeom prst="rect">
            <a:avLst/>
          </a:prstGeom>
          <a:noFill/>
        </p:spPr>
      </p:pic>
      <p:sp>
        <p:nvSpPr>
          <p:cNvPr id="717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2400" y="1066800"/>
            <a:ext cx="1831207"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Edit profile</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43009" name="Picture 7" descr="edit profile"/>
          <p:cNvPicPr>
            <a:picLocks noChangeAspect="1" noChangeArrowheads="1"/>
          </p:cNvPicPr>
          <p:nvPr/>
        </p:nvPicPr>
        <p:blipFill>
          <a:blip r:embed="rId2"/>
          <a:srcRect/>
          <a:stretch>
            <a:fillRect/>
          </a:stretch>
        </p:blipFill>
        <p:spPr bwMode="auto">
          <a:xfrm>
            <a:off x="457200" y="1600200"/>
            <a:ext cx="8229600" cy="4953000"/>
          </a:xfrm>
          <a:prstGeom prst="rect">
            <a:avLst/>
          </a:prstGeom>
          <a:noFill/>
        </p:spPr>
      </p:pic>
      <p:sp>
        <p:nvSpPr>
          <p:cNvPr id="4301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2400" y="1066800"/>
            <a:ext cx="270035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Change password</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41985" name="Picture 8" descr="change password"/>
          <p:cNvPicPr>
            <a:picLocks noChangeAspect="1" noChangeArrowheads="1"/>
          </p:cNvPicPr>
          <p:nvPr/>
        </p:nvPicPr>
        <p:blipFill>
          <a:blip r:embed="rId2"/>
          <a:srcRect/>
          <a:stretch>
            <a:fillRect/>
          </a:stretch>
        </p:blipFill>
        <p:spPr bwMode="auto">
          <a:xfrm>
            <a:off x="457200" y="1600200"/>
            <a:ext cx="8305800" cy="4876800"/>
          </a:xfrm>
          <a:prstGeom prst="rect">
            <a:avLst/>
          </a:prstGeom>
          <a:noFill/>
        </p:spPr>
      </p:pic>
      <p:sp>
        <p:nvSpPr>
          <p:cNvPr id="41987"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2400" y="1066800"/>
            <a:ext cx="328006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Developer bug report</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40961" name="Picture 10" descr="bug report"/>
          <p:cNvPicPr>
            <a:picLocks noChangeAspect="1" noChangeArrowheads="1"/>
          </p:cNvPicPr>
          <p:nvPr/>
        </p:nvPicPr>
        <p:blipFill>
          <a:blip r:embed="rId2"/>
          <a:srcRect/>
          <a:stretch>
            <a:fillRect/>
          </a:stretch>
        </p:blipFill>
        <p:spPr bwMode="auto">
          <a:xfrm>
            <a:off x="381000" y="1600200"/>
            <a:ext cx="8305800" cy="4876800"/>
          </a:xfrm>
          <a:prstGeom prst="rect">
            <a:avLst/>
          </a:prstGeom>
          <a:noFill/>
        </p:spPr>
      </p:pic>
      <p:sp>
        <p:nvSpPr>
          <p:cNvPr id="40963"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52400" y="1066800"/>
            <a:ext cx="357591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Admin add department</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39937" name="Picture 11" descr="add dept"/>
          <p:cNvPicPr>
            <a:picLocks noChangeAspect="1" noChangeArrowheads="1"/>
          </p:cNvPicPr>
          <p:nvPr/>
        </p:nvPicPr>
        <p:blipFill>
          <a:blip r:embed="rId2"/>
          <a:srcRect/>
          <a:stretch>
            <a:fillRect/>
          </a:stretch>
        </p:blipFill>
        <p:spPr bwMode="auto">
          <a:xfrm>
            <a:off x="457200" y="1600200"/>
            <a:ext cx="8305800" cy="4800600"/>
          </a:xfrm>
          <a:prstGeom prst="rect">
            <a:avLst/>
          </a:prstGeom>
          <a:noFill/>
        </p:spPr>
      </p:pic>
      <p:sp>
        <p:nvSpPr>
          <p:cNvPr id="39939"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52400" y="1066800"/>
            <a:ext cx="287662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Admin add project</a:t>
            </a:r>
            <a:endParaRPr kumimoji="0" 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endParaRPr>
          </a:p>
        </p:txBody>
      </p:sp>
      <p:pic>
        <p:nvPicPr>
          <p:cNvPr id="38913" name="Picture 12" descr="add project"/>
          <p:cNvPicPr>
            <a:picLocks noChangeAspect="1" noChangeArrowheads="1"/>
          </p:cNvPicPr>
          <p:nvPr/>
        </p:nvPicPr>
        <p:blipFill>
          <a:blip r:embed="rId2"/>
          <a:srcRect/>
          <a:stretch>
            <a:fillRect/>
          </a:stretch>
        </p:blipFill>
        <p:spPr bwMode="auto">
          <a:xfrm>
            <a:off x="457200" y="1600200"/>
            <a:ext cx="8229600" cy="4876800"/>
          </a:xfrm>
          <a:prstGeom prst="rect">
            <a:avLst/>
          </a:prstGeom>
          <a:noFill/>
        </p:spPr>
      </p:pic>
      <p:sp>
        <p:nvSpPr>
          <p:cNvPr id="38915"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362200" y="838200"/>
            <a:ext cx="4648200" cy="579438"/>
          </a:xfrm>
          <a:prstGeom prst="rect">
            <a:avLst/>
          </a:prstGeom>
          <a:noFill/>
          <a:ln w="9525">
            <a:noFill/>
            <a:miter lim="800000"/>
            <a:headEnd/>
            <a:tailEnd/>
          </a:ln>
        </p:spPr>
        <p:txBody>
          <a:bodyPr wrap="square">
            <a:spAutoFit/>
          </a:bodyPr>
          <a:lstStyle/>
          <a:p>
            <a:r>
              <a:rPr lang="en-US" sz="3200" dirty="0"/>
              <a:t>Purpose Of The Project</a:t>
            </a:r>
          </a:p>
        </p:txBody>
      </p:sp>
      <p:sp>
        <p:nvSpPr>
          <p:cNvPr id="3" name="Text Box 5"/>
          <p:cNvSpPr txBox="1">
            <a:spLocks noChangeArrowheads="1"/>
          </p:cNvSpPr>
          <p:nvPr/>
        </p:nvSpPr>
        <p:spPr bwMode="auto">
          <a:xfrm>
            <a:off x="365125" y="1741487"/>
            <a:ext cx="8397875" cy="3970318"/>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The Defect Tracking Application allows you carry out four important tasks. They are</a:t>
            </a:r>
          </a:p>
          <a:p>
            <a:pPr marL="342900" indent="-342900" algn="just">
              <a:buFont typeface="Wingdings" pitchFamily="2" charset="2"/>
              <a:buNone/>
            </a:pPr>
            <a:endParaRPr lang="en-US" sz="2400" u="none" dirty="0"/>
          </a:p>
          <a:p>
            <a:pPr marL="342900" indent="-342900" algn="just">
              <a:buFontTx/>
              <a:buChar char="•"/>
            </a:pPr>
            <a:r>
              <a:rPr lang="en-US" sz="2400" u="none" dirty="0"/>
              <a:t>Finding bugs</a:t>
            </a:r>
          </a:p>
          <a:p>
            <a:pPr marL="342900" indent="-342900" algn="just">
              <a:buFontTx/>
              <a:buChar char="•"/>
            </a:pPr>
            <a:r>
              <a:rPr lang="en-US" sz="2400" u="none" dirty="0"/>
              <a:t>Bugs reporting</a:t>
            </a:r>
          </a:p>
          <a:p>
            <a:pPr marL="342900" indent="-342900" algn="just">
              <a:buFontTx/>
              <a:buChar char="•"/>
            </a:pPr>
            <a:r>
              <a:rPr lang="en-US" sz="2400" u="none" dirty="0"/>
              <a:t>About bugs </a:t>
            </a:r>
          </a:p>
          <a:p>
            <a:pPr marL="342900" indent="-342900" algn="just">
              <a:buFontTx/>
              <a:buChar char="•"/>
            </a:pPr>
            <a:r>
              <a:rPr lang="en-US" sz="2400" u="none" dirty="0"/>
              <a:t>Application maintenance</a:t>
            </a:r>
            <a:r>
              <a:rPr lang="en-US" sz="1800" b="0" i="0" u="none" dirty="0">
                <a:latin typeface="Tahoma" pitchFamily="34" charset="0"/>
              </a:rPr>
              <a:t>. </a:t>
            </a:r>
          </a:p>
          <a:p>
            <a:pPr marL="342900" indent="-342900" algn="just">
              <a:buFontTx/>
              <a:buChar char="•"/>
            </a:pPr>
            <a:endParaRPr lang="en-US" sz="1800" b="0" i="0" u="none" dirty="0">
              <a:latin typeface="Tahoma" pitchFamily="34" charset="0"/>
            </a:endParaRPr>
          </a:p>
          <a:p>
            <a:pPr marL="342900" indent="-342900" algn="just"/>
            <a:endParaRPr lang="en-US" sz="1800" b="0" i="0" u="none" dirty="0">
              <a:latin typeface="Tahoma" pitchFamily="34" charset="0"/>
            </a:endParaRPr>
          </a:p>
          <a:p>
            <a:pPr marL="342900" indent="-342900" algn="just">
              <a:buFont typeface="Wingdings" pitchFamily="2" charset="2"/>
              <a:buChar char="Ø"/>
            </a:pPr>
            <a:r>
              <a:rPr lang="en-US" sz="2400" u="none" dirty="0"/>
              <a:t>Each user should be assigned to at least one role so they can log in and perform one of the above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84" end="98"/>
                                            </p:txEl>
                                          </p:spTgt>
                                        </p:tgtEl>
                                        <p:attrNameLst>
                                          <p:attrName>style.visibility</p:attrName>
                                        </p:attrNameLst>
                                      </p:cBhvr>
                                      <p:to>
                                        <p:strVal val="visible"/>
                                      </p:to>
                                    </p:set>
                                    <p:animEffect transition="in" filter="blinds(horizontal)">
                                      <p:cBhvr>
                                        <p:cTn id="10" dur="500"/>
                                        <p:tgtEl>
                                          <p:spTgt spid="3">
                                            <p:txEl>
                                              <p:charRg st="84" end="9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98" end="122"/>
                                            </p:txEl>
                                          </p:spTgt>
                                        </p:tgtEl>
                                        <p:attrNameLst>
                                          <p:attrName>style.visibility</p:attrName>
                                        </p:attrNameLst>
                                      </p:cBhvr>
                                      <p:to>
                                        <p:strVal val="visible"/>
                                      </p:to>
                                    </p:set>
                                    <p:animEffect transition="in" filter="blinds(horizontal)">
                                      <p:cBhvr>
                                        <p:cTn id="13" dur="500"/>
                                        <p:tgtEl>
                                          <p:spTgt spid="3">
                                            <p:txEl>
                                              <p:charRg st="98" end="12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22" end="135"/>
                                            </p:txEl>
                                          </p:spTgt>
                                        </p:tgtEl>
                                        <p:attrNameLst>
                                          <p:attrName>style.visibility</p:attrName>
                                        </p:attrNameLst>
                                      </p:cBhvr>
                                      <p:to>
                                        <p:strVal val="visible"/>
                                      </p:to>
                                    </p:set>
                                    <p:animEffect transition="in" filter="blinds(horizontal)">
                                      <p:cBhvr>
                                        <p:cTn id="16" dur="500"/>
                                        <p:tgtEl>
                                          <p:spTgt spid="3">
                                            <p:txEl>
                                              <p:charRg st="122" end="13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charRg st="135" end="161"/>
                                            </p:txEl>
                                          </p:spTgt>
                                        </p:tgtEl>
                                        <p:attrNameLst>
                                          <p:attrName>style.visibility</p:attrName>
                                        </p:attrNameLst>
                                      </p:cBhvr>
                                      <p:to>
                                        <p:strVal val="visible"/>
                                      </p:to>
                                    </p:set>
                                    <p:animEffect transition="in" filter="blinds(horizontal)">
                                      <p:cBhvr>
                                        <p:cTn id="19" dur="500"/>
                                        <p:tgtEl>
                                          <p:spTgt spid="3">
                                            <p:txEl>
                                              <p:charRg st="135" end="16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charRg st="164" end="256"/>
                                            </p:txEl>
                                          </p:spTgt>
                                        </p:tgtEl>
                                        <p:attrNameLst>
                                          <p:attrName>style.visibility</p:attrName>
                                        </p:attrNameLst>
                                      </p:cBhvr>
                                      <p:to>
                                        <p:strVal val="visible"/>
                                      </p:to>
                                    </p:set>
                                    <p:animEffect transition="in" filter="blinds(horizontal)">
                                      <p:cBhvr>
                                        <p:cTn id="22" dur="500"/>
                                        <p:tgtEl>
                                          <p:spTgt spid="3">
                                            <p:txEl>
                                              <p:charRg st="164"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9600" y="1981200"/>
            <a:ext cx="8001000" cy="2308324"/>
          </a:xfrm>
          <a:prstGeom prst="rect">
            <a:avLst/>
          </a:prstGeom>
          <a:noFill/>
          <a:ln w="9525">
            <a:noFill/>
            <a:miter lim="800000"/>
            <a:headEnd/>
            <a:tailEnd/>
          </a:ln>
        </p:spPr>
        <p:txBody>
          <a:bodyPr wrap="square" anchor="ctr">
            <a:spAutoFit/>
          </a:bodyPr>
          <a:lstStyle/>
          <a:p>
            <a:pPr algn="just" eaLnBrk="1" hangingPunct="1"/>
            <a:r>
              <a:rPr lang="en-US" sz="2400" u="none" dirty="0"/>
              <a:t>Web Enabled Defect Tracking System provides knowledge about the latest technology used in developing web enabled application and client server technology that will be great demand in future. This will provide better opportunities and guidance in future in developing projects independently.</a:t>
            </a:r>
          </a:p>
        </p:txBody>
      </p:sp>
      <p:sp>
        <p:nvSpPr>
          <p:cNvPr id="3" name="Text Box 5"/>
          <p:cNvSpPr txBox="1">
            <a:spLocks noChangeArrowheads="1"/>
          </p:cNvSpPr>
          <p:nvPr/>
        </p:nvSpPr>
        <p:spPr bwMode="auto">
          <a:xfrm>
            <a:off x="3524250" y="990600"/>
            <a:ext cx="2189830" cy="584775"/>
          </a:xfrm>
          <a:prstGeom prst="rect">
            <a:avLst/>
          </a:prstGeom>
          <a:noFill/>
          <a:ln w="9525">
            <a:noFill/>
            <a:miter lim="800000"/>
            <a:headEnd/>
            <a:tailEnd/>
          </a:ln>
        </p:spPr>
        <p:txBody>
          <a:bodyPr wrap="none">
            <a:spAutoFit/>
          </a:bodyPr>
          <a:lstStyle/>
          <a:p>
            <a:r>
              <a:rPr lang="en-US" sz="3200" dirty="0"/>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3505200" y="1066800"/>
            <a:ext cx="2514600" cy="584775"/>
          </a:xfrm>
          <a:prstGeom prst="rect">
            <a:avLst/>
          </a:prstGeom>
          <a:noFill/>
          <a:ln w="9525">
            <a:noFill/>
            <a:miter lim="800000"/>
            <a:headEnd/>
            <a:tailEnd/>
          </a:ln>
        </p:spPr>
        <p:txBody>
          <a:bodyPr wrap="square">
            <a:spAutoFit/>
          </a:bodyPr>
          <a:lstStyle/>
          <a:p>
            <a:r>
              <a:rPr lang="en-US" sz="3200" dirty="0"/>
              <a:t>References</a:t>
            </a:r>
          </a:p>
        </p:txBody>
      </p:sp>
      <p:sp>
        <p:nvSpPr>
          <p:cNvPr id="5" name="Rectangle 4"/>
          <p:cNvSpPr/>
          <p:nvPr/>
        </p:nvSpPr>
        <p:spPr>
          <a:xfrm>
            <a:off x="838200" y="2057400"/>
            <a:ext cx="4572000" cy="1200329"/>
          </a:xfrm>
          <a:prstGeom prst="rect">
            <a:avLst/>
          </a:prstGeom>
        </p:spPr>
        <p:txBody>
          <a:bodyPr>
            <a:spAutoFit/>
          </a:bodyPr>
          <a:lstStyle/>
          <a:p>
            <a:r>
              <a:rPr lang="en-US" sz="2400" dirty="0"/>
              <a:t>www.wikipedia.com</a:t>
            </a:r>
          </a:p>
          <a:p>
            <a:endParaRPr lang="en-US" sz="2400" dirty="0"/>
          </a:p>
          <a:p>
            <a:r>
              <a:rPr lang="en-US" sz="2400" dirty="0"/>
              <a:t>www.freevideolectures.com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09600" y="2133600"/>
            <a:ext cx="7696200" cy="2216150"/>
          </a:xfrm>
          <a:prstGeom prst="rect">
            <a:avLst/>
          </a:prstGeom>
          <a:noFill/>
          <a:ln w="9525">
            <a:noFill/>
            <a:miter lim="800000"/>
            <a:headEnd/>
            <a:tailEnd/>
          </a:ln>
        </p:spPr>
        <p:txBody>
          <a:bodyPr>
            <a:spAutoFit/>
          </a:bodyPr>
          <a:lstStyle/>
          <a:p>
            <a:pPr algn="ctr"/>
            <a:r>
              <a:rPr lang="en-US" sz="13800" dirty="0">
                <a:latin typeface="Freestyle Script" pitchFamily="66" charset="0"/>
              </a:rPr>
              <a:t>Thank Q</a:t>
            </a:r>
            <a:endParaRPr lang="en-US" sz="2000" dirty="0">
              <a:latin typeface="Freestyle Script"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73275" y="838200"/>
            <a:ext cx="5092700" cy="579438"/>
          </a:xfrm>
          <a:prstGeom prst="rect">
            <a:avLst/>
          </a:prstGeom>
          <a:noFill/>
          <a:ln w="9525">
            <a:noFill/>
            <a:miter lim="800000"/>
            <a:headEnd/>
            <a:tailEnd/>
          </a:ln>
        </p:spPr>
        <p:txBody>
          <a:bodyPr wrap="none">
            <a:spAutoFit/>
          </a:bodyPr>
          <a:lstStyle/>
          <a:p>
            <a:r>
              <a:rPr lang="en-US" sz="3200" dirty="0"/>
              <a:t>Problems In Existing System</a:t>
            </a:r>
            <a:r>
              <a:rPr lang="en-US" sz="1800" b="0" i="0" u="none" dirty="0">
                <a:latin typeface="Arial" charset="0"/>
              </a:rPr>
              <a:t> </a:t>
            </a:r>
          </a:p>
        </p:txBody>
      </p:sp>
      <p:sp>
        <p:nvSpPr>
          <p:cNvPr id="3" name="Text Box 6"/>
          <p:cNvSpPr txBox="1">
            <a:spLocks noChangeArrowheads="1"/>
          </p:cNvSpPr>
          <p:nvPr/>
        </p:nvSpPr>
        <p:spPr bwMode="auto">
          <a:xfrm>
            <a:off x="533401" y="1717675"/>
            <a:ext cx="8381999" cy="4149725"/>
          </a:xfrm>
          <a:prstGeom prst="rect">
            <a:avLst/>
          </a:prstGeom>
          <a:noFill/>
          <a:ln w="9525">
            <a:noFill/>
            <a:miter lim="800000"/>
            <a:headEnd/>
            <a:tailEnd/>
          </a:ln>
        </p:spPr>
        <p:txBody>
          <a:bodyPr wrap="square">
            <a:spAutoFit/>
          </a:bodyPr>
          <a:lstStyle/>
          <a:p>
            <a:pPr algn="just">
              <a:buFont typeface="Wingdings" pitchFamily="2" charset="2"/>
              <a:buChar char="Ø"/>
            </a:pPr>
            <a:r>
              <a:rPr lang="en-US" sz="2400" u="none" dirty="0"/>
              <a:t>Cannot Upload and Download the latest updates.</a:t>
            </a:r>
          </a:p>
          <a:p>
            <a:pPr algn="just">
              <a:buFont typeface="Wingdings" pitchFamily="2" charset="2"/>
              <a:buNone/>
            </a:pPr>
            <a:endParaRPr lang="en-US" sz="2400" u="none" dirty="0"/>
          </a:p>
          <a:p>
            <a:pPr algn="just">
              <a:buFont typeface="Wingdings" pitchFamily="2" charset="2"/>
              <a:buChar char="Ø"/>
            </a:pPr>
            <a:r>
              <a:rPr lang="en-US" sz="2400" u="none" dirty="0"/>
              <a:t>Risk of mismanagement of data when the project is under</a:t>
            </a:r>
          </a:p>
          <a:p>
            <a:pPr algn="just">
              <a:buFont typeface="Wingdings" pitchFamily="2" charset="2"/>
              <a:buNone/>
            </a:pPr>
            <a:r>
              <a:rPr lang="en-US" sz="2400" u="none" dirty="0"/>
              <a:t>   development.</a:t>
            </a:r>
          </a:p>
          <a:p>
            <a:pPr algn="just">
              <a:buFont typeface="Wingdings" pitchFamily="2" charset="2"/>
              <a:buChar char="Ø"/>
            </a:pPr>
            <a:endParaRPr lang="en-US" sz="2400" u="none" dirty="0"/>
          </a:p>
          <a:p>
            <a:pPr algn="just">
              <a:buFont typeface="Wingdings" pitchFamily="2" charset="2"/>
              <a:buChar char="Ø"/>
            </a:pPr>
            <a:r>
              <a:rPr lang="en-US" sz="2400" u="none" dirty="0"/>
              <a:t>Less Security.</a:t>
            </a:r>
          </a:p>
          <a:p>
            <a:pPr algn="just">
              <a:buFont typeface="Wingdings" pitchFamily="2" charset="2"/>
              <a:buChar char="Ø"/>
            </a:pPr>
            <a:endParaRPr lang="en-US" sz="2400" u="none" dirty="0"/>
          </a:p>
          <a:p>
            <a:pPr algn="just">
              <a:buFont typeface="Wingdings" pitchFamily="2" charset="2"/>
              <a:buChar char="Ø"/>
            </a:pPr>
            <a:r>
              <a:rPr lang="en-US" sz="2400" u="none" dirty="0"/>
              <a:t>No proper coordination between different Applications and Users.</a:t>
            </a:r>
          </a:p>
          <a:p>
            <a:pPr algn="just">
              <a:buFont typeface="Wingdings" pitchFamily="2" charset="2"/>
              <a:buChar char="Ø"/>
            </a:pPr>
            <a:endParaRPr lang="en-US" sz="2400" u="none" dirty="0"/>
          </a:p>
          <a:p>
            <a:pPr algn="just">
              <a:buFont typeface="Wingdings" pitchFamily="2" charset="2"/>
              <a:buChar char="Ø"/>
            </a:pPr>
            <a:r>
              <a:rPr lang="en-US" sz="2400" u="none" dirty="0"/>
              <a:t>Fewer Users - Friendly.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182812" y="838200"/>
            <a:ext cx="5513388" cy="579438"/>
          </a:xfrm>
          <a:prstGeom prst="rect">
            <a:avLst/>
          </a:prstGeom>
          <a:noFill/>
          <a:ln w="9525">
            <a:noFill/>
            <a:miter lim="800000"/>
            <a:headEnd/>
            <a:tailEnd/>
          </a:ln>
        </p:spPr>
        <p:txBody>
          <a:bodyPr wrap="square">
            <a:spAutoFit/>
          </a:bodyPr>
          <a:lstStyle/>
          <a:p>
            <a:pPr marL="342900" indent="-342900"/>
            <a:r>
              <a:rPr lang="en-US" sz="3200" dirty="0"/>
              <a:t>Solutions Of These Problems</a:t>
            </a:r>
            <a:r>
              <a:rPr lang="en-US" sz="3200" b="0" dirty="0"/>
              <a:t> </a:t>
            </a:r>
          </a:p>
        </p:txBody>
      </p:sp>
      <p:sp>
        <p:nvSpPr>
          <p:cNvPr id="3" name="Text Box 6"/>
          <p:cNvSpPr txBox="1">
            <a:spLocks noChangeArrowheads="1"/>
          </p:cNvSpPr>
          <p:nvPr/>
        </p:nvSpPr>
        <p:spPr bwMode="auto">
          <a:xfrm>
            <a:off x="593725" y="1606550"/>
            <a:ext cx="8245475" cy="4154984"/>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User friendliness is provided in the application with various controls.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 system makes the overall project management much easier and flexible.</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There is no risk of data mismanagement at any level while the project development is under process.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It provides high level of security with different level of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513012" y="792162"/>
            <a:ext cx="4192588" cy="579438"/>
          </a:xfrm>
          <a:prstGeom prst="rect">
            <a:avLst/>
          </a:prstGeom>
          <a:noFill/>
          <a:ln w="9525">
            <a:noFill/>
            <a:miter lim="800000"/>
            <a:headEnd/>
            <a:tailEnd/>
          </a:ln>
        </p:spPr>
        <p:txBody>
          <a:bodyPr wrap="none">
            <a:spAutoFit/>
          </a:bodyPr>
          <a:lstStyle/>
          <a:p>
            <a:pPr algn="ctr"/>
            <a:r>
              <a:rPr lang="en-US" sz="3200" dirty="0"/>
              <a:t>Modules Of The System</a:t>
            </a:r>
          </a:p>
        </p:txBody>
      </p:sp>
      <p:sp>
        <p:nvSpPr>
          <p:cNvPr id="3" name="Text Box 6"/>
          <p:cNvSpPr txBox="1">
            <a:spLocks noChangeArrowheads="1"/>
          </p:cNvSpPr>
          <p:nvPr/>
        </p:nvSpPr>
        <p:spPr bwMode="auto">
          <a:xfrm>
            <a:off x="609600" y="1652587"/>
            <a:ext cx="7696200" cy="3970318"/>
          </a:xfrm>
          <a:prstGeom prst="rect">
            <a:avLst/>
          </a:prstGeom>
          <a:noFill/>
          <a:ln w="9525">
            <a:noFill/>
            <a:miter lim="800000"/>
            <a:headEnd/>
            <a:tailEnd/>
          </a:ln>
        </p:spPr>
        <p:txBody>
          <a:bodyPr wrap="square">
            <a:spAutoFit/>
          </a:bodyPr>
          <a:lstStyle/>
          <a:p>
            <a:r>
              <a:rPr lang="en-US" u="none" dirty="0"/>
              <a:t>         Following tasks can be performed with the application:</a:t>
            </a:r>
          </a:p>
          <a:p>
            <a:endParaRPr lang="en-US" u="none" dirty="0"/>
          </a:p>
          <a:p>
            <a:pPr lvl="3">
              <a:buFont typeface="Wingdings" pitchFamily="2" charset="2"/>
              <a:buChar char="Ø"/>
            </a:pPr>
            <a:r>
              <a:rPr lang="en-US" sz="2400" u="none" dirty="0"/>
              <a:t>User Maintenance</a:t>
            </a:r>
          </a:p>
          <a:p>
            <a:pPr lvl="3">
              <a:buFont typeface="Wingdings" pitchFamily="2" charset="2"/>
              <a:buChar char="Ø"/>
            </a:pPr>
            <a:r>
              <a:rPr lang="en-US" sz="2400" u="none" dirty="0"/>
              <a:t>Component Maintenance</a:t>
            </a:r>
          </a:p>
          <a:p>
            <a:pPr lvl="3">
              <a:buFont typeface="Wingdings" pitchFamily="2" charset="2"/>
              <a:buChar char="Ø"/>
            </a:pPr>
            <a:r>
              <a:rPr lang="en-US" sz="2400" u="none" dirty="0"/>
              <a:t>Defect Tracking </a:t>
            </a:r>
          </a:p>
          <a:p>
            <a:pPr lvl="3">
              <a:buFont typeface="Wingdings" pitchFamily="2" charset="2"/>
              <a:buChar char="Ø"/>
            </a:pPr>
            <a:r>
              <a:rPr lang="en-US" sz="2400" u="none" dirty="0"/>
              <a:t>Report</a:t>
            </a:r>
          </a:p>
          <a:p>
            <a:pPr lvl="3">
              <a:buFont typeface="Wingdings" pitchFamily="2" charset="2"/>
              <a:buChar char="Ø"/>
            </a:pPr>
            <a:r>
              <a:rPr lang="en-US" sz="2400" u="none" dirty="0"/>
              <a:t>Find User</a:t>
            </a:r>
          </a:p>
          <a:p>
            <a:pPr lvl="3">
              <a:buFont typeface="Wingdings" pitchFamily="2" charset="2"/>
              <a:buChar char="Ø"/>
            </a:pPr>
            <a:r>
              <a:rPr lang="en-US" sz="2400" u="none" dirty="0"/>
              <a:t>Find component</a:t>
            </a:r>
          </a:p>
          <a:p>
            <a:pPr lvl="3">
              <a:buFont typeface="Wingdings" pitchFamily="2" charset="2"/>
              <a:buChar char="Ø"/>
            </a:pPr>
            <a:r>
              <a:rPr lang="en-US" sz="2400" u="none" dirty="0"/>
              <a:t>Find defect</a:t>
            </a:r>
          </a:p>
          <a:p>
            <a:pPr lvl="3">
              <a:buFont typeface="Wingdings" pitchFamily="2" charset="2"/>
              <a:buChar char="Ø"/>
            </a:pPr>
            <a:r>
              <a:rPr lang="en-US" sz="2400" u="none" dirty="0"/>
              <a:t>Send Defect Report</a:t>
            </a:r>
          </a:p>
          <a:p>
            <a:pPr lvl="3">
              <a:buFont typeface="Wingdings" pitchFamily="2" charset="2"/>
              <a:buChar char="Ø"/>
            </a:pPr>
            <a:r>
              <a:rPr lang="en-US" sz="2400" u="none" dirty="0"/>
              <a:t>Check Defect Status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33400" y="1562100"/>
            <a:ext cx="8077200" cy="3657600"/>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pPr>
            <a:r>
              <a:rPr lang="en-US" dirty="0"/>
              <a:t>User Maintenance:</a:t>
            </a:r>
          </a:p>
          <a:p>
            <a:pPr marL="342900" indent="-342900" algn="just"/>
            <a:r>
              <a:rPr lang="en-US" sz="1800" b="0" i="0" u="none" dirty="0">
                <a:latin typeface="Arial" charset="0"/>
              </a:rPr>
              <a:t> </a:t>
            </a:r>
          </a:p>
          <a:p>
            <a:pPr marL="342900" indent="-342900" algn="just"/>
            <a:r>
              <a:rPr lang="en-US" sz="2400" u="none" dirty="0"/>
              <a:t>    Creating, Granting &amp; Revoking access and deleting users from application</a:t>
            </a:r>
            <a:r>
              <a:rPr lang="en-US" sz="1800" b="0" i="0" u="none" dirty="0">
                <a:latin typeface="Arial" charset="0"/>
              </a:rPr>
              <a:t>.</a:t>
            </a:r>
          </a:p>
          <a:p>
            <a:pPr marL="342900" indent="-342900" algn="just"/>
            <a:endParaRPr lang="en-US" sz="1800" b="0" i="0" u="none" dirty="0">
              <a:latin typeface="Arial" charset="0"/>
            </a:endParaRPr>
          </a:p>
          <a:p>
            <a:pPr marL="342900" indent="-342900" algn="just"/>
            <a:endParaRPr lang="en-US" sz="1800" b="0" i="0" u="none" dirty="0">
              <a:latin typeface="Arial" charset="0"/>
            </a:endParaRPr>
          </a:p>
          <a:p>
            <a:pPr marL="342900" indent="-342900" algn="just">
              <a:buFont typeface="Wingdings" pitchFamily="2" charset="2"/>
              <a:buChar char="Ø"/>
            </a:pPr>
            <a:r>
              <a:rPr lang="en-US" dirty="0"/>
              <a:t>Component Maintenance:</a:t>
            </a:r>
          </a:p>
          <a:p>
            <a:pPr marL="342900" indent="-342900" algn="just">
              <a:buFont typeface="Wingdings" pitchFamily="2" charset="2"/>
              <a:buNone/>
            </a:pPr>
            <a:r>
              <a:rPr lang="en-US" dirty="0"/>
              <a:t> </a:t>
            </a:r>
          </a:p>
          <a:p>
            <a:pPr marL="342900" indent="-342900" algn="just">
              <a:buFont typeface="Wingdings" pitchFamily="2" charset="2"/>
              <a:buNone/>
            </a:pPr>
            <a:r>
              <a:rPr lang="en-US" sz="2400" u="none" dirty="0"/>
              <a:t>     Creating a component (application being developed/ enhanced), Granting &amp; Revoking access on components to Users.</a:t>
            </a:r>
            <a:endParaRPr lang="en-US" sz="1800" b="0" i="0" u="none"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838200"/>
            <a:ext cx="8763000" cy="5724644"/>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tabLst>
                <a:tab pos="1143000" algn="l"/>
              </a:tabLst>
            </a:pPr>
            <a:r>
              <a:rPr lang="en-US" dirty="0"/>
              <a:t>Defect Tracking:</a:t>
            </a:r>
            <a:r>
              <a:rPr lang="en-US" sz="1800" dirty="0">
                <a:latin typeface="Arial" charset="0"/>
              </a:rPr>
              <a:t> </a:t>
            </a:r>
          </a:p>
          <a:p>
            <a:pPr marL="342900" indent="-342900" algn="just">
              <a:buFont typeface="Wingdings" pitchFamily="2" charset="2"/>
              <a:buChar char="v"/>
              <a:tabLst>
                <a:tab pos="1143000" algn="l"/>
              </a:tabLst>
            </a:pPr>
            <a:endParaRPr lang="en-US" sz="1800" dirty="0">
              <a:latin typeface="Arial" charset="0"/>
            </a:endParaRPr>
          </a:p>
          <a:p>
            <a:pPr marL="342900" indent="-342900" algn="just">
              <a:buFont typeface="Wingdings" pitchFamily="2" charset="2"/>
              <a:buNone/>
              <a:tabLst>
                <a:tab pos="1143000" algn="l"/>
              </a:tabLst>
            </a:pPr>
            <a:r>
              <a:rPr lang="en-US" sz="2400" u="none" dirty="0"/>
              <a:t>     Creating, Assigning defects to users, Modifying and Closing a defect. A defect screen should at least have following details and this defect report can be verified by concerned admin. After verify he can send the status to the users.</a:t>
            </a:r>
          </a:p>
          <a:p>
            <a:pPr marL="342900" indent="-342900" algn="just">
              <a:buFont typeface="Wingdings" pitchFamily="2" charset="2"/>
              <a:buNone/>
              <a:tabLst>
                <a:tab pos="1143000" algn="l"/>
              </a:tabLst>
            </a:pPr>
            <a:endParaRPr lang="en-US" sz="2400" u="none" dirty="0"/>
          </a:p>
          <a:p>
            <a:pPr marL="342900" indent="-342900" algn="just">
              <a:buFont typeface="Wingdings" pitchFamily="2" charset="2"/>
              <a:buNone/>
              <a:tabLst>
                <a:tab pos="1143000" algn="l"/>
              </a:tabLst>
            </a:pPr>
            <a:r>
              <a:rPr lang="en-US" sz="2400" u="none" dirty="0"/>
              <a:t>                      1.Defect Number and Title</a:t>
            </a:r>
          </a:p>
          <a:p>
            <a:pPr marL="342900" indent="-342900" algn="just">
              <a:buFont typeface="Wingdings" pitchFamily="2" charset="2"/>
              <a:buNone/>
              <a:tabLst>
                <a:tab pos="1143000" algn="l"/>
              </a:tabLst>
            </a:pPr>
            <a:r>
              <a:rPr lang="en-US" sz="2400" u="none" dirty="0"/>
              <a:t>                      2.Defect priority</a:t>
            </a:r>
          </a:p>
          <a:p>
            <a:pPr marL="342900" indent="-342900" algn="just">
              <a:buFont typeface="Wingdings" pitchFamily="2" charset="2"/>
              <a:buNone/>
              <a:tabLst>
                <a:tab pos="1143000" algn="l"/>
              </a:tabLst>
            </a:pPr>
            <a:r>
              <a:rPr lang="en-US" sz="2400" u="none" dirty="0"/>
              <a:t>                      3.Date created</a:t>
            </a:r>
          </a:p>
          <a:p>
            <a:pPr marL="342900" indent="-342900" algn="just">
              <a:buFont typeface="Wingdings" pitchFamily="2" charset="2"/>
              <a:buNone/>
              <a:tabLst>
                <a:tab pos="1143000" algn="l"/>
              </a:tabLst>
            </a:pPr>
            <a:r>
              <a:rPr lang="en-US" sz="2400" u="none" dirty="0"/>
              <a:t>                      4.Defect description</a:t>
            </a:r>
          </a:p>
          <a:p>
            <a:pPr marL="342900" indent="-342900" algn="just">
              <a:buFont typeface="Wingdings" pitchFamily="2" charset="2"/>
              <a:buNone/>
              <a:tabLst>
                <a:tab pos="1143000" algn="l"/>
              </a:tabLst>
            </a:pPr>
            <a:r>
              <a:rPr lang="en-US" sz="2400" u="none" dirty="0"/>
              <a:t>                      5.Name of originator</a:t>
            </a:r>
          </a:p>
          <a:p>
            <a:pPr marL="342900" indent="-342900" algn="just">
              <a:buFont typeface="Wingdings" pitchFamily="2" charset="2"/>
              <a:buNone/>
              <a:tabLst>
                <a:tab pos="1143000" algn="l"/>
              </a:tabLst>
            </a:pPr>
            <a:r>
              <a:rPr lang="en-US" sz="2400" u="none" dirty="0"/>
              <a:t>                      6.Status</a:t>
            </a:r>
          </a:p>
          <a:p>
            <a:pPr marL="342900" indent="-342900" algn="just">
              <a:buFont typeface="Wingdings" pitchFamily="2" charset="2"/>
              <a:buChar char="Ø"/>
              <a:tabLst>
                <a:tab pos="1143000" algn="l"/>
              </a:tabLst>
            </a:pPr>
            <a:r>
              <a:rPr lang="en-US" dirty="0"/>
              <a:t>Report:</a:t>
            </a:r>
            <a:r>
              <a:rPr lang="en-US" sz="1800" b="0" i="0" u="none" dirty="0">
                <a:latin typeface="Arial" charset="0"/>
              </a:rPr>
              <a:t> </a:t>
            </a:r>
          </a:p>
          <a:p>
            <a:pPr marL="342900" indent="-342900" algn="just">
              <a:buFont typeface="Wingdings" pitchFamily="2" charset="2"/>
              <a:buNone/>
              <a:tabLst>
                <a:tab pos="1143000" algn="l"/>
              </a:tabLst>
            </a:pPr>
            <a:r>
              <a:rPr lang="en-US" sz="2400" u="none" dirty="0"/>
              <a:t>    </a:t>
            </a:r>
          </a:p>
          <a:p>
            <a:pPr marL="342900" indent="-342900" algn="just">
              <a:buFont typeface="Wingdings" pitchFamily="2" charset="2"/>
              <a:buNone/>
              <a:tabLst>
                <a:tab pos="1143000" algn="l"/>
              </a:tabLst>
            </a:pPr>
            <a:r>
              <a:rPr lang="en-US" sz="2400" u="none" dirty="0"/>
              <a:t>     Generate reports on defects.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linds(horizontal)">
                                      <p:cBhvr>
                                        <p:cTn id="25" dur="500"/>
                                        <p:tgtEl>
                                          <p:spTgt spid="2">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blinds(horizontal)">
                                      <p:cBhvr>
                                        <p:cTn id="28" dur="500"/>
                                        <p:tgtEl>
                                          <p:spTgt spid="2">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blinds(horizontal)">
                                      <p:cBhvr>
                                        <p:cTn id="31" dur="500"/>
                                        <p:tgtEl>
                                          <p:spTgt spid="2">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blinds(horizontal)">
                                      <p:cBhvr>
                                        <p:cTn id="34" dur="500"/>
                                        <p:tgtEl>
                                          <p:spTgt spid="2">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
                                            <p:txEl>
                                              <p:charRg st="515" end="549"/>
                                            </p:txEl>
                                          </p:spTgt>
                                        </p:tgtEl>
                                        <p:attrNameLst>
                                          <p:attrName>style.visibility</p:attrName>
                                        </p:attrNameLst>
                                      </p:cBhvr>
                                      <p:to>
                                        <p:strVal val="visible"/>
                                      </p:to>
                                    </p:set>
                                    <p:animEffect transition="in" filter="blinds(horizontal)">
                                      <p:cBhvr>
                                        <p:cTn id="37" dur="500"/>
                                        <p:tgtEl>
                                          <p:spTgt spid="2">
                                            <p:txEl>
                                              <p:charRg st="515" end="5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969288"/>
            <a:ext cx="8458200" cy="5355312"/>
          </a:xfrm>
          <a:prstGeom prst="rect">
            <a:avLst/>
          </a:prstGeom>
          <a:noFill/>
          <a:ln w="9525">
            <a:noFill/>
            <a:miter lim="800000"/>
            <a:headEnd/>
            <a:tailEnd/>
          </a:ln>
        </p:spPr>
        <p:txBody>
          <a:bodyPr wrap="square" anchor="ctr">
            <a:spAutoFit/>
          </a:bodyPr>
          <a:lstStyle/>
          <a:p>
            <a:pPr indent="342900" algn="just">
              <a:buFont typeface="Wingdings" pitchFamily="2" charset="2"/>
              <a:buChar char="Ø"/>
            </a:pPr>
            <a:r>
              <a:rPr lang="en-US" dirty="0"/>
              <a:t>Find User:</a:t>
            </a:r>
            <a:r>
              <a:rPr lang="en-US" sz="1800" b="0" i="0" u="none" dirty="0">
                <a:latin typeface="Arial" charset="0"/>
              </a:rPr>
              <a:t>  </a:t>
            </a:r>
          </a:p>
          <a:p>
            <a:pPr indent="342900" algn="just">
              <a:buFont typeface="Wingdings" pitchFamily="2" charset="2"/>
              <a:buNone/>
            </a:pPr>
            <a:r>
              <a:rPr lang="en-US" sz="2400" u="none" dirty="0"/>
              <a:t>A search screen to find users and display results.</a:t>
            </a:r>
          </a:p>
          <a:p>
            <a:pPr indent="342900" algn="just"/>
            <a:endParaRPr lang="en-US" sz="2400" u="none" dirty="0"/>
          </a:p>
          <a:p>
            <a:pPr indent="342900" algn="just">
              <a:buFont typeface="Wingdings" pitchFamily="2" charset="2"/>
              <a:buChar char="Ø"/>
            </a:pPr>
            <a:r>
              <a:rPr lang="en-US" dirty="0"/>
              <a:t>Find component:</a:t>
            </a:r>
            <a:r>
              <a:rPr lang="en-US" sz="1800" b="0" i="0" dirty="0">
                <a:latin typeface="Arial" charset="0"/>
              </a:rPr>
              <a:t> </a:t>
            </a:r>
          </a:p>
          <a:p>
            <a:pPr indent="342900" algn="just">
              <a:buFont typeface="Wingdings" pitchFamily="2" charset="2"/>
              <a:buNone/>
            </a:pPr>
            <a:r>
              <a:rPr lang="en-US" sz="2400" u="none" dirty="0"/>
              <a:t>A search screen to find components and display results.</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Find defect:</a:t>
            </a:r>
            <a:r>
              <a:rPr lang="en-US" sz="1800" b="0" i="0" dirty="0">
                <a:latin typeface="Arial" charset="0"/>
              </a:rPr>
              <a:t> </a:t>
            </a:r>
          </a:p>
          <a:p>
            <a:pPr indent="342900" algn="just">
              <a:buFont typeface="Wingdings" pitchFamily="2" charset="2"/>
              <a:buNone/>
            </a:pPr>
            <a:r>
              <a:rPr lang="en-US" sz="2400" u="none" dirty="0"/>
              <a:t>A search screen to find defects and display results</a:t>
            </a:r>
            <a:r>
              <a:rPr lang="en-US" sz="1800" b="0" i="0" u="none" dirty="0">
                <a:latin typeface="Arial" charset="0"/>
              </a:rPr>
              <a:t>.</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Send defect Report:</a:t>
            </a:r>
            <a:r>
              <a:rPr lang="en-US" sz="1800" b="0" i="0" dirty="0">
                <a:latin typeface="Arial" charset="0"/>
              </a:rPr>
              <a:t> </a:t>
            </a:r>
          </a:p>
          <a:p>
            <a:pPr indent="342900" algn="just">
              <a:buFont typeface="Wingdings" pitchFamily="2" charset="2"/>
              <a:buNone/>
            </a:pPr>
            <a:r>
              <a:rPr lang="en-US" sz="2400" u="none" dirty="0"/>
              <a:t>After finding the defect user can send defect report to the concerned administration.</a:t>
            </a:r>
          </a:p>
          <a:p>
            <a:pPr indent="342900" algn="just">
              <a:buFont typeface="Wingdings" pitchFamily="2" charset="2"/>
              <a:buNone/>
            </a:pPr>
            <a:endParaRPr lang="en-US" sz="2400" u="none" dirty="0"/>
          </a:p>
          <a:p>
            <a:pPr indent="342900" algn="just">
              <a:buFont typeface="Wingdings" pitchFamily="2" charset="2"/>
              <a:buChar char="Ø"/>
            </a:pPr>
            <a:r>
              <a:rPr lang="en-US" dirty="0"/>
              <a:t>Check Defect Status:</a:t>
            </a:r>
          </a:p>
          <a:p>
            <a:pPr indent="342900" algn="just">
              <a:buFont typeface="Wingdings" pitchFamily="2" charset="2"/>
              <a:buNone/>
            </a:pPr>
            <a:r>
              <a:rPr lang="en-US" sz="2400" u="none" dirty="0"/>
              <a:t>Once user send defect report he can able to check the status of the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linds(horizontal)">
                                      <p:cBhvr>
                                        <p:cTn id="25" dur="500"/>
                                        <p:tgtEl>
                                          <p:spTgt spid="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blinds(horizontal)">
                                      <p:cBhvr>
                                        <p:cTn id="28" dur="500"/>
                                        <p:tgtEl>
                                          <p:spTgt spid="2">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blinds(horizontal)">
                                      <p:cBhvr>
                                        <p:cTn id="31" dur="500"/>
                                        <p:tgtEl>
                                          <p:spTgt spid="2">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3" end="13"/>
                                            </p:txEl>
                                          </p:spTgt>
                                        </p:tgtEl>
                                        <p:attrNameLst>
                                          <p:attrName>style.visibility</p:attrName>
                                        </p:attrNameLst>
                                      </p:cBhvr>
                                      <p:to>
                                        <p:strVal val="visible"/>
                                      </p:to>
                                    </p:set>
                                    <p:animEffect transition="in" filter="blinds(horizontal)">
                                      <p:cBhvr>
                                        <p:cTn id="3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776</Words>
  <Application>Microsoft Office PowerPoint</Application>
  <PresentationFormat>On-screen Show (4:3)</PresentationFormat>
  <Paragraphs>138</Paragraphs>
  <Slides>32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Constantia</vt:lpstr>
      <vt:lpstr>Freestyle Script</vt:lpstr>
      <vt:lpstr>Tahoma</vt:lpstr>
      <vt:lpstr>Times New Roman</vt:lpstr>
      <vt:lpstr>Wingdings</vt:lpstr>
      <vt:lpstr>Wingdings 2</vt:lpstr>
      <vt:lpstr>Flow</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Subhrajeet Sikdar</cp:lastModifiedBy>
  <cp:revision>14</cp:revision>
  <dcterms:created xsi:type="dcterms:W3CDTF">2006-08-16T00:00:00Z</dcterms:created>
  <dcterms:modified xsi:type="dcterms:W3CDTF">2024-08-06T21:16:20Z</dcterms:modified>
</cp:coreProperties>
</file>