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DM Sans Bold" panose="020B0604020202020204" charset="0"/>
      <p:regular r:id="rId25"/>
    </p:embeddedFont>
    <p:embeddedFont>
      <p:font typeface="DM Sans" panose="020B0604020202020204" charset="0"/>
      <p:regular r:id="rId26"/>
    </p:embeddedFont>
    <p:embeddedFont>
      <p:font typeface="Montserrat Classic Bold" panose="020B0604020202020204" charset="0"/>
      <p:regular r:id="rId27"/>
    </p:embeddedFont>
    <p:embeddedFont>
      <p:font typeface="Muli" panose="020B0604020202020204" charset="0"/>
      <p:regular r:id="rId28"/>
    </p:embeddedFont>
    <p:embeddedFont>
      <p:font typeface="Oswald Bold"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results.eci.gov.in/" TargetMode="External"/><Relationship Id="rId5" Type="http://schemas.openxmlformats.org/officeDocument/2006/relationships/image" Target="../media/image5.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results.eci.gov.in" TargetMode="External"/><Relationship Id="rId5" Type="http://schemas.openxmlformats.org/officeDocument/2006/relationships/image" Target="../media/image5.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5.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4236347" y="4348786"/>
            <a:ext cx="9815307" cy="2766619"/>
          </a:xfrm>
          <a:prstGeom prst="rect">
            <a:avLst/>
          </a:prstGeom>
        </p:spPr>
        <p:txBody>
          <a:bodyPr lIns="0" tIns="0" rIns="0" bIns="0" rtlCol="0" anchor="t">
            <a:spAutoFit/>
          </a:bodyPr>
          <a:lstStyle/>
          <a:p>
            <a:pPr algn="ctr">
              <a:lnSpc>
                <a:spcPts val="22684"/>
              </a:lnSpc>
            </a:pPr>
            <a:r>
              <a:rPr lang="en-US" sz="16437" spc="1610">
                <a:solidFill>
                  <a:srgbClr val="231F20"/>
                </a:solidFill>
                <a:latin typeface="Oswald Bold"/>
              </a:rPr>
              <a:t>REPORT</a:t>
            </a:r>
          </a:p>
        </p:txBody>
      </p:sp>
      <p:sp>
        <p:nvSpPr>
          <p:cNvPr id="9" name="TextBox 9"/>
          <p:cNvSpPr txBox="1"/>
          <p:nvPr/>
        </p:nvSpPr>
        <p:spPr>
          <a:xfrm>
            <a:off x="4236347" y="3438109"/>
            <a:ext cx="9815307" cy="1186902"/>
          </a:xfrm>
          <a:prstGeom prst="rect">
            <a:avLst/>
          </a:prstGeom>
        </p:spPr>
        <p:txBody>
          <a:bodyPr lIns="0" tIns="0" rIns="0" bIns="0" rtlCol="0" anchor="t">
            <a:spAutoFit/>
          </a:bodyPr>
          <a:lstStyle/>
          <a:p>
            <a:pPr algn="ctr">
              <a:lnSpc>
                <a:spcPts val="9748"/>
              </a:lnSpc>
            </a:pPr>
            <a:r>
              <a:rPr lang="en-US" sz="7063" spc="692">
                <a:solidFill>
                  <a:srgbClr val="231F20"/>
                </a:solidFill>
                <a:latin typeface="Oswald Bold"/>
              </a:rPr>
              <a:t>DATA ANALYSIS</a:t>
            </a:r>
          </a:p>
        </p:txBody>
      </p:sp>
      <p:sp>
        <p:nvSpPr>
          <p:cNvPr id="10" name="TextBox 10"/>
          <p:cNvSpPr txBox="1"/>
          <p:nvPr/>
        </p:nvSpPr>
        <p:spPr>
          <a:xfrm>
            <a:off x="4236347" y="2162818"/>
            <a:ext cx="9815307" cy="915608"/>
          </a:xfrm>
          <a:prstGeom prst="rect">
            <a:avLst/>
          </a:prstGeom>
        </p:spPr>
        <p:txBody>
          <a:bodyPr lIns="0" tIns="0" rIns="0" bIns="0" rtlCol="0" anchor="t">
            <a:spAutoFit/>
          </a:bodyPr>
          <a:lstStyle/>
          <a:p>
            <a:pPr algn="ctr">
              <a:lnSpc>
                <a:spcPts val="7402"/>
              </a:lnSpc>
            </a:pPr>
            <a:r>
              <a:rPr lang="en-US" sz="5363" spc="525">
                <a:solidFill>
                  <a:srgbClr val="231F20"/>
                </a:solidFill>
                <a:latin typeface="Oswald Bold"/>
              </a:rPr>
              <a:t>LOK SABHA ELECTION 2024</a:t>
            </a:r>
          </a:p>
        </p:txBody>
      </p:sp>
      <p:sp>
        <p:nvSpPr>
          <p:cNvPr id="11" name="TextBox 11"/>
          <p:cNvSpPr txBox="1"/>
          <p:nvPr/>
        </p:nvSpPr>
        <p:spPr>
          <a:xfrm>
            <a:off x="2719596" y="7482578"/>
            <a:ext cx="12848809" cy="441638"/>
          </a:xfrm>
          <a:prstGeom prst="rect">
            <a:avLst/>
          </a:prstGeom>
        </p:spPr>
        <p:txBody>
          <a:bodyPr lIns="0" tIns="0" rIns="0" bIns="0" rtlCol="0" anchor="t">
            <a:spAutoFit/>
          </a:bodyPr>
          <a:lstStyle/>
          <a:p>
            <a:pPr algn="ctr">
              <a:lnSpc>
                <a:spcPts val="3661"/>
              </a:lnSpc>
            </a:pPr>
            <a:r>
              <a:rPr lang="en-US" sz="2653" spc="140">
                <a:solidFill>
                  <a:srgbClr val="231F20"/>
                </a:solidFill>
                <a:latin typeface="Montserrat Classic Bold"/>
              </a:rPr>
              <a:t>BY SUBHRANKA DEBNATH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328457" y="0"/>
            <a:ext cx="1400485" cy="10287000"/>
            <a:chOff x="0" y="0"/>
            <a:chExt cx="368852" cy="2709333"/>
          </a:xfrm>
        </p:grpSpPr>
        <p:sp>
          <p:nvSpPr>
            <p:cNvPr id="3" name="Freeform 3"/>
            <p:cNvSpPr/>
            <p:nvPr/>
          </p:nvSpPr>
          <p:spPr>
            <a:xfrm>
              <a:off x="0" y="0"/>
              <a:ext cx="368852" cy="2709333"/>
            </a:xfrm>
            <a:custGeom>
              <a:avLst/>
              <a:gdLst/>
              <a:ahLst/>
              <a:cxnLst/>
              <a:rect l="l" t="t" r="r" b="b"/>
              <a:pathLst>
                <a:path w="368852" h="2709333">
                  <a:moveTo>
                    <a:pt x="0" y="0"/>
                  </a:moveTo>
                  <a:lnTo>
                    <a:pt x="368852" y="0"/>
                  </a:lnTo>
                  <a:lnTo>
                    <a:pt x="368852" y="2709333"/>
                  </a:lnTo>
                  <a:lnTo>
                    <a:pt x="0" y="2709333"/>
                  </a:lnTo>
                  <a:close/>
                </a:path>
              </a:pathLst>
            </a:custGeom>
            <a:solidFill>
              <a:srgbClr val="CCCCCC"/>
            </a:solidFill>
          </p:spPr>
        </p:sp>
        <p:sp>
          <p:nvSpPr>
            <p:cNvPr id="4" name="TextBox 4"/>
            <p:cNvSpPr txBox="1"/>
            <p:nvPr/>
          </p:nvSpPr>
          <p:spPr>
            <a:xfrm>
              <a:off x="0" y="-19050"/>
              <a:ext cx="368852" cy="2728383"/>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rot="7659121">
            <a:off x="-5698527" y="5842889"/>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2491577" y="2095500"/>
            <a:ext cx="6284806" cy="7364063"/>
          </a:xfrm>
          <a:custGeom>
            <a:avLst/>
            <a:gdLst/>
            <a:ahLst/>
            <a:cxnLst/>
            <a:rect l="l" t="t" r="r" b="b"/>
            <a:pathLst>
              <a:path w="5980006" h="7006921">
                <a:moveTo>
                  <a:pt x="0" y="0"/>
                </a:moveTo>
                <a:lnTo>
                  <a:pt x="5980006" y="0"/>
                </a:lnTo>
                <a:lnTo>
                  <a:pt x="5980006" y="7006921"/>
                </a:lnTo>
                <a:lnTo>
                  <a:pt x="0" y="7006921"/>
                </a:lnTo>
                <a:lnTo>
                  <a:pt x="0" y="0"/>
                </a:lnTo>
                <a:close/>
              </a:path>
            </a:pathLst>
          </a:custGeom>
          <a:blipFill>
            <a:blip r:embed="rId6"/>
            <a:stretch>
              <a:fillRect l="-4136" r="-6558"/>
            </a:stretch>
          </a:blipFill>
        </p:spPr>
      </p:sp>
      <p:sp>
        <p:nvSpPr>
          <p:cNvPr id="8" name="TextBox 8"/>
          <p:cNvSpPr txBox="1"/>
          <p:nvPr/>
        </p:nvSpPr>
        <p:spPr>
          <a:xfrm>
            <a:off x="9677400" y="2043410"/>
            <a:ext cx="7185046" cy="5386090"/>
          </a:xfrm>
          <a:prstGeom prst="rect">
            <a:avLst/>
          </a:prstGeom>
        </p:spPr>
        <p:txBody>
          <a:bodyPr wrap="square" lIns="0" tIns="0" rIns="0" bIns="0" rtlCol="0" anchor="t">
            <a:spAutoFit/>
          </a:bodyPr>
          <a:lstStyle/>
          <a:p>
            <a:pPr marL="457200" indent="-457200" algn="just">
              <a:lnSpc>
                <a:spcPts val="3483"/>
              </a:lnSpc>
              <a:buFont typeface="Arial" panose="020B0604020202020204" pitchFamily="34" charset="0"/>
              <a:buChar char="•"/>
            </a:pPr>
            <a:r>
              <a:rPr lang="en-US" sz="2520" dirty="0" smtClean="0">
                <a:latin typeface="DM Sans" panose="020B0604020202020204" charset="0"/>
              </a:rPr>
              <a:t>INDEPENDENT CANDIDATES RECEIVED SIGNIFICANTLY FEWER VOTES AND A SMALLER PERCENTAGE OF VOTES COMPARED TO OTHER CANDIDATES.</a:t>
            </a:r>
          </a:p>
          <a:p>
            <a:pPr marL="457200" indent="-457200" algn="just">
              <a:lnSpc>
                <a:spcPts val="3483"/>
              </a:lnSpc>
              <a:buFont typeface="Arial" panose="020B0604020202020204" pitchFamily="34" charset="0"/>
              <a:buChar char="•"/>
            </a:pPr>
            <a:r>
              <a:rPr lang="en-US" sz="2520" dirty="0" smtClean="0">
                <a:latin typeface="DM Sans" panose="020B0604020202020204" charset="0"/>
              </a:rPr>
              <a:t>INDICATES THAT INDEPENDENT CANDIDATES STRUGGLE TO COMPETE WITH PARTY-AFFILIATED CANDIDATES.</a:t>
            </a:r>
          </a:p>
          <a:p>
            <a:pPr marL="457200" indent="-457200" algn="just">
              <a:lnSpc>
                <a:spcPts val="3483"/>
              </a:lnSpc>
              <a:buFont typeface="Arial" panose="020B0604020202020204" pitchFamily="34" charset="0"/>
              <a:buChar char="•"/>
            </a:pPr>
            <a:r>
              <a:rPr lang="en-US" sz="2520" dirty="0" smtClean="0">
                <a:latin typeface="DM Sans" panose="020B0604020202020204" charset="0"/>
              </a:rPr>
              <a:t>OUT OF 543 LOK SABHA SEATS, ONLY 7 WERE WON BY INDEPENDENT CANDIDATES.</a:t>
            </a:r>
          </a:p>
          <a:p>
            <a:pPr marL="457200" indent="-457200" algn="just">
              <a:lnSpc>
                <a:spcPts val="3483"/>
              </a:lnSpc>
              <a:buFont typeface="Arial" panose="020B0604020202020204" pitchFamily="34" charset="0"/>
              <a:buChar char="•"/>
            </a:pPr>
            <a:r>
              <a:rPr lang="en-US" sz="2520" dirty="0" smtClean="0">
                <a:latin typeface="DM Sans" panose="020B0604020202020204" charset="0"/>
              </a:rPr>
              <a:t>MOST INDEPENDENT WINNERS WERE FROM SPECIFIC REGIONS, WITH 3 FROM TAMIL NADU AND 2 FROM UTTAR PRADESH.</a:t>
            </a:r>
            <a:endParaRPr lang="en-US" sz="2520" spc="247" dirty="0">
              <a:solidFill>
                <a:srgbClr val="231F20"/>
              </a:solidFill>
              <a:latin typeface="DM Sans" panose="020B0604020202020204" charset="0"/>
            </a:endParaRPr>
          </a:p>
        </p:txBody>
      </p:sp>
      <p:sp>
        <p:nvSpPr>
          <p:cNvPr id="9" name="TextBox 9"/>
          <p:cNvSpPr txBox="1"/>
          <p:nvPr/>
        </p:nvSpPr>
        <p:spPr>
          <a:xfrm>
            <a:off x="2461097" y="1257300"/>
            <a:ext cx="9835303" cy="418548"/>
          </a:xfrm>
          <a:prstGeom prst="rect">
            <a:avLst/>
          </a:prstGeom>
        </p:spPr>
        <p:txBody>
          <a:bodyPr lIns="0" tIns="0" rIns="0" bIns="0" rtlCol="0" anchor="t">
            <a:spAutoFit/>
          </a:bodyPr>
          <a:lstStyle/>
          <a:p>
            <a:pPr algn="just">
              <a:lnSpc>
                <a:spcPts val="3483"/>
              </a:lnSpc>
            </a:pPr>
            <a:r>
              <a:rPr lang="en-US" sz="2524" spc="247" dirty="0">
                <a:solidFill>
                  <a:srgbClr val="231F20"/>
                </a:solidFill>
                <a:latin typeface="DM Sans Bold"/>
              </a:rPr>
              <a:t>4.PERFORMANCE OF INDEPENDENT CANDIDATES: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328457" y="0"/>
            <a:ext cx="1400485" cy="10287000"/>
            <a:chOff x="0" y="0"/>
            <a:chExt cx="368852" cy="2709333"/>
          </a:xfrm>
        </p:grpSpPr>
        <p:sp>
          <p:nvSpPr>
            <p:cNvPr id="3" name="Freeform 3"/>
            <p:cNvSpPr/>
            <p:nvPr/>
          </p:nvSpPr>
          <p:spPr>
            <a:xfrm>
              <a:off x="0" y="0"/>
              <a:ext cx="368852" cy="2709333"/>
            </a:xfrm>
            <a:custGeom>
              <a:avLst/>
              <a:gdLst/>
              <a:ahLst/>
              <a:cxnLst/>
              <a:rect l="l" t="t" r="r" b="b"/>
              <a:pathLst>
                <a:path w="368852" h="2709333">
                  <a:moveTo>
                    <a:pt x="0" y="0"/>
                  </a:moveTo>
                  <a:lnTo>
                    <a:pt x="368852" y="0"/>
                  </a:lnTo>
                  <a:lnTo>
                    <a:pt x="368852" y="2709333"/>
                  </a:lnTo>
                  <a:lnTo>
                    <a:pt x="0" y="2709333"/>
                  </a:lnTo>
                  <a:close/>
                </a:path>
              </a:pathLst>
            </a:custGeom>
            <a:solidFill>
              <a:srgbClr val="CCCCCC"/>
            </a:solidFill>
          </p:spPr>
        </p:sp>
        <p:sp>
          <p:nvSpPr>
            <p:cNvPr id="4" name="TextBox 4"/>
            <p:cNvSpPr txBox="1"/>
            <p:nvPr/>
          </p:nvSpPr>
          <p:spPr>
            <a:xfrm>
              <a:off x="0" y="-19050"/>
              <a:ext cx="368852" cy="2728383"/>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rot="7659121">
            <a:off x="-5955702" y="5842889"/>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8839200" y="2145884"/>
            <a:ext cx="8587933" cy="4795950"/>
          </a:xfrm>
          <a:custGeom>
            <a:avLst/>
            <a:gdLst/>
            <a:ahLst/>
            <a:cxnLst/>
            <a:rect l="l" t="t" r="r" b="b"/>
            <a:pathLst>
              <a:path w="7484827" h="4795950">
                <a:moveTo>
                  <a:pt x="0" y="0"/>
                </a:moveTo>
                <a:lnTo>
                  <a:pt x="7484827" y="0"/>
                </a:lnTo>
                <a:lnTo>
                  <a:pt x="7484827" y="4795950"/>
                </a:lnTo>
                <a:lnTo>
                  <a:pt x="0" y="4795950"/>
                </a:lnTo>
                <a:lnTo>
                  <a:pt x="0" y="0"/>
                </a:lnTo>
                <a:close/>
              </a:path>
            </a:pathLst>
          </a:custGeom>
          <a:blipFill>
            <a:blip r:embed="rId6"/>
            <a:stretch>
              <a:fillRect/>
            </a:stretch>
          </a:blipFill>
        </p:spPr>
      </p:sp>
      <p:sp>
        <p:nvSpPr>
          <p:cNvPr id="8" name="TextBox 8"/>
          <p:cNvSpPr txBox="1"/>
          <p:nvPr/>
        </p:nvSpPr>
        <p:spPr>
          <a:xfrm>
            <a:off x="2289646" y="2138264"/>
            <a:ext cx="6320954" cy="4937249"/>
          </a:xfrm>
          <a:prstGeom prst="rect">
            <a:avLst/>
          </a:prstGeom>
        </p:spPr>
        <p:txBody>
          <a:bodyPr wrap="square" lIns="0" tIns="0" rIns="0" bIns="0" rtlCol="0" anchor="t">
            <a:spAutoFit/>
          </a:bodyPr>
          <a:lstStyle/>
          <a:p>
            <a:pPr marL="457200" indent="-457200" algn="just">
              <a:lnSpc>
                <a:spcPts val="3483"/>
              </a:lnSpc>
              <a:buFont typeface="Arial" panose="020B0604020202020204" pitchFamily="34" charset="0"/>
              <a:buChar char="•"/>
            </a:pPr>
            <a:r>
              <a:rPr lang="en-US" sz="2520" dirty="0">
                <a:latin typeface="DM Sans" panose="020B0604020202020204" charset="0"/>
              </a:rPr>
              <a:t>CLOSE RACES INDICATE A DEEPLY POLARIZED ELECTORATE WITH STRONG SUPPORT FOR RESPECTIVE CANDIDATES.</a:t>
            </a:r>
          </a:p>
          <a:p>
            <a:pPr marL="457200" indent="-457200" algn="just">
              <a:lnSpc>
                <a:spcPts val="3483"/>
              </a:lnSpc>
              <a:buFont typeface="Arial" panose="020B0604020202020204" pitchFamily="34" charset="0"/>
              <a:buChar char="•"/>
            </a:pPr>
            <a:r>
              <a:rPr lang="en-US" sz="2520" dirty="0">
                <a:latin typeface="DM Sans" panose="020B0604020202020204" charset="0"/>
              </a:rPr>
              <a:t>VOTERS' CHOICES WERE LIKELY INFLUENCED BY A FOCUS ON LOCAL ISSUES AND CONCERNS.</a:t>
            </a:r>
          </a:p>
          <a:p>
            <a:pPr marL="457200" indent="-457200" algn="just">
              <a:lnSpc>
                <a:spcPts val="3483"/>
              </a:lnSpc>
              <a:buFont typeface="Arial" panose="020B0604020202020204" pitchFamily="34" charset="0"/>
              <a:buChar char="•"/>
            </a:pPr>
            <a:r>
              <a:rPr lang="en-US" sz="2520" dirty="0">
                <a:latin typeface="DM Sans" panose="020B0604020202020204" charset="0"/>
              </a:rPr>
              <a:t>THESE CLOSE CONTESTS COULD SIGNIFICANTLY IMPACT THE FUTURE POLITICAL LANDSCAPE OF THESE REGIONS</a:t>
            </a:r>
            <a:r>
              <a:rPr lang="en-US" sz="2520" dirty="0" smtClean="0">
                <a:latin typeface="DM Sans" panose="020B0604020202020204" charset="0"/>
              </a:rPr>
              <a:t>.</a:t>
            </a:r>
            <a:endParaRPr lang="en-US" sz="2520" dirty="0">
              <a:latin typeface="DM Sans" panose="020B0604020202020204" charset="0"/>
            </a:endParaRPr>
          </a:p>
        </p:txBody>
      </p:sp>
      <p:sp>
        <p:nvSpPr>
          <p:cNvPr id="10" name="TextBox 10"/>
          <p:cNvSpPr txBox="1"/>
          <p:nvPr/>
        </p:nvSpPr>
        <p:spPr>
          <a:xfrm>
            <a:off x="2289646" y="1257300"/>
            <a:ext cx="11294118" cy="418548"/>
          </a:xfrm>
          <a:prstGeom prst="rect">
            <a:avLst/>
          </a:prstGeom>
        </p:spPr>
        <p:txBody>
          <a:bodyPr lIns="0" tIns="0" rIns="0" bIns="0" rtlCol="0" anchor="t">
            <a:spAutoFit/>
          </a:bodyPr>
          <a:lstStyle/>
          <a:p>
            <a:pPr algn="just">
              <a:lnSpc>
                <a:spcPts val="3483"/>
              </a:lnSpc>
            </a:pPr>
            <a:r>
              <a:rPr lang="en-US" sz="2524" spc="247" dirty="0">
                <a:solidFill>
                  <a:srgbClr val="231F20"/>
                </a:solidFill>
                <a:latin typeface="DM Sans Bold"/>
              </a:rPr>
              <a:t>5.TOP 5 CONSTITUENCIES WITH CLOSEST WINNING MARGINS:</a:t>
            </a:r>
          </a:p>
        </p:txBody>
      </p:sp>
      <p:sp>
        <p:nvSpPr>
          <p:cNvPr id="11" name="TextBox 8"/>
          <p:cNvSpPr txBox="1"/>
          <p:nvPr/>
        </p:nvSpPr>
        <p:spPr>
          <a:xfrm>
            <a:off x="2289645" y="7158137"/>
            <a:ext cx="15137487" cy="1795363"/>
          </a:xfrm>
          <a:prstGeom prst="rect">
            <a:avLst/>
          </a:prstGeom>
        </p:spPr>
        <p:txBody>
          <a:bodyPr wrap="square" lIns="0" tIns="0" rIns="0" bIns="0" rtlCol="0" anchor="t">
            <a:spAutoFit/>
          </a:bodyPr>
          <a:lstStyle/>
          <a:p>
            <a:pPr marL="457200" indent="-457200" algn="just">
              <a:lnSpc>
                <a:spcPts val="3483"/>
              </a:lnSpc>
              <a:buFont typeface="Arial" panose="020B0604020202020204" pitchFamily="34" charset="0"/>
              <a:buChar char="•"/>
            </a:pPr>
            <a:r>
              <a:rPr lang="en-US" sz="2520" dirty="0" smtClean="0">
                <a:latin typeface="DM Sans" panose="020B0604020202020204" charset="0"/>
              </a:rPr>
              <a:t>WINNING </a:t>
            </a:r>
            <a:r>
              <a:rPr lang="en-US" sz="2520" dirty="0">
                <a:latin typeface="DM Sans" panose="020B0604020202020204" charset="0"/>
              </a:rPr>
              <a:t>CANDIDATES MAY FACE CHALLENGES IN RETAINING THEIR SEATS IN FUTURE ELECTIONS DUE TO NARROW MARGINS.</a:t>
            </a:r>
          </a:p>
          <a:p>
            <a:pPr marL="457200" indent="-457200" algn="just">
              <a:lnSpc>
                <a:spcPts val="3483"/>
              </a:lnSpc>
              <a:buFont typeface="Arial" panose="020B0604020202020204" pitchFamily="34" charset="0"/>
              <a:buChar char="•"/>
            </a:pPr>
            <a:r>
              <a:rPr lang="en-US" sz="2520" dirty="0">
                <a:latin typeface="DM Sans" panose="020B0604020202020204" charset="0"/>
              </a:rPr>
              <a:t>HIGH LEVELS OF VOTER ENGAGEMENT AND SENSITIVITY TO LOCAL ISSUES ARE EVIDENT.</a:t>
            </a:r>
            <a:endParaRPr lang="en-US" sz="2520" spc="247" dirty="0">
              <a:solidFill>
                <a:srgbClr val="231F20"/>
              </a:solidFill>
              <a:latin typeface="DM Sans" panose="020B0604020202020204" charset="0"/>
            </a:endParaRPr>
          </a:p>
          <a:p>
            <a:pPr marL="457200" indent="-457200" algn="just">
              <a:lnSpc>
                <a:spcPts val="3483"/>
              </a:lnSpc>
              <a:buFont typeface="Arial" panose="020B0604020202020204" pitchFamily="34" charset="0"/>
              <a:buChar char="•"/>
            </a:pPr>
            <a:endParaRPr lang="en-US" sz="2520" dirty="0">
              <a:latin typeface="DM Sans" panose="020B0604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328457" y="0"/>
            <a:ext cx="1400485" cy="10287000"/>
            <a:chOff x="0" y="0"/>
            <a:chExt cx="368852" cy="2709333"/>
          </a:xfrm>
        </p:grpSpPr>
        <p:sp>
          <p:nvSpPr>
            <p:cNvPr id="3" name="Freeform 3"/>
            <p:cNvSpPr/>
            <p:nvPr/>
          </p:nvSpPr>
          <p:spPr>
            <a:xfrm>
              <a:off x="0" y="0"/>
              <a:ext cx="368852" cy="2709333"/>
            </a:xfrm>
            <a:custGeom>
              <a:avLst/>
              <a:gdLst/>
              <a:ahLst/>
              <a:cxnLst/>
              <a:rect l="l" t="t" r="r" b="b"/>
              <a:pathLst>
                <a:path w="368852" h="2709333">
                  <a:moveTo>
                    <a:pt x="0" y="0"/>
                  </a:moveTo>
                  <a:lnTo>
                    <a:pt x="368852" y="0"/>
                  </a:lnTo>
                  <a:lnTo>
                    <a:pt x="368852" y="2709333"/>
                  </a:lnTo>
                  <a:lnTo>
                    <a:pt x="0" y="2709333"/>
                  </a:lnTo>
                  <a:close/>
                </a:path>
              </a:pathLst>
            </a:custGeom>
            <a:solidFill>
              <a:srgbClr val="CCCCCC"/>
            </a:solidFill>
          </p:spPr>
        </p:sp>
        <p:sp>
          <p:nvSpPr>
            <p:cNvPr id="4" name="TextBox 4"/>
            <p:cNvSpPr txBox="1"/>
            <p:nvPr/>
          </p:nvSpPr>
          <p:spPr>
            <a:xfrm>
              <a:off x="0" y="-19050"/>
              <a:ext cx="368852" cy="2728383"/>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rot="7659121">
            <a:off x="-5955702" y="5842889"/>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7788980" y="2264132"/>
            <a:ext cx="9829238" cy="5127996"/>
          </a:xfrm>
          <a:custGeom>
            <a:avLst/>
            <a:gdLst/>
            <a:ahLst/>
            <a:cxnLst/>
            <a:rect l="l" t="t" r="r" b="b"/>
            <a:pathLst>
              <a:path w="10064568" h="5784880">
                <a:moveTo>
                  <a:pt x="0" y="0"/>
                </a:moveTo>
                <a:lnTo>
                  <a:pt x="10064567" y="0"/>
                </a:lnTo>
                <a:lnTo>
                  <a:pt x="10064567" y="5784880"/>
                </a:lnTo>
                <a:lnTo>
                  <a:pt x="0" y="5784880"/>
                </a:lnTo>
                <a:lnTo>
                  <a:pt x="0" y="0"/>
                </a:lnTo>
                <a:close/>
              </a:path>
            </a:pathLst>
          </a:custGeom>
          <a:blipFill>
            <a:blip r:embed="rId6"/>
            <a:stretch>
              <a:fillRect/>
            </a:stretch>
          </a:blipFill>
        </p:spPr>
      </p:sp>
      <p:sp>
        <p:nvSpPr>
          <p:cNvPr id="8" name="TextBox 8"/>
          <p:cNvSpPr txBox="1"/>
          <p:nvPr/>
        </p:nvSpPr>
        <p:spPr>
          <a:xfrm>
            <a:off x="2289646" y="2226032"/>
            <a:ext cx="4938630" cy="5366213"/>
          </a:xfrm>
          <a:prstGeom prst="rect">
            <a:avLst/>
          </a:prstGeom>
        </p:spPr>
        <p:txBody>
          <a:bodyPr lIns="0" tIns="0" rIns="0" bIns="0" rtlCol="0" anchor="t">
            <a:spAutoFit/>
          </a:bodyPr>
          <a:lstStyle/>
          <a:p>
            <a:pPr marL="457200" indent="-457200" algn="just">
              <a:lnSpc>
                <a:spcPts val="3483"/>
              </a:lnSpc>
              <a:buFont typeface="Arial" panose="020B0604020202020204" pitchFamily="34" charset="0"/>
              <a:buChar char="•"/>
            </a:pPr>
            <a:r>
              <a:rPr lang="en-US" sz="2520" dirty="0" smtClean="0">
                <a:latin typeface="DM Sans" panose="020B0604020202020204" charset="0"/>
              </a:rPr>
              <a:t>UTTAR PRADESH, MAHARASHTRA, WEST BENGAL, BIHAR, AND TAMIL NADU HAVE THE HIGHEST NUMBER OF CONSTITUENCIES.</a:t>
            </a:r>
          </a:p>
          <a:p>
            <a:pPr marL="457200" indent="-457200" algn="just">
              <a:lnSpc>
                <a:spcPts val="3483"/>
              </a:lnSpc>
              <a:buFont typeface="Arial" panose="020B0604020202020204" pitchFamily="34" charset="0"/>
              <a:buChar char="•"/>
            </a:pPr>
            <a:r>
              <a:rPr lang="en-US" sz="2520" dirty="0" smtClean="0">
                <a:latin typeface="DM Sans" panose="020B0604020202020204" charset="0"/>
              </a:rPr>
              <a:t>UTTAR PRADESH: LEADS WITH AROUND 80 CONSTITUENCIES.</a:t>
            </a:r>
          </a:p>
          <a:p>
            <a:pPr marL="457200" indent="-457200" algn="just">
              <a:lnSpc>
                <a:spcPts val="3483"/>
              </a:lnSpc>
              <a:buFont typeface="Arial" panose="020B0604020202020204" pitchFamily="34" charset="0"/>
              <a:buChar char="•"/>
            </a:pPr>
            <a:r>
              <a:rPr lang="en-US" sz="2520" dirty="0" smtClean="0">
                <a:latin typeface="DM Sans" panose="020B0604020202020204" charset="0"/>
              </a:rPr>
              <a:t>MAHARASHTRA: FOLLOWS WITH AROUND 45 CONSTITUENCIES.</a:t>
            </a:r>
          </a:p>
        </p:txBody>
      </p:sp>
      <p:sp>
        <p:nvSpPr>
          <p:cNvPr id="10" name="TextBox 10"/>
          <p:cNvSpPr txBox="1"/>
          <p:nvPr/>
        </p:nvSpPr>
        <p:spPr>
          <a:xfrm>
            <a:off x="2289646" y="1592634"/>
            <a:ext cx="11294118" cy="418548"/>
          </a:xfrm>
          <a:prstGeom prst="rect">
            <a:avLst/>
          </a:prstGeom>
        </p:spPr>
        <p:txBody>
          <a:bodyPr lIns="0" tIns="0" rIns="0" bIns="0" rtlCol="0" anchor="t">
            <a:spAutoFit/>
          </a:bodyPr>
          <a:lstStyle/>
          <a:p>
            <a:pPr algn="just">
              <a:lnSpc>
                <a:spcPts val="3483"/>
              </a:lnSpc>
            </a:pPr>
            <a:r>
              <a:rPr lang="en-US" sz="2524" spc="247" dirty="0">
                <a:solidFill>
                  <a:srgbClr val="231F20"/>
                </a:solidFill>
                <a:latin typeface="DM Sans Bold"/>
              </a:rPr>
              <a:t>6.TOP 5 STATES WITH HIGHEST NUMBER OF CONSTITUENCIES:</a:t>
            </a:r>
          </a:p>
        </p:txBody>
      </p:sp>
      <p:sp>
        <p:nvSpPr>
          <p:cNvPr id="12" name="TextBox 8"/>
          <p:cNvSpPr txBox="1"/>
          <p:nvPr/>
        </p:nvSpPr>
        <p:spPr>
          <a:xfrm>
            <a:off x="2289645" y="7606978"/>
            <a:ext cx="15328573" cy="1346522"/>
          </a:xfrm>
          <a:prstGeom prst="rect">
            <a:avLst/>
          </a:prstGeom>
        </p:spPr>
        <p:txBody>
          <a:bodyPr wrap="square" lIns="0" tIns="0" rIns="0" bIns="0" rtlCol="0" anchor="t">
            <a:spAutoFit/>
          </a:bodyPr>
          <a:lstStyle/>
          <a:p>
            <a:pPr marL="457200" indent="-457200" algn="just">
              <a:lnSpc>
                <a:spcPts val="3483"/>
              </a:lnSpc>
              <a:buFont typeface="Arial" panose="020B0604020202020204" pitchFamily="34" charset="0"/>
              <a:buChar char="•"/>
            </a:pPr>
            <a:r>
              <a:rPr lang="en-US" sz="2520" dirty="0" smtClean="0">
                <a:latin typeface="DM Sans" panose="020B0604020202020204" charset="0"/>
              </a:rPr>
              <a:t>WEST BENGAL, BIHAR, AND TAMIL NADU: EACH HAS AROUND 40 CONSTITUENCIES.</a:t>
            </a:r>
          </a:p>
          <a:p>
            <a:pPr marL="457200" indent="-457200" algn="just">
              <a:lnSpc>
                <a:spcPts val="3483"/>
              </a:lnSpc>
              <a:buFont typeface="Arial" panose="020B0604020202020204" pitchFamily="34" charset="0"/>
              <a:buChar char="•"/>
            </a:pPr>
            <a:r>
              <a:rPr lang="en-US" sz="2520" dirty="0" smtClean="0">
                <a:latin typeface="DM Sans" panose="020B0604020202020204" charset="0"/>
              </a:rPr>
              <a:t>THESE STATES HAVE LARGE POPULATIONS, RESULTING IN SIGNIFICANT REPRESENTATION IN THE INDIAN PARLIAMENT.</a:t>
            </a:r>
            <a:endParaRPr lang="en-US" sz="2520" spc="247" dirty="0">
              <a:solidFill>
                <a:srgbClr val="231F20"/>
              </a:solidFill>
              <a:latin typeface="DM Sans"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328457" y="0"/>
            <a:ext cx="1400485" cy="10287000"/>
            <a:chOff x="0" y="0"/>
            <a:chExt cx="368852" cy="2709333"/>
          </a:xfrm>
        </p:grpSpPr>
        <p:sp>
          <p:nvSpPr>
            <p:cNvPr id="3" name="Freeform 3"/>
            <p:cNvSpPr/>
            <p:nvPr/>
          </p:nvSpPr>
          <p:spPr>
            <a:xfrm>
              <a:off x="0" y="0"/>
              <a:ext cx="368852" cy="2709333"/>
            </a:xfrm>
            <a:custGeom>
              <a:avLst/>
              <a:gdLst/>
              <a:ahLst/>
              <a:cxnLst/>
              <a:rect l="l" t="t" r="r" b="b"/>
              <a:pathLst>
                <a:path w="368852" h="2709333">
                  <a:moveTo>
                    <a:pt x="0" y="0"/>
                  </a:moveTo>
                  <a:lnTo>
                    <a:pt x="368852" y="0"/>
                  </a:lnTo>
                  <a:lnTo>
                    <a:pt x="368852" y="2709333"/>
                  </a:lnTo>
                  <a:lnTo>
                    <a:pt x="0" y="2709333"/>
                  </a:lnTo>
                  <a:close/>
                </a:path>
              </a:pathLst>
            </a:custGeom>
            <a:solidFill>
              <a:srgbClr val="CCCCCC"/>
            </a:solidFill>
          </p:spPr>
        </p:sp>
        <p:sp>
          <p:nvSpPr>
            <p:cNvPr id="4" name="TextBox 4"/>
            <p:cNvSpPr txBox="1"/>
            <p:nvPr/>
          </p:nvSpPr>
          <p:spPr>
            <a:xfrm>
              <a:off x="0" y="-19050"/>
              <a:ext cx="368852" cy="2728383"/>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rot="7659121">
            <a:off x="-5955702" y="5842889"/>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5040855" y="1492522"/>
            <a:ext cx="9826154" cy="5321994"/>
          </a:xfrm>
          <a:custGeom>
            <a:avLst/>
            <a:gdLst/>
            <a:ahLst/>
            <a:cxnLst/>
            <a:rect l="l" t="t" r="r" b="b"/>
            <a:pathLst>
              <a:path w="9075096" h="6059488">
                <a:moveTo>
                  <a:pt x="0" y="0"/>
                </a:moveTo>
                <a:lnTo>
                  <a:pt x="9075097" y="0"/>
                </a:lnTo>
                <a:lnTo>
                  <a:pt x="9075097" y="6059488"/>
                </a:lnTo>
                <a:lnTo>
                  <a:pt x="0" y="6059488"/>
                </a:lnTo>
                <a:lnTo>
                  <a:pt x="0" y="0"/>
                </a:lnTo>
                <a:close/>
              </a:path>
            </a:pathLst>
          </a:custGeom>
          <a:blipFill>
            <a:blip r:embed="rId6"/>
            <a:stretch>
              <a:fillRect/>
            </a:stretch>
          </a:blipFill>
        </p:spPr>
      </p:sp>
      <p:sp>
        <p:nvSpPr>
          <p:cNvPr id="8" name="TextBox 8"/>
          <p:cNvSpPr txBox="1"/>
          <p:nvPr/>
        </p:nvSpPr>
        <p:spPr>
          <a:xfrm>
            <a:off x="2289646" y="7012190"/>
            <a:ext cx="15328572" cy="2782813"/>
          </a:xfrm>
          <a:prstGeom prst="rect">
            <a:avLst/>
          </a:prstGeom>
        </p:spPr>
        <p:txBody>
          <a:bodyPr wrap="square" lIns="0" tIns="0" rIns="0" bIns="0" rtlCol="0" anchor="t">
            <a:spAutoFit/>
          </a:bodyPr>
          <a:lstStyle/>
          <a:p>
            <a:pPr marL="342900" indent="-342900" algn="just">
              <a:lnSpc>
                <a:spcPts val="3069"/>
              </a:lnSpc>
              <a:buFont typeface="Arial" panose="020B0604020202020204" pitchFamily="34" charset="0"/>
              <a:buChar char="•"/>
            </a:pPr>
            <a:r>
              <a:rPr lang="en-US" sz="2520" dirty="0" smtClean="0">
                <a:latin typeface="DM Sans" panose="020B0604020202020204" charset="0"/>
              </a:rPr>
              <a:t>MAHARASHTRA LEADS IN CANDIDATE COUNT, FOLLOWED BY TAMIL NADU AND UTTAR PRADESH.</a:t>
            </a:r>
          </a:p>
          <a:p>
            <a:pPr marL="342900" indent="-342900" algn="just">
              <a:lnSpc>
                <a:spcPts val="3069"/>
              </a:lnSpc>
              <a:buFont typeface="Arial" panose="020B0604020202020204" pitchFamily="34" charset="0"/>
              <a:buChar char="•"/>
            </a:pPr>
            <a:r>
              <a:rPr lang="en-US" sz="2520" dirty="0" smtClean="0">
                <a:latin typeface="DM Sans" panose="020B0604020202020204" charset="0"/>
              </a:rPr>
              <a:t>INDICATES STRONG POLITICAL PARTICIPATION AND COMPETITION IN THESE STATES.</a:t>
            </a:r>
          </a:p>
          <a:p>
            <a:pPr marL="342900" indent="-342900" algn="just">
              <a:lnSpc>
                <a:spcPts val="3069"/>
              </a:lnSpc>
              <a:buFont typeface="Arial" panose="020B0604020202020204" pitchFamily="34" charset="0"/>
              <a:buChar char="•"/>
            </a:pPr>
            <a:r>
              <a:rPr lang="en-US" sz="2520" dirty="0" smtClean="0">
                <a:latin typeface="DM Sans" panose="020B0604020202020204" charset="0"/>
              </a:rPr>
              <a:t>STATES LIKE LADAKH AND LAKSHADWEEP HAVE THE FEWEST CANDIDATES.</a:t>
            </a:r>
          </a:p>
          <a:p>
            <a:pPr marL="342900" indent="-342900" algn="just">
              <a:lnSpc>
                <a:spcPts val="3069"/>
              </a:lnSpc>
              <a:buFont typeface="Arial" panose="020B0604020202020204" pitchFamily="34" charset="0"/>
              <a:buChar char="•"/>
            </a:pPr>
            <a:r>
              <a:rPr lang="en-US" sz="2520" dirty="0" smtClean="0">
                <a:latin typeface="DM Sans" panose="020B0604020202020204" charset="0"/>
              </a:rPr>
              <a:t>STATE SIZE, NUMBER OF CONSTITUENCIES, AND POLITICAL CLIMATE INFLUENCE CANDIDATE DISTRIBUTION.</a:t>
            </a:r>
          </a:p>
          <a:p>
            <a:pPr marL="342900" indent="-342900" algn="just">
              <a:lnSpc>
                <a:spcPts val="3069"/>
              </a:lnSpc>
              <a:buFont typeface="Arial" panose="020B0604020202020204" pitchFamily="34" charset="0"/>
              <a:buChar char="•"/>
            </a:pPr>
            <a:r>
              <a:rPr lang="en-US" sz="2520" dirty="0" smtClean="0">
                <a:latin typeface="DM Sans" panose="020B0604020202020204" charset="0"/>
              </a:rPr>
              <a:t>THIS VARIATION IN CANDIDATE DISTRIBUTION CAN BE EXPLORED TO UNDERSTAND THE UNDERLYING REASONS ACROSS DIFFERENT STATES.</a:t>
            </a:r>
            <a:endParaRPr lang="en-US" sz="2520" spc="217" dirty="0">
              <a:solidFill>
                <a:srgbClr val="231F20"/>
              </a:solidFill>
              <a:latin typeface="DM Sans" panose="020B0604020202020204" charset="0"/>
            </a:endParaRPr>
          </a:p>
        </p:txBody>
      </p:sp>
      <p:sp>
        <p:nvSpPr>
          <p:cNvPr id="10" name="TextBox 10"/>
          <p:cNvSpPr txBox="1"/>
          <p:nvPr/>
        </p:nvSpPr>
        <p:spPr>
          <a:xfrm>
            <a:off x="2289646" y="876300"/>
            <a:ext cx="11294118" cy="418548"/>
          </a:xfrm>
          <a:prstGeom prst="rect">
            <a:avLst/>
          </a:prstGeom>
        </p:spPr>
        <p:txBody>
          <a:bodyPr lIns="0" tIns="0" rIns="0" bIns="0" rtlCol="0" anchor="t">
            <a:spAutoFit/>
          </a:bodyPr>
          <a:lstStyle/>
          <a:p>
            <a:pPr algn="just">
              <a:lnSpc>
                <a:spcPts val="3483"/>
              </a:lnSpc>
            </a:pPr>
            <a:r>
              <a:rPr lang="en-US" sz="2524" spc="247">
                <a:solidFill>
                  <a:srgbClr val="231F20"/>
                </a:solidFill>
                <a:latin typeface="DM Sans Bold"/>
              </a:rPr>
              <a:t>7.STATE-WISE CANDIDATE DISTRIBUTION: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328457" y="0"/>
            <a:ext cx="1400485" cy="10287000"/>
            <a:chOff x="0" y="0"/>
            <a:chExt cx="368852" cy="2709333"/>
          </a:xfrm>
        </p:grpSpPr>
        <p:sp>
          <p:nvSpPr>
            <p:cNvPr id="3" name="Freeform 3"/>
            <p:cNvSpPr/>
            <p:nvPr/>
          </p:nvSpPr>
          <p:spPr>
            <a:xfrm>
              <a:off x="0" y="0"/>
              <a:ext cx="368852" cy="2709333"/>
            </a:xfrm>
            <a:custGeom>
              <a:avLst/>
              <a:gdLst/>
              <a:ahLst/>
              <a:cxnLst/>
              <a:rect l="l" t="t" r="r" b="b"/>
              <a:pathLst>
                <a:path w="368852" h="2709333">
                  <a:moveTo>
                    <a:pt x="0" y="0"/>
                  </a:moveTo>
                  <a:lnTo>
                    <a:pt x="368852" y="0"/>
                  </a:lnTo>
                  <a:lnTo>
                    <a:pt x="368852" y="2709333"/>
                  </a:lnTo>
                  <a:lnTo>
                    <a:pt x="0" y="2709333"/>
                  </a:lnTo>
                  <a:close/>
                </a:path>
              </a:pathLst>
            </a:custGeom>
            <a:solidFill>
              <a:srgbClr val="CCCCCC"/>
            </a:solidFill>
          </p:spPr>
        </p:sp>
        <p:sp>
          <p:nvSpPr>
            <p:cNvPr id="4" name="TextBox 4"/>
            <p:cNvSpPr txBox="1"/>
            <p:nvPr/>
          </p:nvSpPr>
          <p:spPr>
            <a:xfrm>
              <a:off x="0" y="-19050"/>
              <a:ext cx="368852" cy="2728383"/>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rot="7659121">
            <a:off x="-5955702" y="5842889"/>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2289646" y="1476189"/>
            <a:ext cx="9441440" cy="6326939"/>
          </a:xfrm>
          <a:custGeom>
            <a:avLst/>
            <a:gdLst/>
            <a:ahLst/>
            <a:cxnLst/>
            <a:rect l="l" t="t" r="r" b="b"/>
            <a:pathLst>
              <a:path w="8564668" h="5739393">
                <a:moveTo>
                  <a:pt x="0" y="0"/>
                </a:moveTo>
                <a:lnTo>
                  <a:pt x="8564668" y="0"/>
                </a:lnTo>
                <a:lnTo>
                  <a:pt x="8564668" y="5739393"/>
                </a:lnTo>
                <a:lnTo>
                  <a:pt x="0" y="5739393"/>
                </a:lnTo>
                <a:lnTo>
                  <a:pt x="0" y="0"/>
                </a:lnTo>
                <a:close/>
              </a:path>
            </a:pathLst>
          </a:custGeom>
          <a:blipFill>
            <a:blip r:embed="rId6"/>
            <a:stretch>
              <a:fillRect/>
            </a:stretch>
          </a:blipFill>
        </p:spPr>
      </p:sp>
      <p:sp>
        <p:nvSpPr>
          <p:cNvPr id="8" name="TextBox 8"/>
          <p:cNvSpPr txBox="1"/>
          <p:nvPr/>
        </p:nvSpPr>
        <p:spPr>
          <a:xfrm>
            <a:off x="12115799" y="1539234"/>
            <a:ext cx="5502419" cy="6732612"/>
          </a:xfrm>
          <a:prstGeom prst="rect">
            <a:avLst/>
          </a:prstGeom>
        </p:spPr>
        <p:txBody>
          <a:bodyPr wrap="square" lIns="0" tIns="0" rIns="0" bIns="0" rtlCol="0" anchor="t">
            <a:spAutoFit/>
          </a:bodyPr>
          <a:lstStyle/>
          <a:p>
            <a:pPr marL="457200" indent="-457200" algn="just">
              <a:lnSpc>
                <a:spcPts val="3483"/>
              </a:lnSpc>
              <a:buFont typeface="Arial" panose="020B0604020202020204" pitchFamily="34" charset="0"/>
              <a:buChar char="•"/>
            </a:pPr>
            <a:r>
              <a:rPr lang="en-US" sz="2520" dirty="0" smtClean="0">
                <a:latin typeface="DM Sans" panose="020B0604020202020204" charset="0"/>
              </a:rPr>
              <a:t>NAGALAND, MEGHALAYA, AND MANIPUR HAVE THE HIGHEST AVERAGE VOTER TURNOUT PERCENTAGES, INDICATING STRONG CIVIC ENGAGEMENT.</a:t>
            </a:r>
          </a:p>
          <a:p>
            <a:pPr marL="457200" indent="-457200" algn="just">
              <a:lnSpc>
                <a:spcPts val="3483"/>
              </a:lnSpc>
              <a:buFont typeface="Arial" panose="020B0604020202020204" pitchFamily="34" charset="0"/>
              <a:buChar char="•"/>
            </a:pPr>
            <a:r>
              <a:rPr lang="en-US" sz="2520" dirty="0" smtClean="0">
                <a:latin typeface="DM Sans" panose="020B0604020202020204" charset="0"/>
              </a:rPr>
              <a:t>LAKSHADWEEP RECORDED THE LOWEST AVERAGE VOTER TURNOUT PERCENTAGE.</a:t>
            </a:r>
          </a:p>
          <a:p>
            <a:pPr marL="457200" indent="-457200" algn="just">
              <a:lnSpc>
                <a:spcPts val="3483"/>
              </a:lnSpc>
              <a:buFont typeface="Arial" panose="020B0604020202020204" pitchFamily="34" charset="0"/>
              <a:buChar char="•"/>
            </a:pPr>
            <a:r>
              <a:rPr lang="en-US" sz="2520" dirty="0" smtClean="0">
                <a:latin typeface="DM Sans" panose="020B0604020202020204" charset="0"/>
              </a:rPr>
              <a:t>HIGH VOTER TURNOUT IN CERTAIN STATES SUGGESTS EFFECTIVE VOTER MOBILIZATION.</a:t>
            </a:r>
          </a:p>
          <a:p>
            <a:pPr marL="457200" indent="-457200" algn="just">
              <a:lnSpc>
                <a:spcPts val="3483"/>
              </a:lnSpc>
              <a:buFont typeface="Arial" panose="020B0604020202020204" pitchFamily="34" charset="0"/>
              <a:buChar char="•"/>
            </a:pPr>
            <a:r>
              <a:rPr lang="en-US" sz="2520" dirty="0" smtClean="0">
                <a:latin typeface="DM Sans" panose="020B0604020202020204" charset="0"/>
              </a:rPr>
              <a:t>LOWER TURNOUT IN OTHER STATES INDICATES CHALLENGES IN ENCOURAGING VOTER PARTICIPATION.</a:t>
            </a:r>
          </a:p>
        </p:txBody>
      </p:sp>
      <p:sp>
        <p:nvSpPr>
          <p:cNvPr id="9" name="TextBox 9"/>
          <p:cNvSpPr txBox="1"/>
          <p:nvPr/>
        </p:nvSpPr>
        <p:spPr>
          <a:xfrm>
            <a:off x="2289646" y="8267700"/>
            <a:ext cx="15328572" cy="888064"/>
          </a:xfrm>
          <a:prstGeom prst="rect">
            <a:avLst/>
          </a:prstGeom>
        </p:spPr>
        <p:txBody>
          <a:bodyPr lIns="0" tIns="0" rIns="0" bIns="0" rtlCol="0" anchor="t">
            <a:spAutoFit/>
          </a:bodyPr>
          <a:lstStyle/>
          <a:p>
            <a:pPr marL="457200" indent="-457200" algn="just">
              <a:lnSpc>
                <a:spcPts val="3483"/>
              </a:lnSpc>
              <a:buFont typeface="Arial" panose="020B0604020202020204" pitchFamily="34" charset="0"/>
              <a:buChar char="•"/>
            </a:pPr>
            <a:r>
              <a:rPr lang="en-US" sz="2800" dirty="0">
                <a:latin typeface="DM Sans" panose="020B0604020202020204" charset="0"/>
              </a:rPr>
              <a:t>UNDERSTANDING THESE DISPARITIES CAN HELP DEVELOP STRATEGIES TO IMPROVE VOTER TURNOUT AND STRENGTHEN DEMOCRATIC PROCESSES.</a:t>
            </a:r>
            <a:endParaRPr lang="en-US" sz="2800" spc="247" dirty="0">
              <a:solidFill>
                <a:srgbClr val="231F20"/>
              </a:solidFill>
              <a:latin typeface="DM Sans" panose="020B0604020202020204" charset="0"/>
            </a:endParaRPr>
          </a:p>
        </p:txBody>
      </p:sp>
      <p:sp>
        <p:nvSpPr>
          <p:cNvPr id="10" name="TextBox 10"/>
          <p:cNvSpPr txBox="1"/>
          <p:nvPr/>
        </p:nvSpPr>
        <p:spPr>
          <a:xfrm>
            <a:off x="2289646" y="819515"/>
            <a:ext cx="11294118" cy="418548"/>
          </a:xfrm>
          <a:prstGeom prst="rect">
            <a:avLst/>
          </a:prstGeom>
        </p:spPr>
        <p:txBody>
          <a:bodyPr lIns="0" tIns="0" rIns="0" bIns="0" rtlCol="0" anchor="t">
            <a:spAutoFit/>
          </a:bodyPr>
          <a:lstStyle/>
          <a:p>
            <a:pPr algn="just">
              <a:lnSpc>
                <a:spcPts val="3483"/>
              </a:lnSpc>
            </a:pPr>
            <a:r>
              <a:rPr lang="en-US" sz="2524" spc="247">
                <a:solidFill>
                  <a:srgbClr val="231F20"/>
                </a:solidFill>
                <a:latin typeface="DM Sans Bold"/>
              </a:rPr>
              <a:t>8.AVERAGE VOTER TURNOUT PER STATE: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328457" y="0"/>
            <a:ext cx="1400485" cy="10287000"/>
            <a:chOff x="0" y="0"/>
            <a:chExt cx="368852" cy="2709333"/>
          </a:xfrm>
        </p:grpSpPr>
        <p:sp>
          <p:nvSpPr>
            <p:cNvPr id="3" name="Freeform 3"/>
            <p:cNvSpPr/>
            <p:nvPr/>
          </p:nvSpPr>
          <p:spPr>
            <a:xfrm>
              <a:off x="0" y="0"/>
              <a:ext cx="368852" cy="2709333"/>
            </a:xfrm>
            <a:custGeom>
              <a:avLst/>
              <a:gdLst/>
              <a:ahLst/>
              <a:cxnLst/>
              <a:rect l="l" t="t" r="r" b="b"/>
              <a:pathLst>
                <a:path w="368852" h="2709333">
                  <a:moveTo>
                    <a:pt x="0" y="0"/>
                  </a:moveTo>
                  <a:lnTo>
                    <a:pt x="368852" y="0"/>
                  </a:lnTo>
                  <a:lnTo>
                    <a:pt x="368852" y="2709333"/>
                  </a:lnTo>
                  <a:lnTo>
                    <a:pt x="0" y="2709333"/>
                  </a:lnTo>
                  <a:close/>
                </a:path>
              </a:pathLst>
            </a:custGeom>
            <a:solidFill>
              <a:srgbClr val="CCCCCC"/>
            </a:solidFill>
          </p:spPr>
        </p:sp>
        <p:sp>
          <p:nvSpPr>
            <p:cNvPr id="4" name="TextBox 4"/>
            <p:cNvSpPr txBox="1"/>
            <p:nvPr/>
          </p:nvSpPr>
          <p:spPr>
            <a:xfrm>
              <a:off x="0" y="-19050"/>
              <a:ext cx="368852" cy="2728383"/>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rot="7659121">
            <a:off x="-5955702" y="5842889"/>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8462452" y="2214301"/>
            <a:ext cx="9155766" cy="6053399"/>
          </a:xfrm>
          <a:custGeom>
            <a:avLst/>
            <a:gdLst/>
            <a:ahLst/>
            <a:cxnLst/>
            <a:rect l="l" t="t" r="r" b="b"/>
            <a:pathLst>
              <a:path w="9155766" h="6053399">
                <a:moveTo>
                  <a:pt x="0" y="0"/>
                </a:moveTo>
                <a:lnTo>
                  <a:pt x="9155766" y="0"/>
                </a:lnTo>
                <a:lnTo>
                  <a:pt x="9155766" y="6053399"/>
                </a:lnTo>
                <a:lnTo>
                  <a:pt x="0" y="6053399"/>
                </a:lnTo>
                <a:lnTo>
                  <a:pt x="0" y="0"/>
                </a:lnTo>
                <a:close/>
              </a:path>
            </a:pathLst>
          </a:custGeom>
          <a:blipFill>
            <a:blip r:embed="rId6"/>
            <a:stretch>
              <a:fillRect/>
            </a:stretch>
          </a:blipFill>
        </p:spPr>
      </p:sp>
      <p:sp>
        <p:nvSpPr>
          <p:cNvPr id="8" name="TextBox 8"/>
          <p:cNvSpPr txBox="1"/>
          <p:nvPr/>
        </p:nvSpPr>
        <p:spPr>
          <a:xfrm>
            <a:off x="2289646" y="2138101"/>
            <a:ext cx="5863754" cy="5730479"/>
          </a:xfrm>
          <a:prstGeom prst="rect">
            <a:avLst/>
          </a:prstGeom>
        </p:spPr>
        <p:txBody>
          <a:bodyPr wrap="square" lIns="0" tIns="0" rIns="0" bIns="0" rtlCol="0" anchor="t">
            <a:spAutoFit/>
          </a:bodyPr>
          <a:lstStyle/>
          <a:p>
            <a:pPr marL="342900" indent="-342900" algn="just">
              <a:lnSpc>
                <a:spcPts val="3207"/>
              </a:lnSpc>
              <a:buFont typeface="Arial" panose="020B0604020202020204" pitchFamily="34" charset="0"/>
              <a:buChar char="•"/>
            </a:pPr>
            <a:r>
              <a:rPr lang="en-IN" sz="2400" dirty="0" smtClean="0">
                <a:latin typeface="DM Sans" panose="020B0604020202020204" charset="0"/>
              </a:rPr>
              <a:t>VOTER TURNOUT PERCENTAGE CRUCIAL FOR CIVIC ENGAGEMENT AND DEMOCRATIC PARTICIPATION.</a:t>
            </a:r>
            <a:endParaRPr lang="en-US" sz="2324" spc="227" dirty="0" smtClean="0">
              <a:solidFill>
                <a:srgbClr val="231F20"/>
              </a:solidFill>
              <a:latin typeface="DM Sans" panose="020B0604020202020204" charset="0"/>
            </a:endParaRPr>
          </a:p>
          <a:p>
            <a:pPr marL="342900" indent="-342900" algn="just">
              <a:lnSpc>
                <a:spcPts val="3207"/>
              </a:lnSpc>
              <a:buFont typeface="Arial" panose="020B0604020202020204" pitchFamily="34" charset="0"/>
              <a:buChar char="•"/>
            </a:pPr>
            <a:r>
              <a:rPr lang="en-US" sz="2400" dirty="0" smtClean="0">
                <a:latin typeface="DM Sans" panose="020B0604020202020204" charset="0"/>
              </a:rPr>
              <a:t>SOME CONSTITUENCIES SHOW ALARMINGLY LOW TURNOUT RATES.</a:t>
            </a:r>
          </a:p>
          <a:p>
            <a:pPr marL="342900" indent="-342900" algn="just">
              <a:lnSpc>
                <a:spcPts val="3207"/>
              </a:lnSpc>
              <a:buFont typeface="Arial" panose="020B0604020202020204" pitchFamily="34" charset="0"/>
              <a:buChar char="•"/>
            </a:pPr>
            <a:r>
              <a:rPr lang="en-US" sz="2400" dirty="0" smtClean="0">
                <a:latin typeface="DM Sans" panose="020B0604020202020204" charset="0"/>
              </a:rPr>
              <a:t>THESE FINDINGS INDICATE CHALLENGES IN MOBILIZING THE ELECTORATE.</a:t>
            </a:r>
          </a:p>
          <a:p>
            <a:pPr marL="342900" indent="-342900" algn="just">
              <a:lnSpc>
                <a:spcPts val="3207"/>
              </a:lnSpc>
              <a:buFont typeface="Arial" panose="020B0604020202020204" pitchFamily="34" charset="0"/>
              <a:buChar char="•"/>
            </a:pPr>
            <a:r>
              <a:rPr lang="en-US" sz="2400" dirty="0" smtClean="0">
                <a:latin typeface="DM Sans" panose="020B0604020202020204" charset="0"/>
              </a:rPr>
              <a:t>LOW TURNOUT RATES CAN IMPACT DEMOCRATIC REPRESENTATION AND GOVERNANCE.</a:t>
            </a:r>
          </a:p>
          <a:p>
            <a:pPr marL="342900" indent="-342900" algn="just">
              <a:lnSpc>
                <a:spcPts val="3207"/>
              </a:lnSpc>
              <a:buFont typeface="Arial" panose="020B0604020202020204" pitchFamily="34" charset="0"/>
              <a:buChar char="•"/>
            </a:pPr>
            <a:r>
              <a:rPr lang="en-US" sz="2400" dirty="0" smtClean="0">
                <a:latin typeface="DM Sans" panose="020B0604020202020204" charset="0"/>
              </a:rPr>
              <a:t>UNDERSTANDING CONTRIBUTING FACTORS ESSENTIAL FOR TARGETED ENGAGEMENT STRATEGIES.</a:t>
            </a:r>
            <a:endParaRPr lang="en-IN" sz="2400" dirty="0" smtClean="0">
              <a:latin typeface="DM Sans" panose="020B0604020202020204" charset="0"/>
            </a:endParaRPr>
          </a:p>
        </p:txBody>
      </p:sp>
      <p:sp>
        <p:nvSpPr>
          <p:cNvPr id="10" name="TextBox 10"/>
          <p:cNvSpPr txBox="1"/>
          <p:nvPr/>
        </p:nvSpPr>
        <p:spPr>
          <a:xfrm>
            <a:off x="2289646" y="1295952"/>
            <a:ext cx="11294118" cy="418548"/>
          </a:xfrm>
          <a:prstGeom prst="rect">
            <a:avLst/>
          </a:prstGeom>
        </p:spPr>
        <p:txBody>
          <a:bodyPr lIns="0" tIns="0" rIns="0" bIns="0" rtlCol="0" anchor="t">
            <a:spAutoFit/>
          </a:bodyPr>
          <a:lstStyle/>
          <a:p>
            <a:pPr algn="just">
              <a:lnSpc>
                <a:spcPts val="3483"/>
              </a:lnSpc>
            </a:pPr>
            <a:r>
              <a:rPr lang="en-US" sz="2524" spc="247">
                <a:solidFill>
                  <a:srgbClr val="231F20"/>
                </a:solidFill>
                <a:latin typeface="DM Sans Bold"/>
              </a:rPr>
              <a:t>9. CONSTITUENCIES WITH LEAST VOTER TURNOUT: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328457" y="0"/>
            <a:ext cx="1400485" cy="10287000"/>
            <a:chOff x="0" y="0"/>
            <a:chExt cx="368852" cy="2709333"/>
          </a:xfrm>
        </p:grpSpPr>
        <p:sp>
          <p:nvSpPr>
            <p:cNvPr id="3" name="Freeform 3"/>
            <p:cNvSpPr/>
            <p:nvPr/>
          </p:nvSpPr>
          <p:spPr>
            <a:xfrm>
              <a:off x="0" y="0"/>
              <a:ext cx="368852" cy="2709333"/>
            </a:xfrm>
            <a:custGeom>
              <a:avLst/>
              <a:gdLst/>
              <a:ahLst/>
              <a:cxnLst/>
              <a:rect l="l" t="t" r="r" b="b"/>
              <a:pathLst>
                <a:path w="368852" h="2709333">
                  <a:moveTo>
                    <a:pt x="0" y="0"/>
                  </a:moveTo>
                  <a:lnTo>
                    <a:pt x="368852" y="0"/>
                  </a:lnTo>
                  <a:lnTo>
                    <a:pt x="368852" y="2709333"/>
                  </a:lnTo>
                  <a:lnTo>
                    <a:pt x="0" y="2709333"/>
                  </a:lnTo>
                  <a:close/>
                </a:path>
              </a:pathLst>
            </a:custGeom>
            <a:solidFill>
              <a:srgbClr val="CCCCCC"/>
            </a:solidFill>
          </p:spPr>
        </p:sp>
        <p:sp>
          <p:nvSpPr>
            <p:cNvPr id="4" name="TextBox 4"/>
            <p:cNvSpPr txBox="1"/>
            <p:nvPr/>
          </p:nvSpPr>
          <p:spPr>
            <a:xfrm>
              <a:off x="0" y="-19050"/>
              <a:ext cx="368852" cy="2728383"/>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rot="7659121">
            <a:off x="-5955702" y="5842889"/>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TextBox 7"/>
          <p:cNvSpPr txBox="1"/>
          <p:nvPr/>
        </p:nvSpPr>
        <p:spPr>
          <a:xfrm>
            <a:off x="2289646" y="3372644"/>
            <a:ext cx="14969654" cy="4514056"/>
          </a:xfrm>
          <a:prstGeom prst="rect">
            <a:avLst/>
          </a:prstGeom>
        </p:spPr>
        <p:txBody>
          <a:bodyPr lIns="0" tIns="0" rIns="0" bIns="0" rtlCol="0" anchor="t">
            <a:spAutoFit/>
          </a:bodyPr>
          <a:lstStyle/>
          <a:p>
            <a:pPr marL="342900" indent="-342900" algn="just">
              <a:lnSpc>
                <a:spcPts val="3207"/>
              </a:lnSpc>
              <a:buFont typeface="Arial" panose="020B0604020202020204" pitchFamily="34" charset="0"/>
              <a:buChar char="•"/>
            </a:pPr>
            <a:r>
              <a:rPr lang="en-US" sz="2324" spc="227" dirty="0">
                <a:solidFill>
                  <a:srgbClr val="231F20"/>
                </a:solidFill>
                <a:latin typeface="DM Sans Bold"/>
              </a:rPr>
              <a:t>BJP'S STRONG PERFORMANCE:</a:t>
            </a:r>
            <a:r>
              <a:rPr lang="en-US" sz="2324" spc="227" dirty="0">
                <a:solidFill>
                  <a:srgbClr val="231F20"/>
                </a:solidFill>
                <a:latin typeface="DM Sans"/>
              </a:rPr>
              <a:t> THE BHARATIYA JANATA PARTY (BJP) SHOWCASED STRONG PERFORMANCE IN KEY STATES LIKE UTTAR PRADESH, MAHARASHTRA, AND BIHAR, REFLECTING THEIR STRATEGIC CAMPAIGN EFFORTS AND VOTER OUTREACH</a:t>
            </a:r>
            <a:r>
              <a:rPr lang="en-US" sz="2324" spc="227" dirty="0" smtClean="0">
                <a:solidFill>
                  <a:srgbClr val="231F20"/>
                </a:solidFill>
                <a:latin typeface="DM Sans"/>
              </a:rPr>
              <a:t>.</a:t>
            </a:r>
          </a:p>
          <a:p>
            <a:pPr marL="342900" indent="-342900" algn="just">
              <a:lnSpc>
                <a:spcPts val="3207"/>
              </a:lnSpc>
              <a:buFont typeface="Arial" panose="020B0604020202020204" pitchFamily="34" charset="0"/>
              <a:buChar char="•"/>
            </a:pPr>
            <a:r>
              <a:rPr lang="en-US" sz="2324" spc="227" dirty="0">
                <a:solidFill>
                  <a:srgbClr val="231F20"/>
                </a:solidFill>
                <a:latin typeface="DM Sans Bold"/>
              </a:rPr>
              <a:t>REGIONAL PARTY DOMINANCE: </a:t>
            </a:r>
            <a:r>
              <a:rPr lang="en-US" sz="2324" spc="227" dirty="0">
                <a:solidFill>
                  <a:srgbClr val="231F20"/>
                </a:solidFill>
                <a:latin typeface="DM Sans"/>
              </a:rPr>
              <a:t>REGIONAL PARTIES SUCH AS TMC IN WEST BENGAL AND DMK IN TAMIL NADU DEMONSTRATED THEIR STRONG INFLUENCE AND ABILITY TO SECURE VOTER SUPPORT.</a:t>
            </a:r>
          </a:p>
          <a:p>
            <a:pPr marL="342900" indent="-342900" algn="just">
              <a:lnSpc>
                <a:spcPts val="3207"/>
              </a:lnSpc>
              <a:buFont typeface="Arial" panose="020B0604020202020204" pitchFamily="34" charset="0"/>
              <a:buChar char="•"/>
            </a:pPr>
            <a:r>
              <a:rPr lang="en-US" sz="2324" spc="227" dirty="0">
                <a:solidFill>
                  <a:srgbClr val="231F20"/>
                </a:solidFill>
                <a:latin typeface="DM Sans Bold"/>
              </a:rPr>
              <a:t>OPPOSITION STRUGGLES: </a:t>
            </a:r>
            <a:r>
              <a:rPr lang="en-US" sz="2324" spc="227" dirty="0">
                <a:solidFill>
                  <a:srgbClr val="231F20"/>
                </a:solidFill>
                <a:latin typeface="DM Sans"/>
              </a:rPr>
              <a:t>THE INDIAN NATIONAL CONGRESS (INC) AND OTHER SMALLER PARTIES FACED CHALLENGES IN SECURING SIGNIFICANT SEATS, INDICATING A NEED FOR BETTER ENGAGEMENT AND STRATEGIES TO WIN OVER THE ELECTORATE.</a:t>
            </a:r>
          </a:p>
          <a:p>
            <a:pPr marL="342900" indent="-342900" algn="just">
              <a:lnSpc>
                <a:spcPts val="3207"/>
              </a:lnSpc>
              <a:buFont typeface="Arial" panose="020B0604020202020204" pitchFamily="34" charset="0"/>
              <a:buChar char="•"/>
            </a:pPr>
            <a:endParaRPr lang="en-US" sz="2324" spc="227" dirty="0">
              <a:solidFill>
                <a:srgbClr val="231F20"/>
              </a:solidFill>
              <a:latin typeface="DM Sans"/>
            </a:endParaRPr>
          </a:p>
          <a:p>
            <a:pPr algn="just">
              <a:lnSpc>
                <a:spcPts val="3207"/>
              </a:lnSpc>
            </a:pPr>
            <a:endParaRPr lang="en-US" sz="2324" spc="227" dirty="0">
              <a:solidFill>
                <a:srgbClr val="231F20"/>
              </a:solidFill>
              <a:latin typeface="DM Sans"/>
            </a:endParaRPr>
          </a:p>
        </p:txBody>
      </p:sp>
      <p:sp>
        <p:nvSpPr>
          <p:cNvPr id="10" name="TextBox 10"/>
          <p:cNvSpPr txBox="1"/>
          <p:nvPr/>
        </p:nvSpPr>
        <p:spPr>
          <a:xfrm>
            <a:off x="2289646" y="2438952"/>
            <a:ext cx="11294118" cy="418548"/>
          </a:xfrm>
          <a:prstGeom prst="rect">
            <a:avLst/>
          </a:prstGeom>
        </p:spPr>
        <p:txBody>
          <a:bodyPr lIns="0" tIns="0" rIns="0" bIns="0" rtlCol="0" anchor="t">
            <a:spAutoFit/>
          </a:bodyPr>
          <a:lstStyle/>
          <a:p>
            <a:pPr algn="just">
              <a:lnSpc>
                <a:spcPts val="3483"/>
              </a:lnSpc>
            </a:pPr>
            <a:r>
              <a:rPr lang="en-US" sz="2524" spc="247" dirty="0">
                <a:solidFill>
                  <a:srgbClr val="231F20"/>
                </a:solidFill>
                <a:latin typeface="DM Sans Bold"/>
              </a:rPr>
              <a:t>10. PARTY PERFORMANCE IN MAJOR STATES: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328457" y="0"/>
            <a:ext cx="1400485" cy="10287000"/>
            <a:chOff x="0" y="0"/>
            <a:chExt cx="368852" cy="2709333"/>
          </a:xfrm>
        </p:grpSpPr>
        <p:sp>
          <p:nvSpPr>
            <p:cNvPr id="3" name="Freeform 3"/>
            <p:cNvSpPr/>
            <p:nvPr/>
          </p:nvSpPr>
          <p:spPr>
            <a:xfrm>
              <a:off x="0" y="0"/>
              <a:ext cx="368852" cy="2709333"/>
            </a:xfrm>
            <a:custGeom>
              <a:avLst/>
              <a:gdLst/>
              <a:ahLst/>
              <a:cxnLst/>
              <a:rect l="l" t="t" r="r" b="b"/>
              <a:pathLst>
                <a:path w="368852" h="2709333">
                  <a:moveTo>
                    <a:pt x="0" y="0"/>
                  </a:moveTo>
                  <a:lnTo>
                    <a:pt x="368852" y="0"/>
                  </a:lnTo>
                  <a:lnTo>
                    <a:pt x="368852" y="2709333"/>
                  </a:lnTo>
                  <a:lnTo>
                    <a:pt x="0" y="2709333"/>
                  </a:lnTo>
                  <a:close/>
                </a:path>
              </a:pathLst>
            </a:custGeom>
            <a:solidFill>
              <a:srgbClr val="CCCCCC"/>
            </a:solidFill>
          </p:spPr>
        </p:sp>
        <p:sp>
          <p:nvSpPr>
            <p:cNvPr id="4" name="TextBox 4"/>
            <p:cNvSpPr txBox="1"/>
            <p:nvPr/>
          </p:nvSpPr>
          <p:spPr>
            <a:xfrm>
              <a:off x="0" y="-19050"/>
              <a:ext cx="368852" cy="2728383"/>
            </a:xfrm>
            <a:prstGeom prst="rect">
              <a:avLst/>
            </a:prstGeom>
          </p:spPr>
          <p:txBody>
            <a:bodyPr lIns="50800" tIns="50800" rIns="50800" bIns="50800" rtlCol="0" anchor="ctr"/>
            <a:lstStyle/>
            <a:p>
              <a:pPr algn="ctr">
                <a:lnSpc>
                  <a:spcPts val="2859"/>
                </a:lnSpc>
              </a:pPr>
              <a:endParaRPr/>
            </a:p>
          </p:txBody>
        </p:sp>
      </p:grpSp>
      <p:grpSp>
        <p:nvGrpSpPr>
          <p:cNvPr id="5" name="Group 5"/>
          <p:cNvGrpSpPr/>
          <p:nvPr/>
        </p:nvGrpSpPr>
        <p:grpSpPr>
          <a:xfrm>
            <a:off x="2039772" y="1200971"/>
            <a:ext cx="1400485" cy="1527223"/>
            <a:chOff x="0" y="0"/>
            <a:chExt cx="368852" cy="402232"/>
          </a:xfrm>
        </p:grpSpPr>
        <p:sp>
          <p:nvSpPr>
            <p:cNvPr id="6" name="Freeform 6"/>
            <p:cNvSpPr/>
            <p:nvPr/>
          </p:nvSpPr>
          <p:spPr>
            <a:xfrm>
              <a:off x="0" y="0"/>
              <a:ext cx="368852" cy="402232"/>
            </a:xfrm>
            <a:custGeom>
              <a:avLst/>
              <a:gdLst/>
              <a:ahLst/>
              <a:cxnLst/>
              <a:rect l="l" t="t" r="r" b="b"/>
              <a:pathLst>
                <a:path w="368852" h="402232">
                  <a:moveTo>
                    <a:pt x="0" y="0"/>
                  </a:moveTo>
                  <a:lnTo>
                    <a:pt x="368852" y="0"/>
                  </a:lnTo>
                  <a:lnTo>
                    <a:pt x="368852" y="402232"/>
                  </a:lnTo>
                  <a:lnTo>
                    <a:pt x="0" y="402232"/>
                  </a:lnTo>
                  <a:close/>
                </a:path>
              </a:pathLst>
            </a:custGeom>
            <a:solidFill>
              <a:srgbClr val="CCCCCC"/>
            </a:solidFill>
          </p:spPr>
        </p:sp>
        <p:sp>
          <p:nvSpPr>
            <p:cNvPr id="7" name="TextBox 7"/>
            <p:cNvSpPr txBox="1"/>
            <p:nvPr/>
          </p:nvSpPr>
          <p:spPr>
            <a:xfrm>
              <a:off x="0" y="-19050"/>
              <a:ext cx="368852" cy="421282"/>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rot="7659121">
            <a:off x="-4974627" y="5842889"/>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TextBox 9"/>
          <p:cNvSpPr txBox="1"/>
          <p:nvPr/>
        </p:nvSpPr>
        <p:spPr>
          <a:xfrm>
            <a:off x="3056444" y="1258634"/>
            <a:ext cx="7164542" cy="1278548"/>
          </a:xfrm>
          <a:prstGeom prst="rect">
            <a:avLst/>
          </a:prstGeom>
        </p:spPr>
        <p:txBody>
          <a:bodyPr lIns="0" tIns="0" rIns="0" bIns="0" rtlCol="0" anchor="t">
            <a:spAutoFit/>
          </a:bodyPr>
          <a:lstStyle/>
          <a:p>
            <a:pPr algn="ctr">
              <a:lnSpc>
                <a:spcPts val="10431"/>
              </a:lnSpc>
            </a:pPr>
            <a:r>
              <a:rPr lang="en-US" sz="7558" spc="740">
                <a:solidFill>
                  <a:srgbClr val="231F20"/>
                </a:solidFill>
                <a:latin typeface="Oswald Bold"/>
              </a:rPr>
              <a:t>CONCLUSION</a:t>
            </a:r>
          </a:p>
        </p:txBody>
      </p:sp>
      <p:sp>
        <p:nvSpPr>
          <p:cNvPr id="10" name="Freeform 10"/>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TextBox 11"/>
          <p:cNvSpPr txBox="1"/>
          <p:nvPr/>
        </p:nvSpPr>
        <p:spPr>
          <a:xfrm>
            <a:off x="1958646" y="1415064"/>
            <a:ext cx="1562738" cy="1089514"/>
          </a:xfrm>
          <a:prstGeom prst="rect">
            <a:avLst/>
          </a:prstGeom>
        </p:spPr>
        <p:txBody>
          <a:bodyPr lIns="0" tIns="0" rIns="0" bIns="0" rtlCol="0" anchor="t">
            <a:spAutoFit/>
          </a:bodyPr>
          <a:lstStyle/>
          <a:p>
            <a:pPr algn="ctr">
              <a:lnSpc>
                <a:spcPts val="8547"/>
              </a:lnSpc>
            </a:pPr>
            <a:r>
              <a:rPr lang="en-US" sz="7122">
                <a:solidFill>
                  <a:srgbClr val="363636"/>
                </a:solidFill>
                <a:latin typeface="Oswald Bold"/>
              </a:rPr>
              <a:t>04</a:t>
            </a:r>
          </a:p>
        </p:txBody>
      </p:sp>
      <p:sp>
        <p:nvSpPr>
          <p:cNvPr id="12" name="TextBox 12"/>
          <p:cNvSpPr txBox="1"/>
          <p:nvPr/>
        </p:nvSpPr>
        <p:spPr>
          <a:xfrm>
            <a:off x="3751809" y="2909248"/>
            <a:ext cx="13507491" cy="7161704"/>
          </a:xfrm>
          <a:prstGeom prst="rect">
            <a:avLst/>
          </a:prstGeom>
        </p:spPr>
        <p:txBody>
          <a:bodyPr lIns="0" tIns="0" rIns="0" bIns="0" rtlCol="0" anchor="t">
            <a:spAutoFit/>
          </a:bodyPr>
          <a:lstStyle/>
          <a:p>
            <a:pPr algn="just">
              <a:lnSpc>
                <a:spcPts val="3483"/>
              </a:lnSpc>
            </a:pPr>
            <a:r>
              <a:rPr lang="en-US" sz="2524" spc="247" dirty="0">
                <a:solidFill>
                  <a:srgbClr val="231F20"/>
                </a:solidFill>
                <a:latin typeface="DM Sans"/>
              </a:rPr>
              <a:t>IN CONCLUSION, THIS REPORT PROVIDES A COMPREHENSIVE ANALYSIS OF THE LOK SABHA ELECTION 2024 DATA, OFFERING VALUABLE INSIGHTS INTO THE ELECTORAL LANDSCAPE OF INDIA. THE FINDINGS HIGHLIGHT THE DOMINANCE OF EVMS IN THE VOTING PROCESS, THE PERFORMANCE OF TOP CANDIDATES, AND THE STRUGGLES OF INDEPENDENT CANDIDATES. THE REPORT ALSO SHEDS LIGHT ON THE CLOSEST WINNING MARGINS, STATE-WISE CANDIDATE DISTRIBUTION, AND AVERAGE VOTER TURNOUT. FURTHERMORE, IT IDENTIFIES THE CONSTITUENCIES WITH THE LEAST VOTER TURNOUT AND PARTY PERFORMANCE IN MAJOR STATES.</a:t>
            </a:r>
          </a:p>
          <a:p>
            <a:pPr algn="just">
              <a:lnSpc>
                <a:spcPts val="3483"/>
              </a:lnSpc>
            </a:pPr>
            <a:endParaRPr lang="en-US" sz="2524" spc="247" dirty="0">
              <a:solidFill>
                <a:srgbClr val="231F20"/>
              </a:solidFill>
              <a:latin typeface="DM Sans"/>
            </a:endParaRPr>
          </a:p>
          <a:p>
            <a:pPr algn="just">
              <a:lnSpc>
                <a:spcPts val="3483"/>
              </a:lnSpc>
            </a:pPr>
            <a:r>
              <a:rPr lang="en-US" sz="2524" spc="247" dirty="0" smtClean="0">
                <a:solidFill>
                  <a:srgbClr val="231F20"/>
                </a:solidFill>
                <a:latin typeface="DM Sans"/>
              </a:rPr>
              <a:t>THE ANALYSIS IS SUPPORTED BY DATA VISUALIZATIONS CREATED USING PYTHON'S PANDAS AND MATPLOTLIB LIBRARIES, WHICH FACILITATE A DEEPER UNDERSTANDING OF THE TRENDS AND PATTERNS IN THE DATA. THE REPORT'S FINDINGS CAN INFORM ELECTORAL STRATEGIES, POLICY DECISIONS, AND CIVIC ENGAGEMENT INITIATIVES.</a:t>
            </a:r>
          </a:p>
          <a:p>
            <a:pPr algn="just">
              <a:lnSpc>
                <a:spcPts val="3483"/>
              </a:lnSpc>
            </a:pPr>
            <a:endParaRPr lang="en-US" sz="2524" spc="247" dirty="0">
              <a:solidFill>
                <a:srgbClr val="231F20"/>
              </a:solidFill>
              <a:latin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328457" y="0"/>
            <a:ext cx="1400485" cy="10287000"/>
            <a:chOff x="0" y="0"/>
            <a:chExt cx="368852" cy="2709333"/>
          </a:xfrm>
        </p:grpSpPr>
        <p:sp>
          <p:nvSpPr>
            <p:cNvPr id="3" name="Freeform 3"/>
            <p:cNvSpPr/>
            <p:nvPr/>
          </p:nvSpPr>
          <p:spPr>
            <a:xfrm>
              <a:off x="0" y="0"/>
              <a:ext cx="368852" cy="2709333"/>
            </a:xfrm>
            <a:custGeom>
              <a:avLst/>
              <a:gdLst/>
              <a:ahLst/>
              <a:cxnLst/>
              <a:rect l="l" t="t" r="r" b="b"/>
              <a:pathLst>
                <a:path w="368852" h="2709333">
                  <a:moveTo>
                    <a:pt x="0" y="0"/>
                  </a:moveTo>
                  <a:lnTo>
                    <a:pt x="368852" y="0"/>
                  </a:lnTo>
                  <a:lnTo>
                    <a:pt x="368852" y="2709333"/>
                  </a:lnTo>
                  <a:lnTo>
                    <a:pt x="0" y="2709333"/>
                  </a:lnTo>
                  <a:close/>
                </a:path>
              </a:pathLst>
            </a:custGeom>
            <a:solidFill>
              <a:srgbClr val="CCCCCC"/>
            </a:solidFill>
          </p:spPr>
        </p:sp>
        <p:sp>
          <p:nvSpPr>
            <p:cNvPr id="4" name="TextBox 4"/>
            <p:cNvSpPr txBox="1"/>
            <p:nvPr/>
          </p:nvSpPr>
          <p:spPr>
            <a:xfrm>
              <a:off x="0" y="-19050"/>
              <a:ext cx="368852" cy="2728383"/>
            </a:xfrm>
            <a:prstGeom prst="rect">
              <a:avLst/>
            </a:prstGeom>
          </p:spPr>
          <p:txBody>
            <a:bodyPr lIns="50800" tIns="50800" rIns="50800" bIns="50800" rtlCol="0" anchor="ctr"/>
            <a:lstStyle/>
            <a:p>
              <a:pPr algn="ctr">
                <a:lnSpc>
                  <a:spcPts val="2859"/>
                </a:lnSpc>
              </a:pPr>
              <a:endParaRPr/>
            </a:p>
          </p:txBody>
        </p:sp>
      </p:grpSp>
      <p:grpSp>
        <p:nvGrpSpPr>
          <p:cNvPr id="5" name="Group 5"/>
          <p:cNvGrpSpPr/>
          <p:nvPr/>
        </p:nvGrpSpPr>
        <p:grpSpPr>
          <a:xfrm>
            <a:off x="2039772" y="1200971"/>
            <a:ext cx="1400485" cy="1527223"/>
            <a:chOff x="0" y="0"/>
            <a:chExt cx="368852" cy="402232"/>
          </a:xfrm>
        </p:grpSpPr>
        <p:sp>
          <p:nvSpPr>
            <p:cNvPr id="6" name="Freeform 6"/>
            <p:cNvSpPr/>
            <p:nvPr/>
          </p:nvSpPr>
          <p:spPr>
            <a:xfrm>
              <a:off x="0" y="0"/>
              <a:ext cx="368852" cy="402232"/>
            </a:xfrm>
            <a:custGeom>
              <a:avLst/>
              <a:gdLst/>
              <a:ahLst/>
              <a:cxnLst/>
              <a:rect l="l" t="t" r="r" b="b"/>
              <a:pathLst>
                <a:path w="368852" h="402232">
                  <a:moveTo>
                    <a:pt x="0" y="0"/>
                  </a:moveTo>
                  <a:lnTo>
                    <a:pt x="368852" y="0"/>
                  </a:lnTo>
                  <a:lnTo>
                    <a:pt x="368852" y="402232"/>
                  </a:lnTo>
                  <a:lnTo>
                    <a:pt x="0" y="402232"/>
                  </a:lnTo>
                  <a:close/>
                </a:path>
              </a:pathLst>
            </a:custGeom>
            <a:solidFill>
              <a:srgbClr val="CCCCCC"/>
            </a:solidFill>
          </p:spPr>
        </p:sp>
        <p:sp>
          <p:nvSpPr>
            <p:cNvPr id="7" name="TextBox 7"/>
            <p:cNvSpPr txBox="1"/>
            <p:nvPr/>
          </p:nvSpPr>
          <p:spPr>
            <a:xfrm>
              <a:off x="0" y="-19050"/>
              <a:ext cx="368852" cy="421282"/>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rot="7659121">
            <a:off x="-4974627" y="5842889"/>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TextBox 9"/>
          <p:cNvSpPr txBox="1"/>
          <p:nvPr/>
        </p:nvSpPr>
        <p:spPr>
          <a:xfrm>
            <a:off x="2492365" y="1258634"/>
            <a:ext cx="7164542" cy="1278548"/>
          </a:xfrm>
          <a:prstGeom prst="rect">
            <a:avLst/>
          </a:prstGeom>
        </p:spPr>
        <p:txBody>
          <a:bodyPr lIns="0" tIns="0" rIns="0" bIns="0" rtlCol="0" anchor="t">
            <a:spAutoFit/>
          </a:bodyPr>
          <a:lstStyle/>
          <a:p>
            <a:pPr algn="ctr">
              <a:lnSpc>
                <a:spcPts val="10431"/>
              </a:lnSpc>
            </a:pPr>
            <a:r>
              <a:rPr lang="en-US" sz="7558" spc="740">
                <a:solidFill>
                  <a:srgbClr val="231F20"/>
                </a:solidFill>
                <a:latin typeface="Oswald Bold"/>
              </a:rPr>
              <a:t>APPENDIX</a:t>
            </a:r>
          </a:p>
        </p:txBody>
      </p:sp>
      <p:sp>
        <p:nvSpPr>
          <p:cNvPr id="10" name="Freeform 10"/>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TextBox 11"/>
          <p:cNvSpPr txBox="1"/>
          <p:nvPr/>
        </p:nvSpPr>
        <p:spPr>
          <a:xfrm>
            <a:off x="1958646" y="1415064"/>
            <a:ext cx="1562738" cy="1089514"/>
          </a:xfrm>
          <a:prstGeom prst="rect">
            <a:avLst/>
          </a:prstGeom>
        </p:spPr>
        <p:txBody>
          <a:bodyPr lIns="0" tIns="0" rIns="0" bIns="0" rtlCol="0" anchor="t">
            <a:spAutoFit/>
          </a:bodyPr>
          <a:lstStyle/>
          <a:p>
            <a:pPr algn="ctr">
              <a:lnSpc>
                <a:spcPts val="8547"/>
              </a:lnSpc>
            </a:pPr>
            <a:r>
              <a:rPr lang="en-US" sz="7122">
                <a:solidFill>
                  <a:srgbClr val="363636"/>
                </a:solidFill>
                <a:latin typeface="Oswald Bold"/>
              </a:rPr>
              <a:t>05</a:t>
            </a:r>
          </a:p>
        </p:txBody>
      </p:sp>
      <p:sp>
        <p:nvSpPr>
          <p:cNvPr id="12" name="TextBox 12"/>
          <p:cNvSpPr txBox="1"/>
          <p:nvPr/>
        </p:nvSpPr>
        <p:spPr>
          <a:xfrm>
            <a:off x="3751809" y="2947348"/>
            <a:ext cx="13507491" cy="6712863"/>
          </a:xfrm>
          <a:prstGeom prst="rect">
            <a:avLst/>
          </a:prstGeom>
        </p:spPr>
        <p:txBody>
          <a:bodyPr lIns="0" tIns="0" rIns="0" bIns="0" rtlCol="0" anchor="t">
            <a:spAutoFit/>
          </a:bodyPr>
          <a:lstStyle/>
          <a:p>
            <a:pPr algn="just">
              <a:lnSpc>
                <a:spcPts val="3483"/>
              </a:lnSpc>
            </a:pPr>
            <a:r>
              <a:rPr lang="en-US" sz="2524" spc="247" dirty="0" smtClean="0">
                <a:solidFill>
                  <a:srgbClr val="231F20"/>
                </a:solidFill>
                <a:latin typeface="DM Sans Bold"/>
              </a:rPr>
              <a:t>DATA COLLECTION METHODOLOGY:</a:t>
            </a:r>
          </a:p>
          <a:p>
            <a:pPr algn="just">
              <a:lnSpc>
                <a:spcPts val="3483"/>
              </a:lnSpc>
            </a:pPr>
            <a:r>
              <a:rPr lang="en-US" sz="2524" spc="247" dirty="0" smtClean="0">
                <a:solidFill>
                  <a:srgbClr val="231F20"/>
                </a:solidFill>
                <a:latin typeface="DM Sans"/>
              </a:rPr>
              <a:t>THE DATA FOR THIS REPORT WAS SCRAPED FROM THE OFFICIAL WEBSITE OF THE ELECTION COMMISSION OF INDIA (</a:t>
            </a:r>
            <a:r>
              <a:rPr lang="en-US" sz="2524" u="sng" spc="247" dirty="0" smtClean="0">
                <a:solidFill>
                  <a:srgbClr val="231F20"/>
                </a:solidFill>
                <a:latin typeface="DM Sans"/>
                <a:hlinkClick r:id="rId6" tooltip="https://results.eci.gov.in/"/>
              </a:rPr>
              <a:t>https://results.eci.gov.in</a:t>
            </a:r>
            <a:r>
              <a:rPr lang="en-US" sz="2524" spc="247" dirty="0" smtClean="0">
                <a:solidFill>
                  <a:srgbClr val="231F20"/>
                </a:solidFill>
                <a:latin typeface="DM Sans"/>
              </a:rPr>
              <a:t>) USING PYTHON'S REQUESTS, CSV, PANDAS, AND BEAUTIFULSOUP LIBRARIES.</a:t>
            </a:r>
          </a:p>
          <a:p>
            <a:pPr algn="just">
              <a:lnSpc>
                <a:spcPts val="3483"/>
              </a:lnSpc>
            </a:pPr>
            <a:r>
              <a:rPr lang="en-US" sz="2524" spc="247" dirty="0" smtClean="0">
                <a:solidFill>
                  <a:srgbClr val="231F20"/>
                </a:solidFill>
                <a:latin typeface="DM Sans Bold"/>
              </a:rPr>
              <a:t>TECHNICAL SPECIFICATIONS:</a:t>
            </a:r>
          </a:p>
          <a:p>
            <a:pPr marL="544960" lvl="1" indent="-272480" algn="just">
              <a:lnSpc>
                <a:spcPts val="3483"/>
              </a:lnSpc>
              <a:buFont typeface="Arial"/>
              <a:buChar char="•"/>
            </a:pPr>
            <a:r>
              <a:rPr lang="en-US" sz="2524" spc="247" dirty="0" smtClean="0">
                <a:solidFill>
                  <a:srgbClr val="231F20"/>
                </a:solidFill>
                <a:latin typeface="DM Sans"/>
              </a:rPr>
              <a:t>PROGRAMMING LANGUAGE: PYTHON 3.X</a:t>
            </a:r>
          </a:p>
          <a:p>
            <a:pPr marL="544960" lvl="1" indent="-272480" algn="just">
              <a:lnSpc>
                <a:spcPts val="3483"/>
              </a:lnSpc>
              <a:buFont typeface="Arial"/>
              <a:buChar char="•"/>
            </a:pPr>
            <a:r>
              <a:rPr lang="en-US" sz="2524" spc="247" dirty="0" smtClean="0">
                <a:solidFill>
                  <a:srgbClr val="231F20"/>
                </a:solidFill>
                <a:latin typeface="DM Sans"/>
              </a:rPr>
              <a:t>LIBRARIES USED: PANDAS, MATPLOTLIB, REQUESTS, CSV, BEAUTIFULSOUP</a:t>
            </a:r>
          </a:p>
          <a:p>
            <a:pPr marL="544960" lvl="1" indent="-272480" algn="just">
              <a:lnSpc>
                <a:spcPts val="3483"/>
              </a:lnSpc>
              <a:buFont typeface="Arial"/>
              <a:buChar char="•"/>
            </a:pPr>
            <a:r>
              <a:rPr lang="en-US" sz="2524" spc="247" dirty="0" smtClean="0">
                <a:solidFill>
                  <a:srgbClr val="231F20"/>
                </a:solidFill>
                <a:latin typeface="DM Sans"/>
              </a:rPr>
              <a:t>DATA VISUALIZATION TOOLS: MATPLOTLIB</a:t>
            </a:r>
          </a:p>
          <a:p>
            <a:pPr marL="544960" lvl="1" indent="-272480" algn="just">
              <a:lnSpc>
                <a:spcPts val="3483"/>
              </a:lnSpc>
              <a:buFont typeface="Arial"/>
              <a:buChar char="•"/>
            </a:pPr>
            <a:r>
              <a:rPr lang="en-US" sz="2524" spc="247" dirty="0" smtClean="0">
                <a:solidFill>
                  <a:srgbClr val="231F20"/>
                </a:solidFill>
                <a:latin typeface="DM Sans"/>
              </a:rPr>
              <a:t>DATA SOURCE: ELECTION COMMISSION OF INDIA WEBSITE (</a:t>
            </a:r>
            <a:r>
              <a:rPr lang="en-US" sz="2524" u="sng" spc="247" dirty="0" smtClean="0">
                <a:solidFill>
                  <a:srgbClr val="231F20"/>
                </a:solidFill>
                <a:latin typeface="DM Sans"/>
                <a:hlinkClick r:id="rId6" tooltip="https://results.eci.gov.in/"/>
              </a:rPr>
              <a:t>https://results.eci.gov.in</a:t>
            </a:r>
            <a:r>
              <a:rPr lang="en-US" sz="2524" spc="247" dirty="0" smtClean="0">
                <a:solidFill>
                  <a:srgbClr val="231F20"/>
                </a:solidFill>
                <a:latin typeface="DM Sans"/>
              </a:rPr>
              <a:t>)</a:t>
            </a:r>
          </a:p>
          <a:p>
            <a:pPr algn="just">
              <a:lnSpc>
                <a:spcPts val="3483"/>
              </a:lnSpc>
            </a:pPr>
            <a:r>
              <a:rPr lang="en-US" sz="2524" spc="247" dirty="0" smtClean="0">
                <a:solidFill>
                  <a:srgbClr val="231F20"/>
                </a:solidFill>
                <a:latin typeface="DM Sans Bold"/>
              </a:rPr>
              <a:t>ACKNOWLEDGMENTS:</a:t>
            </a:r>
          </a:p>
          <a:p>
            <a:pPr algn="just">
              <a:lnSpc>
                <a:spcPts val="3483"/>
              </a:lnSpc>
            </a:pPr>
            <a:r>
              <a:rPr lang="en-US" sz="2524" spc="247" dirty="0" smtClean="0">
                <a:solidFill>
                  <a:srgbClr val="231F20"/>
                </a:solidFill>
                <a:latin typeface="DM Sans"/>
              </a:rPr>
              <a:t>THE AUTHOR WOULD LIKE TO ACKNOWLEDGE THE ASSISTANCE PROVIDED BY CHATGPT AND OTHER AI TOOLS IN GENERATING CODE SNIPPETS, DATA VISUALIZATION IDEAS, AND REPORT WRITING SUGGESTIONS.</a:t>
            </a:r>
          </a:p>
          <a:p>
            <a:pPr algn="just">
              <a:lnSpc>
                <a:spcPts val="3483"/>
              </a:lnSpc>
            </a:pPr>
            <a:endParaRPr lang="en-US" sz="2524" spc="247" dirty="0">
              <a:solidFill>
                <a:srgbClr val="231F20"/>
              </a:solidFill>
              <a:latin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TextBox 5"/>
          <p:cNvSpPr txBox="1"/>
          <p:nvPr/>
        </p:nvSpPr>
        <p:spPr>
          <a:xfrm>
            <a:off x="4236347" y="2960844"/>
            <a:ext cx="9815307" cy="4555812"/>
          </a:xfrm>
          <a:prstGeom prst="rect">
            <a:avLst/>
          </a:prstGeom>
        </p:spPr>
        <p:txBody>
          <a:bodyPr lIns="0" tIns="0" rIns="0" bIns="0" rtlCol="0" anchor="t">
            <a:spAutoFit/>
          </a:bodyPr>
          <a:lstStyle/>
          <a:p>
            <a:pPr algn="ctr">
              <a:lnSpc>
                <a:spcPts val="17752"/>
              </a:lnSpc>
            </a:pPr>
            <a:r>
              <a:rPr lang="en-US" sz="16437" spc="1413">
                <a:solidFill>
                  <a:srgbClr val="231F20"/>
                </a:solidFill>
                <a:latin typeface="Oswald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4980992" y="3631104"/>
            <a:ext cx="1400485" cy="4606780"/>
            <a:chOff x="0" y="0"/>
            <a:chExt cx="368852" cy="1213308"/>
          </a:xfrm>
        </p:grpSpPr>
        <p:sp>
          <p:nvSpPr>
            <p:cNvPr id="4" name="Freeform 4"/>
            <p:cNvSpPr/>
            <p:nvPr/>
          </p:nvSpPr>
          <p:spPr>
            <a:xfrm>
              <a:off x="0" y="0"/>
              <a:ext cx="368852" cy="1213308"/>
            </a:xfrm>
            <a:custGeom>
              <a:avLst/>
              <a:gdLst/>
              <a:ahLst/>
              <a:cxnLst/>
              <a:rect l="l" t="t" r="r" b="b"/>
              <a:pathLst>
                <a:path w="368852" h="1213308">
                  <a:moveTo>
                    <a:pt x="0" y="0"/>
                  </a:moveTo>
                  <a:lnTo>
                    <a:pt x="368852" y="0"/>
                  </a:lnTo>
                  <a:lnTo>
                    <a:pt x="368852" y="1213308"/>
                  </a:lnTo>
                  <a:lnTo>
                    <a:pt x="0" y="1213308"/>
                  </a:lnTo>
                  <a:close/>
                </a:path>
              </a:pathLst>
            </a:custGeom>
            <a:solidFill>
              <a:srgbClr val="CCCCCC"/>
            </a:solidFill>
          </p:spPr>
        </p:sp>
        <p:sp>
          <p:nvSpPr>
            <p:cNvPr id="5" name="TextBox 5"/>
            <p:cNvSpPr txBox="1"/>
            <p:nvPr/>
          </p:nvSpPr>
          <p:spPr>
            <a:xfrm>
              <a:off x="0" y="-19050"/>
              <a:ext cx="368852" cy="1232358"/>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5193025" y="3954592"/>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rPr>
              <a:t>01</a:t>
            </a:r>
          </a:p>
        </p:txBody>
      </p:sp>
      <p:sp>
        <p:nvSpPr>
          <p:cNvPr id="9" name="TextBox 9"/>
          <p:cNvSpPr txBox="1"/>
          <p:nvPr/>
        </p:nvSpPr>
        <p:spPr>
          <a:xfrm>
            <a:off x="5193025" y="475171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rPr>
              <a:t>02</a:t>
            </a:r>
          </a:p>
        </p:txBody>
      </p:sp>
      <p:sp>
        <p:nvSpPr>
          <p:cNvPr id="10" name="TextBox 10"/>
          <p:cNvSpPr txBox="1"/>
          <p:nvPr/>
        </p:nvSpPr>
        <p:spPr>
          <a:xfrm>
            <a:off x="5193025" y="5632868"/>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rPr>
              <a:t>03</a:t>
            </a:r>
          </a:p>
        </p:txBody>
      </p:sp>
      <p:sp>
        <p:nvSpPr>
          <p:cNvPr id="11" name="TextBox 11"/>
          <p:cNvSpPr txBox="1"/>
          <p:nvPr/>
        </p:nvSpPr>
        <p:spPr>
          <a:xfrm>
            <a:off x="5193025" y="6429988"/>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rPr>
              <a:t>04</a:t>
            </a:r>
          </a:p>
        </p:txBody>
      </p:sp>
      <p:sp>
        <p:nvSpPr>
          <p:cNvPr id="12" name="TextBox 12"/>
          <p:cNvSpPr txBox="1"/>
          <p:nvPr/>
        </p:nvSpPr>
        <p:spPr>
          <a:xfrm>
            <a:off x="5212626" y="722236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rPr>
              <a:t>05</a:t>
            </a:r>
          </a:p>
        </p:txBody>
      </p:sp>
      <p:sp>
        <p:nvSpPr>
          <p:cNvPr id="13" name="TextBox 13"/>
          <p:cNvSpPr txBox="1"/>
          <p:nvPr/>
        </p:nvSpPr>
        <p:spPr>
          <a:xfrm>
            <a:off x="6569102" y="4062544"/>
            <a:ext cx="5790503" cy="418548"/>
          </a:xfrm>
          <a:prstGeom prst="rect">
            <a:avLst/>
          </a:prstGeom>
        </p:spPr>
        <p:txBody>
          <a:bodyPr lIns="0" tIns="0" rIns="0" bIns="0" rtlCol="0" anchor="t">
            <a:spAutoFit/>
          </a:bodyPr>
          <a:lstStyle/>
          <a:p>
            <a:pPr algn="l">
              <a:lnSpc>
                <a:spcPts val="3483"/>
              </a:lnSpc>
            </a:pPr>
            <a:r>
              <a:rPr lang="en-US" sz="2524" spc="247">
                <a:solidFill>
                  <a:srgbClr val="231F20"/>
                </a:solidFill>
                <a:latin typeface="DM Sans"/>
              </a:rPr>
              <a:t>INTRODUCTION</a:t>
            </a:r>
          </a:p>
        </p:txBody>
      </p:sp>
      <p:sp>
        <p:nvSpPr>
          <p:cNvPr id="14" name="TextBox 14"/>
          <p:cNvSpPr txBox="1"/>
          <p:nvPr/>
        </p:nvSpPr>
        <p:spPr>
          <a:xfrm>
            <a:off x="6569102" y="4875812"/>
            <a:ext cx="6076629" cy="418548"/>
          </a:xfrm>
          <a:prstGeom prst="rect">
            <a:avLst/>
          </a:prstGeom>
        </p:spPr>
        <p:txBody>
          <a:bodyPr lIns="0" tIns="0" rIns="0" bIns="0" rtlCol="0" anchor="t">
            <a:spAutoFit/>
          </a:bodyPr>
          <a:lstStyle/>
          <a:p>
            <a:pPr algn="l">
              <a:lnSpc>
                <a:spcPts val="3483"/>
              </a:lnSpc>
            </a:pPr>
            <a:r>
              <a:rPr lang="en-US" sz="2524" spc="247">
                <a:solidFill>
                  <a:srgbClr val="231F20"/>
                </a:solidFill>
                <a:latin typeface="DM Sans"/>
              </a:rPr>
              <a:t>DATA SCRAPING</a:t>
            </a:r>
          </a:p>
        </p:txBody>
      </p:sp>
      <p:sp>
        <p:nvSpPr>
          <p:cNvPr id="15" name="TextBox 15"/>
          <p:cNvSpPr txBox="1"/>
          <p:nvPr/>
        </p:nvSpPr>
        <p:spPr>
          <a:xfrm>
            <a:off x="6569102" y="5776853"/>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KEY INSIGHTS</a:t>
            </a:r>
          </a:p>
        </p:txBody>
      </p:sp>
      <p:sp>
        <p:nvSpPr>
          <p:cNvPr id="16" name="TextBox 16"/>
          <p:cNvSpPr txBox="1"/>
          <p:nvPr/>
        </p:nvSpPr>
        <p:spPr>
          <a:xfrm>
            <a:off x="6569102" y="6571070"/>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CONCLUSION</a:t>
            </a:r>
          </a:p>
        </p:txBody>
      </p:sp>
      <p:sp>
        <p:nvSpPr>
          <p:cNvPr id="17" name="TextBox 17"/>
          <p:cNvSpPr txBox="1"/>
          <p:nvPr/>
        </p:nvSpPr>
        <p:spPr>
          <a:xfrm>
            <a:off x="6569102" y="7371914"/>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APPENDIX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328457" y="0"/>
            <a:ext cx="1400485" cy="10287000"/>
            <a:chOff x="0" y="0"/>
            <a:chExt cx="368852" cy="2709333"/>
          </a:xfrm>
        </p:grpSpPr>
        <p:sp>
          <p:nvSpPr>
            <p:cNvPr id="3" name="Freeform 3"/>
            <p:cNvSpPr/>
            <p:nvPr/>
          </p:nvSpPr>
          <p:spPr>
            <a:xfrm>
              <a:off x="0" y="0"/>
              <a:ext cx="368852" cy="2709333"/>
            </a:xfrm>
            <a:custGeom>
              <a:avLst/>
              <a:gdLst/>
              <a:ahLst/>
              <a:cxnLst/>
              <a:rect l="l" t="t" r="r" b="b"/>
              <a:pathLst>
                <a:path w="368852" h="2709333">
                  <a:moveTo>
                    <a:pt x="0" y="0"/>
                  </a:moveTo>
                  <a:lnTo>
                    <a:pt x="368852" y="0"/>
                  </a:lnTo>
                  <a:lnTo>
                    <a:pt x="368852" y="2709333"/>
                  </a:lnTo>
                  <a:lnTo>
                    <a:pt x="0" y="2709333"/>
                  </a:lnTo>
                  <a:close/>
                </a:path>
              </a:pathLst>
            </a:custGeom>
            <a:solidFill>
              <a:srgbClr val="CCCCCC"/>
            </a:solidFill>
          </p:spPr>
        </p:sp>
        <p:sp>
          <p:nvSpPr>
            <p:cNvPr id="4" name="TextBox 4"/>
            <p:cNvSpPr txBox="1"/>
            <p:nvPr/>
          </p:nvSpPr>
          <p:spPr>
            <a:xfrm>
              <a:off x="0" y="-19050"/>
              <a:ext cx="368852" cy="2728383"/>
            </a:xfrm>
            <a:prstGeom prst="rect">
              <a:avLst/>
            </a:prstGeom>
          </p:spPr>
          <p:txBody>
            <a:bodyPr lIns="50800" tIns="50800" rIns="50800" bIns="50800" rtlCol="0" anchor="ctr"/>
            <a:lstStyle/>
            <a:p>
              <a:pPr algn="ctr">
                <a:lnSpc>
                  <a:spcPts val="2859"/>
                </a:lnSpc>
              </a:pPr>
              <a:endParaRPr/>
            </a:p>
          </p:txBody>
        </p:sp>
      </p:grpSp>
      <p:grpSp>
        <p:nvGrpSpPr>
          <p:cNvPr id="5" name="Group 5"/>
          <p:cNvGrpSpPr/>
          <p:nvPr/>
        </p:nvGrpSpPr>
        <p:grpSpPr>
          <a:xfrm>
            <a:off x="2039772" y="1200971"/>
            <a:ext cx="1400485" cy="1527223"/>
            <a:chOff x="0" y="0"/>
            <a:chExt cx="368852" cy="402232"/>
          </a:xfrm>
        </p:grpSpPr>
        <p:sp>
          <p:nvSpPr>
            <p:cNvPr id="6" name="Freeform 6"/>
            <p:cNvSpPr/>
            <p:nvPr/>
          </p:nvSpPr>
          <p:spPr>
            <a:xfrm>
              <a:off x="0" y="0"/>
              <a:ext cx="368852" cy="402232"/>
            </a:xfrm>
            <a:custGeom>
              <a:avLst/>
              <a:gdLst/>
              <a:ahLst/>
              <a:cxnLst/>
              <a:rect l="l" t="t" r="r" b="b"/>
              <a:pathLst>
                <a:path w="368852" h="402232">
                  <a:moveTo>
                    <a:pt x="0" y="0"/>
                  </a:moveTo>
                  <a:lnTo>
                    <a:pt x="368852" y="0"/>
                  </a:lnTo>
                  <a:lnTo>
                    <a:pt x="368852" y="402232"/>
                  </a:lnTo>
                  <a:lnTo>
                    <a:pt x="0" y="402232"/>
                  </a:lnTo>
                  <a:close/>
                </a:path>
              </a:pathLst>
            </a:custGeom>
            <a:solidFill>
              <a:srgbClr val="CCCCCC"/>
            </a:solidFill>
          </p:spPr>
        </p:sp>
        <p:sp>
          <p:nvSpPr>
            <p:cNvPr id="7" name="TextBox 7"/>
            <p:cNvSpPr txBox="1"/>
            <p:nvPr/>
          </p:nvSpPr>
          <p:spPr>
            <a:xfrm>
              <a:off x="0" y="-19050"/>
              <a:ext cx="368852" cy="421282"/>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rot="7659121">
            <a:off x="-4974627" y="5842889"/>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TextBox 9"/>
          <p:cNvSpPr txBox="1"/>
          <p:nvPr/>
        </p:nvSpPr>
        <p:spPr>
          <a:xfrm>
            <a:off x="3597584" y="1258634"/>
            <a:ext cx="7164542" cy="1278548"/>
          </a:xfrm>
          <a:prstGeom prst="rect">
            <a:avLst/>
          </a:prstGeom>
        </p:spPr>
        <p:txBody>
          <a:bodyPr lIns="0" tIns="0" rIns="0" bIns="0" rtlCol="0" anchor="t">
            <a:spAutoFit/>
          </a:bodyPr>
          <a:lstStyle/>
          <a:p>
            <a:pPr algn="ctr">
              <a:lnSpc>
                <a:spcPts val="10431"/>
              </a:lnSpc>
            </a:pPr>
            <a:r>
              <a:rPr lang="en-US" sz="7558" spc="740">
                <a:solidFill>
                  <a:srgbClr val="231F20"/>
                </a:solidFill>
                <a:latin typeface="Oswald Bold"/>
              </a:rPr>
              <a:t>INTRODUCTION</a:t>
            </a:r>
          </a:p>
        </p:txBody>
      </p:sp>
      <p:sp>
        <p:nvSpPr>
          <p:cNvPr id="10" name="Freeform 10"/>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TextBox 11"/>
          <p:cNvSpPr txBox="1"/>
          <p:nvPr/>
        </p:nvSpPr>
        <p:spPr>
          <a:xfrm>
            <a:off x="1958646" y="1415064"/>
            <a:ext cx="1562738" cy="1089514"/>
          </a:xfrm>
          <a:prstGeom prst="rect">
            <a:avLst/>
          </a:prstGeom>
        </p:spPr>
        <p:txBody>
          <a:bodyPr lIns="0" tIns="0" rIns="0" bIns="0" rtlCol="0" anchor="t">
            <a:spAutoFit/>
          </a:bodyPr>
          <a:lstStyle/>
          <a:p>
            <a:pPr algn="ctr">
              <a:lnSpc>
                <a:spcPts val="8547"/>
              </a:lnSpc>
            </a:pPr>
            <a:r>
              <a:rPr lang="en-US" sz="7122">
                <a:solidFill>
                  <a:srgbClr val="363636"/>
                </a:solidFill>
                <a:latin typeface="Oswald Bold"/>
              </a:rPr>
              <a:t>01</a:t>
            </a:r>
          </a:p>
        </p:txBody>
      </p:sp>
      <p:sp>
        <p:nvSpPr>
          <p:cNvPr id="12" name="TextBox 12"/>
          <p:cNvSpPr txBox="1"/>
          <p:nvPr/>
        </p:nvSpPr>
        <p:spPr>
          <a:xfrm>
            <a:off x="3751809" y="2947348"/>
            <a:ext cx="13507491" cy="7181453"/>
          </a:xfrm>
          <a:prstGeom prst="rect">
            <a:avLst/>
          </a:prstGeom>
        </p:spPr>
        <p:txBody>
          <a:bodyPr lIns="0" tIns="0" rIns="0" bIns="0" rtlCol="0" anchor="t">
            <a:spAutoFit/>
          </a:bodyPr>
          <a:lstStyle/>
          <a:p>
            <a:pPr algn="just">
              <a:lnSpc>
                <a:spcPts val="3483"/>
              </a:lnSpc>
            </a:pPr>
            <a:r>
              <a:rPr lang="en-US" sz="2524" spc="247" dirty="0">
                <a:solidFill>
                  <a:srgbClr val="231F20"/>
                </a:solidFill>
                <a:latin typeface="DM Sans"/>
              </a:rPr>
              <a:t>THE RECENT LOK SABHA ELECTIONS IN INDIA HAVE PROVIDED A WEALTH OF DATA THAT CAN BE ANALYZED TO GAIN INSIGHTS INTO VOTING PATTERNS, CONSTITUENCY DYNAMICS, PARTY PERFORMANCES, AND MORE. IN THIS PROJECT, WE AIM TO DELVE INTO THE RESULTS OF THE 2024 INDIAN LOK SABHA ELECTIONS USING DATA SCRAPED FROM THE ELECTION COMMISSION OF INDIA’S OFFICIAL WEBSITE. BY ANALYZING THIS DATA, WE HOPE TO UNCOVER KEY TRENDS AND INSIGHTS THAT CAN INFORM FUTURE ELECTORAL STRATEGIES, UNDERSTAND VOTER BEHAVIOR, AND PROVIDE A COMPREHENSIVE OVERVIEW OF THE ELECTION OUTCOMES.</a:t>
            </a:r>
          </a:p>
          <a:p>
            <a:pPr algn="just">
              <a:lnSpc>
                <a:spcPts val="3483"/>
              </a:lnSpc>
            </a:pPr>
            <a:endParaRPr lang="en-US" sz="2524" spc="247" dirty="0">
              <a:solidFill>
                <a:srgbClr val="231F20"/>
              </a:solidFill>
              <a:latin typeface="DM Sans"/>
            </a:endParaRPr>
          </a:p>
          <a:p>
            <a:pPr algn="just">
              <a:lnSpc>
                <a:spcPts val="3483"/>
              </a:lnSpc>
            </a:pPr>
            <a:r>
              <a:rPr lang="en-US" sz="2520" spc="247" dirty="0" smtClean="0">
                <a:solidFill>
                  <a:srgbClr val="231F20"/>
                </a:solidFill>
                <a:latin typeface="DM Sans"/>
              </a:rPr>
              <a:t>THIS REPORT WILL DETAIL THE METHODOLOGY USED FOR DATA SCRAPING, THE SUBSEQUENT DATA ANALYSIS, AND THE VISUALIZATION OF KEY INSIGHTS. THE ANALYSIS WILL COVER VARIOUS ASPECTS SUCH AS VOTER TURNOUT, CONSTITUENCY-WISE PERFORMANCE, STATE-WISE CANDIDATE DISTRIBUTION, AND THE PERFORMANCE OF MAJOR POLITICAL PARTIES.</a:t>
            </a:r>
          </a:p>
          <a:p>
            <a:pPr algn="just">
              <a:lnSpc>
                <a:spcPts val="3483"/>
              </a:lnSpc>
            </a:pPr>
            <a:endParaRPr lang="en-US" sz="2524" spc="247" dirty="0">
              <a:solidFill>
                <a:srgbClr val="231F20"/>
              </a:solidFill>
              <a:latin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328457" y="0"/>
            <a:ext cx="1400485" cy="10287000"/>
            <a:chOff x="0" y="0"/>
            <a:chExt cx="368852" cy="2709333"/>
          </a:xfrm>
        </p:grpSpPr>
        <p:sp>
          <p:nvSpPr>
            <p:cNvPr id="3" name="Freeform 3"/>
            <p:cNvSpPr/>
            <p:nvPr/>
          </p:nvSpPr>
          <p:spPr>
            <a:xfrm>
              <a:off x="0" y="0"/>
              <a:ext cx="368852" cy="2709333"/>
            </a:xfrm>
            <a:custGeom>
              <a:avLst/>
              <a:gdLst/>
              <a:ahLst/>
              <a:cxnLst/>
              <a:rect l="l" t="t" r="r" b="b"/>
              <a:pathLst>
                <a:path w="368852" h="2709333">
                  <a:moveTo>
                    <a:pt x="0" y="0"/>
                  </a:moveTo>
                  <a:lnTo>
                    <a:pt x="368852" y="0"/>
                  </a:lnTo>
                  <a:lnTo>
                    <a:pt x="368852" y="2709333"/>
                  </a:lnTo>
                  <a:lnTo>
                    <a:pt x="0" y="2709333"/>
                  </a:lnTo>
                  <a:close/>
                </a:path>
              </a:pathLst>
            </a:custGeom>
            <a:solidFill>
              <a:srgbClr val="CCCCCC"/>
            </a:solidFill>
          </p:spPr>
        </p:sp>
        <p:sp>
          <p:nvSpPr>
            <p:cNvPr id="4" name="TextBox 4"/>
            <p:cNvSpPr txBox="1"/>
            <p:nvPr/>
          </p:nvSpPr>
          <p:spPr>
            <a:xfrm>
              <a:off x="0" y="-19050"/>
              <a:ext cx="368852" cy="2728383"/>
            </a:xfrm>
            <a:prstGeom prst="rect">
              <a:avLst/>
            </a:prstGeom>
          </p:spPr>
          <p:txBody>
            <a:bodyPr lIns="50800" tIns="50800" rIns="50800" bIns="50800" rtlCol="0" anchor="ctr"/>
            <a:lstStyle/>
            <a:p>
              <a:pPr algn="ctr">
                <a:lnSpc>
                  <a:spcPts val="2859"/>
                </a:lnSpc>
              </a:pPr>
              <a:endParaRPr/>
            </a:p>
          </p:txBody>
        </p:sp>
      </p:grpSp>
      <p:grpSp>
        <p:nvGrpSpPr>
          <p:cNvPr id="5" name="Group 5"/>
          <p:cNvGrpSpPr/>
          <p:nvPr/>
        </p:nvGrpSpPr>
        <p:grpSpPr>
          <a:xfrm>
            <a:off x="2039772" y="1200971"/>
            <a:ext cx="1400485" cy="1527223"/>
            <a:chOff x="0" y="0"/>
            <a:chExt cx="368852" cy="402232"/>
          </a:xfrm>
        </p:grpSpPr>
        <p:sp>
          <p:nvSpPr>
            <p:cNvPr id="6" name="Freeform 6"/>
            <p:cNvSpPr/>
            <p:nvPr/>
          </p:nvSpPr>
          <p:spPr>
            <a:xfrm>
              <a:off x="0" y="0"/>
              <a:ext cx="368852" cy="402232"/>
            </a:xfrm>
            <a:custGeom>
              <a:avLst/>
              <a:gdLst/>
              <a:ahLst/>
              <a:cxnLst/>
              <a:rect l="l" t="t" r="r" b="b"/>
              <a:pathLst>
                <a:path w="368852" h="402232">
                  <a:moveTo>
                    <a:pt x="0" y="0"/>
                  </a:moveTo>
                  <a:lnTo>
                    <a:pt x="368852" y="0"/>
                  </a:lnTo>
                  <a:lnTo>
                    <a:pt x="368852" y="402232"/>
                  </a:lnTo>
                  <a:lnTo>
                    <a:pt x="0" y="402232"/>
                  </a:lnTo>
                  <a:close/>
                </a:path>
              </a:pathLst>
            </a:custGeom>
            <a:solidFill>
              <a:srgbClr val="CCCCCC"/>
            </a:solidFill>
          </p:spPr>
        </p:sp>
        <p:sp>
          <p:nvSpPr>
            <p:cNvPr id="7" name="TextBox 7"/>
            <p:cNvSpPr txBox="1"/>
            <p:nvPr/>
          </p:nvSpPr>
          <p:spPr>
            <a:xfrm>
              <a:off x="0" y="-19050"/>
              <a:ext cx="368852" cy="421282"/>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rot="7659121">
            <a:off x="-4974627" y="5842889"/>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TextBox 9"/>
          <p:cNvSpPr txBox="1"/>
          <p:nvPr/>
        </p:nvSpPr>
        <p:spPr>
          <a:xfrm>
            <a:off x="3597584" y="1258634"/>
            <a:ext cx="7748527" cy="1278548"/>
          </a:xfrm>
          <a:prstGeom prst="rect">
            <a:avLst/>
          </a:prstGeom>
        </p:spPr>
        <p:txBody>
          <a:bodyPr lIns="0" tIns="0" rIns="0" bIns="0" rtlCol="0" anchor="t">
            <a:spAutoFit/>
          </a:bodyPr>
          <a:lstStyle/>
          <a:p>
            <a:pPr algn="ctr">
              <a:lnSpc>
                <a:spcPts val="10431"/>
              </a:lnSpc>
            </a:pPr>
            <a:r>
              <a:rPr lang="en-US" sz="7558" spc="740">
                <a:solidFill>
                  <a:srgbClr val="231F20"/>
                </a:solidFill>
                <a:latin typeface="Oswald Bold"/>
              </a:rPr>
              <a:t>DATA SCRAPING</a:t>
            </a:r>
          </a:p>
        </p:txBody>
      </p:sp>
      <p:sp>
        <p:nvSpPr>
          <p:cNvPr id="10" name="Freeform 10"/>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TextBox 11"/>
          <p:cNvSpPr txBox="1"/>
          <p:nvPr/>
        </p:nvSpPr>
        <p:spPr>
          <a:xfrm>
            <a:off x="1958646" y="1415064"/>
            <a:ext cx="1562738" cy="1089514"/>
          </a:xfrm>
          <a:prstGeom prst="rect">
            <a:avLst/>
          </a:prstGeom>
        </p:spPr>
        <p:txBody>
          <a:bodyPr lIns="0" tIns="0" rIns="0" bIns="0" rtlCol="0" anchor="t">
            <a:spAutoFit/>
          </a:bodyPr>
          <a:lstStyle/>
          <a:p>
            <a:pPr algn="ctr">
              <a:lnSpc>
                <a:spcPts val="8547"/>
              </a:lnSpc>
            </a:pPr>
            <a:r>
              <a:rPr lang="en-US" sz="7122">
                <a:solidFill>
                  <a:srgbClr val="363636"/>
                </a:solidFill>
                <a:latin typeface="Oswald Bold"/>
              </a:rPr>
              <a:t>02</a:t>
            </a:r>
          </a:p>
        </p:txBody>
      </p:sp>
      <p:sp>
        <p:nvSpPr>
          <p:cNvPr id="12" name="TextBox 12"/>
          <p:cNvSpPr txBox="1"/>
          <p:nvPr/>
        </p:nvSpPr>
        <p:spPr>
          <a:xfrm>
            <a:off x="3751809" y="2947348"/>
            <a:ext cx="13507491" cy="6712863"/>
          </a:xfrm>
          <a:prstGeom prst="rect">
            <a:avLst/>
          </a:prstGeom>
        </p:spPr>
        <p:txBody>
          <a:bodyPr lIns="0" tIns="0" rIns="0" bIns="0" rtlCol="0" anchor="t">
            <a:spAutoFit/>
          </a:bodyPr>
          <a:lstStyle/>
          <a:p>
            <a:pPr algn="just">
              <a:lnSpc>
                <a:spcPts val="3483"/>
              </a:lnSpc>
            </a:pPr>
            <a:r>
              <a:rPr lang="en-US" sz="2524" spc="247" dirty="0">
                <a:solidFill>
                  <a:srgbClr val="231F20"/>
                </a:solidFill>
                <a:latin typeface="DM Sans"/>
              </a:rPr>
              <a:t>TO GATHER THE NECESSARY DATA FOR OUR ANALYSIS, WE USED WEB SCRAPING TECHNIQUES TO EXTRACT INFORMATION FROM THE ELECTION COMMISSION OF INDIA’S OFFICIAL RESULTS WEBSITE. THE WEBSITE PROVIDES DETAILED RESULTS OF THE LOK SABHA ELECTIONS, INCLUDING CONSTITUENCY-WISE VOTE COUNTS, CANDIDATE DETAILS, PARTY PERFORMANCE, AND MORE. THE DATA SCRAPING PROCESS INVOLVED THE FOLLOWING STEPS:</a:t>
            </a:r>
          </a:p>
          <a:p>
            <a:pPr algn="just">
              <a:lnSpc>
                <a:spcPts val="3483"/>
              </a:lnSpc>
            </a:pPr>
            <a:endParaRPr lang="en-US" sz="2524" spc="247" dirty="0">
              <a:solidFill>
                <a:srgbClr val="231F20"/>
              </a:solidFill>
              <a:latin typeface="DM Sans"/>
            </a:endParaRPr>
          </a:p>
          <a:p>
            <a:pPr marL="544960" lvl="1" indent="-272480" algn="just">
              <a:lnSpc>
                <a:spcPts val="3483"/>
              </a:lnSpc>
              <a:buAutoNum type="arabicPeriod"/>
            </a:pPr>
            <a:r>
              <a:rPr lang="en-US" sz="2524" spc="247" dirty="0" smtClean="0">
                <a:solidFill>
                  <a:srgbClr val="231F20"/>
                </a:solidFill>
                <a:latin typeface="DM Sans" panose="020B0604020202020204" charset="0"/>
              </a:rPr>
              <a:t>IDENTIFYING THE DATA SOURCE: THE OFFICIAL RESULTS PAGE OF THE ELECTION COMMISSION OF INDIA (</a:t>
            </a:r>
            <a:r>
              <a:rPr lang="en-US" sz="2524" spc="247" dirty="0" smtClean="0">
                <a:solidFill>
                  <a:srgbClr val="231F20"/>
                </a:solidFill>
                <a:latin typeface="DM Sans" panose="020B0604020202020204" charset="0"/>
                <a:hlinkClick r:id="rId6" tooltip="https://results.eci.gov.in"/>
              </a:rPr>
              <a:t>HTTPS://RESULTS.ECI.GOV.IN</a:t>
            </a:r>
            <a:r>
              <a:rPr lang="en-US" sz="2524" spc="247" dirty="0" smtClean="0">
                <a:solidFill>
                  <a:srgbClr val="231F20"/>
                </a:solidFill>
                <a:latin typeface="DM Sans" panose="020B0604020202020204" charset="0"/>
              </a:rPr>
              <a:t>) WAS IDENTIFIED AS THE PRIMARY SOURCE OF DATA. THIS PAGE CONTAINS COMPREHENSIVE ELECTION RESULTS, INCLUDING DETAILS ON EACH CONSTITUENCY.</a:t>
            </a:r>
            <a:endParaRPr lang="en-US" sz="2524" spc="247" dirty="0">
              <a:solidFill>
                <a:srgbClr val="231F20"/>
              </a:solidFill>
              <a:latin typeface="DM Sans" panose="020B0604020202020204" charset="0"/>
            </a:endParaRPr>
          </a:p>
          <a:p>
            <a:pPr algn="just">
              <a:lnSpc>
                <a:spcPts val="3483"/>
              </a:lnSpc>
            </a:pPr>
            <a:endParaRPr lang="en-US" sz="2524" spc="247" dirty="0">
              <a:solidFill>
                <a:srgbClr val="231F20"/>
              </a:solidFill>
              <a:latin typeface="DM Sans"/>
            </a:endParaRPr>
          </a:p>
          <a:p>
            <a:pPr algn="just">
              <a:lnSpc>
                <a:spcPts val="3483"/>
              </a:lnSpc>
            </a:pPr>
            <a:endParaRPr lang="en-US" sz="2524" spc="247" dirty="0">
              <a:solidFill>
                <a:srgbClr val="231F20"/>
              </a:solidFill>
              <a:latin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328457" y="0"/>
            <a:ext cx="1400485" cy="10287000"/>
            <a:chOff x="0" y="0"/>
            <a:chExt cx="368852" cy="2709333"/>
          </a:xfrm>
        </p:grpSpPr>
        <p:sp>
          <p:nvSpPr>
            <p:cNvPr id="3" name="Freeform 3"/>
            <p:cNvSpPr/>
            <p:nvPr/>
          </p:nvSpPr>
          <p:spPr>
            <a:xfrm>
              <a:off x="0" y="0"/>
              <a:ext cx="368852" cy="2709333"/>
            </a:xfrm>
            <a:custGeom>
              <a:avLst/>
              <a:gdLst/>
              <a:ahLst/>
              <a:cxnLst/>
              <a:rect l="l" t="t" r="r" b="b"/>
              <a:pathLst>
                <a:path w="368852" h="2709333">
                  <a:moveTo>
                    <a:pt x="0" y="0"/>
                  </a:moveTo>
                  <a:lnTo>
                    <a:pt x="368852" y="0"/>
                  </a:lnTo>
                  <a:lnTo>
                    <a:pt x="368852" y="2709333"/>
                  </a:lnTo>
                  <a:lnTo>
                    <a:pt x="0" y="2709333"/>
                  </a:lnTo>
                  <a:close/>
                </a:path>
              </a:pathLst>
            </a:custGeom>
            <a:solidFill>
              <a:srgbClr val="CCCCCC"/>
            </a:solidFill>
          </p:spPr>
        </p:sp>
        <p:sp>
          <p:nvSpPr>
            <p:cNvPr id="4" name="TextBox 4"/>
            <p:cNvSpPr txBox="1"/>
            <p:nvPr/>
          </p:nvSpPr>
          <p:spPr>
            <a:xfrm>
              <a:off x="0" y="-19050"/>
              <a:ext cx="368852" cy="2728383"/>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rot="7659121">
            <a:off x="-4974627" y="5842889"/>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TextBox 7"/>
          <p:cNvSpPr txBox="1"/>
          <p:nvPr/>
        </p:nvSpPr>
        <p:spPr>
          <a:xfrm>
            <a:off x="3416864" y="1028700"/>
            <a:ext cx="13090588" cy="8508098"/>
          </a:xfrm>
          <a:prstGeom prst="rect">
            <a:avLst/>
          </a:prstGeom>
        </p:spPr>
        <p:txBody>
          <a:bodyPr lIns="0" tIns="0" rIns="0" bIns="0" rtlCol="0" anchor="t">
            <a:spAutoFit/>
          </a:bodyPr>
          <a:lstStyle/>
          <a:p>
            <a:pPr algn="just">
              <a:lnSpc>
                <a:spcPts val="3462"/>
              </a:lnSpc>
            </a:pPr>
            <a:r>
              <a:rPr lang="en-US" sz="2520" spc="245" dirty="0" smtClean="0">
                <a:solidFill>
                  <a:srgbClr val="231F20"/>
                </a:solidFill>
                <a:latin typeface="DM Sans" panose="020B0604020202020204" charset="0"/>
              </a:rPr>
              <a:t>WEB SCRAPING TOOLS: PYTHON LIBRARIES SUCH AS ‘REQUESTS’ AND     ‘BEAUTIFULSOUP’ WERE USED TO PERFORM WEB SCRAPING. THESE LIBRARIES ALLOW FOR THE EXTRACTION OF HTML CONTENT FROM WEB PAGES AND PARSING OF THE REQUIRED INFORMATION.</a:t>
            </a:r>
          </a:p>
          <a:p>
            <a:pPr algn="just">
              <a:lnSpc>
                <a:spcPts val="3462"/>
              </a:lnSpc>
            </a:pPr>
            <a:endParaRPr lang="en-US" sz="2520" spc="245" dirty="0" smtClean="0">
              <a:solidFill>
                <a:srgbClr val="231F20"/>
              </a:solidFill>
              <a:latin typeface="DM Sans" panose="020B0604020202020204" charset="0"/>
            </a:endParaRPr>
          </a:p>
          <a:p>
            <a:pPr algn="just">
              <a:lnSpc>
                <a:spcPts val="3462"/>
              </a:lnSpc>
            </a:pPr>
            <a:r>
              <a:rPr lang="en-US" sz="2520" spc="245" dirty="0" smtClean="0">
                <a:solidFill>
                  <a:srgbClr val="231F20"/>
                </a:solidFill>
                <a:latin typeface="DM Sans" panose="020B0604020202020204" charset="0"/>
              </a:rPr>
              <a:t>DATA EXTRACTION: SPECIFIC ELEMENTS ON THE WEB PAGE CONTAINING THE ELECTION RESULTS WERE TARGETED. THIS INVOLVED IDENTIFYING THE HTML TAGS AND CLASSES THAT ENCAPSULATE THE DATA. THE DATA WAS THEN EXTRACTED AND STORED IN A STRUCTURED FORMAT, SUCH AS A CSV FILE, FOR FURTHER ANALYSIS.</a:t>
            </a:r>
          </a:p>
          <a:p>
            <a:pPr algn="just">
              <a:lnSpc>
                <a:spcPts val="3462"/>
              </a:lnSpc>
            </a:pPr>
            <a:endParaRPr lang="en-US" sz="2520" spc="245" dirty="0" smtClean="0">
              <a:solidFill>
                <a:srgbClr val="231F20"/>
              </a:solidFill>
              <a:latin typeface="DM Sans" panose="020B0604020202020204" charset="0"/>
            </a:endParaRPr>
          </a:p>
          <a:p>
            <a:pPr algn="just">
              <a:lnSpc>
                <a:spcPts val="3462"/>
              </a:lnSpc>
            </a:pPr>
            <a:r>
              <a:rPr lang="en-US" sz="2520" spc="245" dirty="0" smtClean="0">
                <a:solidFill>
                  <a:srgbClr val="231F20"/>
                </a:solidFill>
                <a:latin typeface="DM Sans" panose="020B0604020202020204" charset="0"/>
              </a:rPr>
              <a:t>DATA CLEANING: THE EXTRACTED DATA WAS CLEANED TO ENSURE ACCURACY AND CONSISTENCY. THIS INCLUDED HANDLING MISSING VALUES, CORRECTING DATA TYPES, AND REMOVING ANY IRRELEVANT INFORMATION.</a:t>
            </a:r>
          </a:p>
          <a:p>
            <a:pPr algn="just">
              <a:lnSpc>
                <a:spcPts val="3462"/>
              </a:lnSpc>
            </a:pPr>
            <a:endParaRPr lang="en-US" sz="2520" spc="245" dirty="0" smtClean="0">
              <a:solidFill>
                <a:srgbClr val="231F20"/>
              </a:solidFill>
              <a:latin typeface="DM Sans" panose="020B0604020202020204" charset="0"/>
            </a:endParaRPr>
          </a:p>
          <a:p>
            <a:pPr algn="just">
              <a:lnSpc>
                <a:spcPts val="3462"/>
              </a:lnSpc>
            </a:pPr>
            <a:r>
              <a:rPr lang="en-US" sz="2520" spc="245" dirty="0" smtClean="0">
                <a:solidFill>
                  <a:srgbClr val="231F20"/>
                </a:solidFill>
                <a:latin typeface="DM Sans" panose="020B0604020202020204" charset="0"/>
              </a:rPr>
              <a:t>DATA STORAGE: THE CLEANED DATA WAS STORED IN A CSV FILE, MAKING IT EASY TO LOAD INTO DATA ANALYSIS TOOLS AND LIBRARIES FOR FURTHER PROCESSING.</a:t>
            </a:r>
            <a:endParaRPr lang="en-US" sz="2520" spc="245" dirty="0">
              <a:solidFill>
                <a:srgbClr val="231F20"/>
              </a:solidFill>
              <a:latin typeface="DM Sans" panose="020B0604020202020204" charset="0"/>
            </a:endParaRPr>
          </a:p>
        </p:txBody>
      </p:sp>
      <p:sp>
        <p:nvSpPr>
          <p:cNvPr id="8" name="TextBox 8"/>
          <p:cNvSpPr txBox="1"/>
          <p:nvPr/>
        </p:nvSpPr>
        <p:spPr>
          <a:xfrm>
            <a:off x="3048000" y="1028700"/>
            <a:ext cx="445064" cy="7630294"/>
          </a:xfrm>
          <a:prstGeom prst="rect">
            <a:avLst/>
          </a:prstGeom>
        </p:spPr>
        <p:txBody>
          <a:bodyPr lIns="0" tIns="0" rIns="0" bIns="0" rtlCol="0" anchor="t">
            <a:spAutoFit/>
          </a:bodyPr>
          <a:lstStyle/>
          <a:p>
            <a:pPr algn="just">
              <a:lnSpc>
                <a:spcPts val="3462"/>
              </a:lnSpc>
            </a:pPr>
            <a:r>
              <a:rPr lang="en-US" sz="2509" spc="245" dirty="0">
                <a:solidFill>
                  <a:srgbClr val="231F20"/>
                </a:solidFill>
                <a:latin typeface="DM Sans"/>
              </a:rPr>
              <a:t>2.</a:t>
            </a:r>
          </a:p>
          <a:p>
            <a:pPr algn="just">
              <a:lnSpc>
                <a:spcPts val="3462"/>
              </a:lnSpc>
            </a:pPr>
            <a:endParaRPr lang="en-US" sz="2509" spc="245" dirty="0">
              <a:solidFill>
                <a:srgbClr val="231F20"/>
              </a:solidFill>
              <a:latin typeface="DM Sans"/>
            </a:endParaRPr>
          </a:p>
          <a:p>
            <a:pPr algn="just">
              <a:lnSpc>
                <a:spcPts val="3462"/>
              </a:lnSpc>
            </a:pPr>
            <a:endParaRPr lang="en-US" sz="2509" spc="245" dirty="0">
              <a:solidFill>
                <a:srgbClr val="231F20"/>
              </a:solidFill>
              <a:latin typeface="DM Sans"/>
            </a:endParaRPr>
          </a:p>
          <a:p>
            <a:pPr algn="just">
              <a:lnSpc>
                <a:spcPts val="3462"/>
              </a:lnSpc>
            </a:pPr>
            <a:endParaRPr lang="en-US" sz="2509" spc="245" dirty="0">
              <a:solidFill>
                <a:srgbClr val="231F20"/>
              </a:solidFill>
              <a:latin typeface="DM Sans"/>
            </a:endParaRPr>
          </a:p>
          <a:p>
            <a:pPr algn="just">
              <a:lnSpc>
                <a:spcPts val="3462"/>
              </a:lnSpc>
            </a:pPr>
            <a:endParaRPr lang="en-US" sz="2509" spc="245" dirty="0">
              <a:solidFill>
                <a:srgbClr val="231F20"/>
              </a:solidFill>
              <a:latin typeface="DM Sans"/>
            </a:endParaRPr>
          </a:p>
          <a:p>
            <a:pPr algn="just">
              <a:lnSpc>
                <a:spcPts val="3462"/>
              </a:lnSpc>
            </a:pPr>
            <a:r>
              <a:rPr lang="en-US" sz="2509" spc="245" dirty="0">
                <a:solidFill>
                  <a:srgbClr val="231F20"/>
                </a:solidFill>
                <a:latin typeface="DM Sans"/>
              </a:rPr>
              <a:t>3.</a:t>
            </a:r>
          </a:p>
          <a:p>
            <a:pPr algn="just">
              <a:lnSpc>
                <a:spcPts val="3462"/>
              </a:lnSpc>
            </a:pPr>
            <a:endParaRPr lang="en-US" sz="2509" spc="245" dirty="0">
              <a:solidFill>
                <a:srgbClr val="231F20"/>
              </a:solidFill>
              <a:latin typeface="DM Sans"/>
            </a:endParaRPr>
          </a:p>
          <a:p>
            <a:pPr algn="just">
              <a:lnSpc>
                <a:spcPts val="3462"/>
              </a:lnSpc>
            </a:pPr>
            <a:endParaRPr lang="en-US" sz="2509" spc="245" dirty="0">
              <a:solidFill>
                <a:srgbClr val="231F20"/>
              </a:solidFill>
              <a:latin typeface="DM Sans"/>
            </a:endParaRPr>
          </a:p>
          <a:p>
            <a:pPr algn="just">
              <a:lnSpc>
                <a:spcPts val="3462"/>
              </a:lnSpc>
            </a:pPr>
            <a:endParaRPr lang="en-US" sz="2509" spc="245" dirty="0">
              <a:solidFill>
                <a:srgbClr val="231F20"/>
              </a:solidFill>
              <a:latin typeface="DM Sans"/>
            </a:endParaRPr>
          </a:p>
          <a:p>
            <a:pPr algn="just">
              <a:lnSpc>
                <a:spcPts val="3462"/>
              </a:lnSpc>
            </a:pPr>
            <a:endParaRPr lang="en-US" sz="2509" spc="245" dirty="0" smtClean="0">
              <a:solidFill>
                <a:srgbClr val="231F20"/>
              </a:solidFill>
              <a:latin typeface="DM Sans"/>
            </a:endParaRPr>
          </a:p>
          <a:p>
            <a:pPr algn="just">
              <a:lnSpc>
                <a:spcPts val="3462"/>
              </a:lnSpc>
            </a:pPr>
            <a:endParaRPr lang="en-US" sz="2509" spc="245" dirty="0">
              <a:solidFill>
                <a:srgbClr val="231F20"/>
              </a:solidFill>
              <a:latin typeface="DM Sans"/>
            </a:endParaRPr>
          </a:p>
          <a:p>
            <a:pPr algn="just">
              <a:lnSpc>
                <a:spcPts val="3462"/>
              </a:lnSpc>
            </a:pPr>
            <a:r>
              <a:rPr lang="en-US" sz="2509" spc="245" dirty="0" smtClean="0">
                <a:solidFill>
                  <a:srgbClr val="231F20"/>
                </a:solidFill>
                <a:latin typeface="DM Sans"/>
              </a:rPr>
              <a:t>4</a:t>
            </a:r>
            <a:r>
              <a:rPr lang="en-US" sz="2509" spc="245" dirty="0">
                <a:solidFill>
                  <a:srgbClr val="231F20"/>
                </a:solidFill>
                <a:latin typeface="DM Sans"/>
              </a:rPr>
              <a:t>.</a:t>
            </a:r>
          </a:p>
          <a:p>
            <a:pPr algn="just">
              <a:lnSpc>
                <a:spcPts val="3462"/>
              </a:lnSpc>
            </a:pPr>
            <a:endParaRPr lang="en-US" sz="2509" spc="245" dirty="0">
              <a:solidFill>
                <a:srgbClr val="231F20"/>
              </a:solidFill>
              <a:latin typeface="DM Sans"/>
            </a:endParaRPr>
          </a:p>
          <a:p>
            <a:pPr algn="just">
              <a:lnSpc>
                <a:spcPts val="3462"/>
              </a:lnSpc>
            </a:pPr>
            <a:endParaRPr lang="en-US" sz="2509" spc="245" dirty="0">
              <a:solidFill>
                <a:srgbClr val="231F20"/>
              </a:solidFill>
              <a:latin typeface="DM Sans"/>
            </a:endParaRPr>
          </a:p>
          <a:p>
            <a:pPr algn="just">
              <a:lnSpc>
                <a:spcPts val="3462"/>
              </a:lnSpc>
            </a:pPr>
            <a:endParaRPr lang="en-US" sz="2509" spc="245" dirty="0" smtClean="0">
              <a:solidFill>
                <a:srgbClr val="231F20"/>
              </a:solidFill>
              <a:latin typeface="DM Sans"/>
            </a:endParaRPr>
          </a:p>
          <a:p>
            <a:pPr algn="just">
              <a:lnSpc>
                <a:spcPts val="3462"/>
              </a:lnSpc>
            </a:pPr>
            <a:endParaRPr lang="en-US" sz="2509" spc="245" dirty="0">
              <a:solidFill>
                <a:srgbClr val="231F20"/>
              </a:solidFill>
              <a:latin typeface="DM Sans"/>
            </a:endParaRPr>
          </a:p>
          <a:p>
            <a:pPr algn="just">
              <a:lnSpc>
                <a:spcPts val="3462"/>
              </a:lnSpc>
            </a:pPr>
            <a:r>
              <a:rPr lang="en-US" sz="2509" spc="245" dirty="0" smtClean="0">
                <a:solidFill>
                  <a:srgbClr val="231F20"/>
                </a:solidFill>
                <a:latin typeface="DM Sans"/>
              </a:rPr>
              <a:t>5</a:t>
            </a:r>
            <a:r>
              <a:rPr lang="en-US" sz="2509" spc="245" dirty="0">
                <a:solidFill>
                  <a:srgbClr val="231F20"/>
                </a:solidFill>
                <a:latin typeface="DM Sans"/>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AutoShape 2"/>
          <p:cNvSpPr/>
          <p:nvPr/>
        </p:nvSpPr>
        <p:spPr>
          <a:xfrm>
            <a:off x="6532587" y="0"/>
            <a:ext cx="11755413" cy="10287000"/>
          </a:xfrm>
          <a:prstGeom prst="rect">
            <a:avLst/>
          </a:prstGeom>
          <a:solidFill>
            <a:srgbClr val="000000"/>
          </a:solidFill>
        </p:spPr>
      </p:sp>
      <p:sp>
        <p:nvSpPr>
          <p:cNvPr id="3" name="TextBox 3"/>
          <p:cNvSpPr txBox="1"/>
          <p:nvPr/>
        </p:nvSpPr>
        <p:spPr>
          <a:xfrm>
            <a:off x="7339369" y="433705"/>
            <a:ext cx="10515662" cy="9250680"/>
          </a:xfrm>
          <a:prstGeom prst="rect">
            <a:avLst/>
          </a:prstGeom>
        </p:spPr>
        <p:txBody>
          <a:bodyPr lIns="0" tIns="0" rIns="0" bIns="0" rtlCol="0" anchor="t">
            <a:spAutoFit/>
          </a:bodyPr>
          <a:lstStyle/>
          <a:p>
            <a:pPr algn="l">
              <a:lnSpc>
                <a:spcPts val="2730"/>
              </a:lnSpc>
            </a:pPr>
            <a:r>
              <a:rPr lang="en-US" sz="2100" dirty="0">
                <a:solidFill>
                  <a:srgbClr val="FFFFFF"/>
                </a:solidFill>
                <a:latin typeface="Muli"/>
              </a:rPr>
              <a:t>import requests</a:t>
            </a:r>
          </a:p>
          <a:p>
            <a:pPr algn="l">
              <a:lnSpc>
                <a:spcPts val="2730"/>
              </a:lnSpc>
            </a:pPr>
            <a:r>
              <a:rPr lang="en-US" sz="2100" dirty="0">
                <a:solidFill>
                  <a:srgbClr val="FFFFFF"/>
                </a:solidFill>
                <a:latin typeface="Muli"/>
              </a:rPr>
              <a:t>from bs4 import </a:t>
            </a:r>
            <a:r>
              <a:rPr lang="en-US" sz="2100" dirty="0" err="1">
                <a:solidFill>
                  <a:srgbClr val="FFFFFF"/>
                </a:solidFill>
                <a:latin typeface="Muli"/>
              </a:rPr>
              <a:t>BeautifulSoup</a:t>
            </a:r>
            <a:endParaRPr lang="en-US" sz="2100" dirty="0">
              <a:solidFill>
                <a:srgbClr val="FFFFFF"/>
              </a:solidFill>
              <a:latin typeface="Muli"/>
            </a:endParaRPr>
          </a:p>
          <a:p>
            <a:pPr algn="l">
              <a:lnSpc>
                <a:spcPts val="2730"/>
              </a:lnSpc>
            </a:pPr>
            <a:r>
              <a:rPr lang="en-US" sz="2100" dirty="0">
                <a:solidFill>
                  <a:srgbClr val="FFFFFF"/>
                </a:solidFill>
                <a:latin typeface="Muli"/>
              </a:rPr>
              <a:t>import pandas as </a:t>
            </a:r>
            <a:r>
              <a:rPr lang="en-US" sz="2100" dirty="0" err="1">
                <a:solidFill>
                  <a:srgbClr val="FFFFFF"/>
                </a:solidFill>
                <a:latin typeface="Muli"/>
              </a:rPr>
              <a:t>pd</a:t>
            </a:r>
            <a:endParaRPr lang="en-US" sz="2100" dirty="0">
              <a:solidFill>
                <a:srgbClr val="FFFFFF"/>
              </a:solidFill>
              <a:latin typeface="Muli"/>
            </a:endParaRPr>
          </a:p>
          <a:p>
            <a:pPr algn="l">
              <a:lnSpc>
                <a:spcPts val="2730"/>
              </a:lnSpc>
            </a:pPr>
            <a:r>
              <a:rPr lang="en-US" sz="2100" dirty="0">
                <a:solidFill>
                  <a:srgbClr val="FFFFFF"/>
                </a:solidFill>
                <a:latin typeface="Muli"/>
              </a:rPr>
              <a:t># URL of the Election Commission of India's results page</a:t>
            </a:r>
          </a:p>
          <a:p>
            <a:pPr algn="l">
              <a:lnSpc>
                <a:spcPts val="2730"/>
              </a:lnSpc>
            </a:pPr>
            <a:r>
              <a:rPr lang="en-US" sz="2100" dirty="0" err="1">
                <a:solidFill>
                  <a:srgbClr val="FFFFFF"/>
                </a:solidFill>
                <a:latin typeface="Muli"/>
              </a:rPr>
              <a:t>url</a:t>
            </a:r>
            <a:r>
              <a:rPr lang="en-US" sz="2100" dirty="0">
                <a:solidFill>
                  <a:srgbClr val="FFFFFF"/>
                </a:solidFill>
                <a:latin typeface="Muli"/>
              </a:rPr>
              <a:t> = 'https://results.eci.gov.in'</a:t>
            </a:r>
          </a:p>
          <a:p>
            <a:pPr algn="l">
              <a:lnSpc>
                <a:spcPts val="2730"/>
              </a:lnSpc>
            </a:pPr>
            <a:r>
              <a:rPr lang="en-US" sz="2100" dirty="0">
                <a:solidFill>
                  <a:srgbClr val="FFFFFF"/>
                </a:solidFill>
                <a:latin typeface="Muli"/>
              </a:rPr>
              <a:t># Send a request to the website and get the HTML content</a:t>
            </a:r>
          </a:p>
          <a:p>
            <a:pPr algn="l">
              <a:lnSpc>
                <a:spcPts val="2730"/>
              </a:lnSpc>
            </a:pPr>
            <a:r>
              <a:rPr lang="en-US" sz="2100" dirty="0">
                <a:solidFill>
                  <a:srgbClr val="FFFFFF"/>
                </a:solidFill>
                <a:latin typeface="Muli"/>
              </a:rPr>
              <a:t>response = </a:t>
            </a:r>
            <a:r>
              <a:rPr lang="en-US" sz="2100" dirty="0" err="1">
                <a:solidFill>
                  <a:srgbClr val="FFFFFF"/>
                </a:solidFill>
                <a:latin typeface="Muli"/>
              </a:rPr>
              <a:t>requests.get</a:t>
            </a:r>
            <a:r>
              <a:rPr lang="en-US" sz="2100" dirty="0">
                <a:solidFill>
                  <a:srgbClr val="FFFFFF"/>
                </a:solidFill>
                <a:latin typeface="Muli"/>
              </a:rPr>
              <a:t>(</a:t>
            </a:r>
            <a:r>
              <a:rPr lang="en-US" sz="2100" dirty="0" err="1">
                <a:solidFill>
                  <a:srgbClr val="FFFFFF"/>
                </a:solidFill>
                <a:latin typeface="Muli"/>
              </a:rPr>
              <a:t>url</a:t>
            </a:r>
            <a:r>
              <a:rPr lang="en-US" sz="2100" dirty="0">
                <a:solidFill>
                  <a:srgbClr val="FFFFFF"/>
                </a:solidFill>
                <a:latin typeface="Muli"/>
              </a:rPr>
              <a:t>)</a:t>
            </a:r>
          </a:p>
          <a:p>
            <a:pPr algn="l">
              <a:lnSpc>
                <a:spcPts val="2730"/>
              </a:lnSpc>
            </a:pPr>
            <a:r>
              <a:rPr lang="en-US" sz="2100" dirty="0">
                <a:solidFill>
                  <a:srgbClr val="FFFFFF"/>
                </a:solidFill>
                <a:latin typeface="Muli"/>
              </a:rPr>
              <a:t>soup = </a:t>
            </a:r>
            <a:r>
              <a:rPr lang="en-US" sz="2100" dirty="0" err="1">
                <a:solidFill>
                  <a:srgbClr val="FFFFFF"/>
                </a:solidFill>
                <a:latin typeface="Muli"/>
              </a:rPr>
              <a:t>BeautifulSoup</a:t>
            </a:r>
            <a:r>
              <a:rPr lang="en-US" sz="2100" dirty="0">
                <a:solidFill>
                  <a:srgbClr val="FFFFFF"/>
                </a:solidFill>
                <a:latin typeface="Muli"/>
              </a:rPr>
              <a:t>(</a:t>
            </a:r>
            <a:r>
              <a:rPr lang="en-US" sz="2100" dirty="0" err="1">
                <a:solidFill>
                  <a:srgbClr val="FFFFFF"/>
                </a:solidFill>
                <a:latin typeface="Muli"/>
              </a:rPr>
              <a:t>response.content</a:t>
            </a:r>
            <a:r>
              <a:rPr lang="en-US" sz="2100" dirty="0">
                <a:solidFill>
                  <a:srgbClr val="FFFFFF"/>
                </a:solidFill>
                <a:latin typeface="Muli"/>
              </a:rPr>
              <a:t>, '</a:t>
            </a:r>
            <a:r>
              <a:rPr lang="en-US" sz="2100" dirty="0" err="1">
                <a:solidFill>
                  <a:srgbClr val="FFFFFF"/>
                </a:solidFill>
                <a:latin typeface="Muli"/>
              </a:rPr>
              <a:t>html.parser</a:t>
            </a:r>
            <a:r>
              <a:rPr lang="en-US" sz="2100" dirty="0">
                <a:solidFill>
                  <a:srgbClr val="FFFFFF"/>
                </a:solidFill>
                <a:latin typeface="Muli"/>
              </a:rPr>
              <a:t>')</a:t>
            </a:r>
          </a:p>
          <a:p>
            <a:pPr algn="l">
              <a:lnSpc>
                <a:spcPts val="2730"/>
              </a:lnSpc>
            </a:pPr>
            <a:r>
              <a:rPr lang="en-US" sz="2100" dirty="0">
                <a:solidFill>
                  <a:srgbClr val="FFFFFF"/>
                </a:solidFill>
                <a:latin typeface="Muli"/>
              </a:rPr>
              <a:t># Extract the required data</a:t>
            </a:r>
          </a:p>
          <a:p>
            <a:pPr algn="l">
              <a:lnSpc>
                <a:spcPts val="2730"/>
              </a:lnSpc>
            </a:pPr>
            <a:r>
              <a:rPr lang="en-US" sz="2100" dirty="0">
                <a:solidFill>
                  <a:srgbClr val="FFFFFF"/>
                </a:solidFill>
                <a:latin typeface="Muli"/>
              </a:rPr>
              <a:t># This part will depend on the structure of the webpage</a:t>
            </a:r>
          </a:p>
          <a:p>
            <a:pPr algn="l">
              <a:lnSpc>
                <a:spcPts val="2730"/>
              </a:lnSpc>
            </a:pPr>
            <a:r>
              <a:rPr lang="en-US" sz="2100" dirty="0">
                <a:solidFill>
                  <a:srgbClr val="FFFFFF"/>
                </a:solidFill>
                <a:latin typeface="Muli"/>
              </a:rPr>
              <a:t># For example, to extract constituency-wise results:</a:t>
            </a:r>
          </a:p>
          <a:p>
            <a:pPr algn="l">
              <a:lnSpc>
                <a:spcPts val="2730"/>
              </a:lnSpc>
            </a:pPr>
            <a:r>
              <a:rPr lang="en-US" sz="2100" dirty="0">
                <a:solidFill>
                  <a:srgbClr val="FFFFFF"/>
                </a:solidFill>
                <a:latin typeface="Muli"/>
              </a:rPr>
              <a:t>data = []</a:t>
            </a:r>
          </a:p>
          <a:p>
            <a:pPr algn="l">
              <a:lnSpc>
                <a:spcPts val="2730"/>
              </a:lnSpc>
            </a:pPr>
            <a:r>
              <a:rPr lang="en-US" sz="2100" dirty="0">
                <a:solidFill>
                  <a:srgbClr val="FFFFFF"/>
                </a:solidFill>
                <a:latin typeface="Muli"/>
              </a:rPr>
              <a:t>for row in </a:t>
            </a:r>
            <a:r>
              <a:rPr lang="en-US" sz="2100" dirty="0" err="1">
                <a:solidFill>
                  <a:srgbClr val="FFFFFF"/>
                </a:solidFill>
                <a:latin typeface="Muli"/>
              </a:rPr>
              <a:t>soup.find_all</a:t>
            </a:r>
            <a:r>
              <a:rPr lang="en-US" sz="2100" dirty="0">
                <a:solidFill>
                  <a:srgbClr val="FFFFFF"/>
                </a:solidFill>
                <a:latin typeface="Muli"/>
              </a:rPr>
              <a:t>('</a:t>
            </a:r>
            <a:r>
              <a:rPr lang="en-US" sz="2100" dirty="0" err="1">
                <a:solidFill>
                  <a:srgbClr val="FFFFFF"/>
                </a:solidFill>
                <a:latin typeface="Muli"/>
              </a:rPr>
              <a:t>tr</a:t>
            </a:r>
            <a:r>
              <a:rPr lang="en-US" sz="2100" dirty="0">
                <a:solidFill>
                  <a:srgbClr val="FFFFFF"/>
                </a:solidFill>
                <a:latin typeface="Muli"/>
              </a:rPr>
              <a:t>'):</a:t>
            </a:r>
          </a:p>
          <a:p>
            <a:pPr algn="l">
              <a:lnSpc>
                <a:spcPts val="2730"/>
              </a:lnSpc>
            </a:pPr>
            <a:r>
              <a:rPr lang="en-US" sz="2100" dirty="0">
                <a:solidFill>
                  <a:srgbClr val="FFFFFF"/>
                </a:solidFill>
                <a:latin typeface="Muli"/>
              </a:rPr>
              <a:t>    cols = </a:t>
            </a:r>
            <a:r>
              <a:rPr lang="en-US" sz="2100" dirty="0" err="1">
                <a:solidFill>
                  <a:srgbClr val="FFFFFF"/>
                </a:solidFill>
                <a:latin typeface="Muli"/>
              </a:rPr>
              <a:t>row.find_all</a:t>
            </a:r>
            <a:r>
              <a:rPr lang="en-US" sz="2100" dirty="0">
                <a:solidFill>
                  <a:srgbClr val="FFFFFF"/>
                </a:solidFill>
                <a:latin typeface="Muli"/>
              </a:rPr>
              <a:t>('td')</a:t>
            </a:r>
          </a:p>
          <a:p>
            <a:pPr algn="l">
              <a:lnSpc>
                <a:spcPts val="2730"/>
              </a:lnSpc>
            </a:pPr>
            <a:r>
              <a:rPr lang="en-US" sz="2100" dirty="0">
                <a:solidFill>
                  <a:srgbClr val="FFFFFF"/>
                </a:solidFill>
                <a:latin typeface="Muli"/>
              </a:rPr>
              <a:t>    cols = [</a:t>
            </a:r>
            <a:r>
              <a:rPr lang="en-US" sz="2100" dirty="0" err="1">
                <a:solidFill>
                  <a:srgbClr val="FFFFFF"/>
                </a:solidFill>
                <a:latin typeface="Muli"/>
              </a:rPr>
              <a:t>ele.text.strip</a:t>
            </a:r>
            <a:r>
              <a:rPr lang="en-US" sz="2100" dirty="0">
                <a:solidFill>
                  <a:srgbClr val="FFFFFF"/>
                </a:solidFill>
                <a:latin typeface="Muli"/>
              </a:rPr>
              <a:t>() for </a:t>
            </a:r>
            <a:r>
              <a:rPr lang="en-US" sz="2100" dirty="0" err="1">
                <a:solidFill>
                  <a:srgbClr val="FFFFFF"/>
                </a:solidFill>
                <a:latin typeface="Muli"/>
              </a:rPr>
              <a:t>ele</a:t>
            </a:r>
            <a:r>
              <a:rPr lang="en-US" sz="2100" dirty="0">
                <a:solidFill>
                  <a:srgbClr val="FFFFFF"/>
                </a:solidFill>
                <a:latin typeface="Muli"/>
              </a:rPr>
              <a:t> in cols]</a:t>
            </a:r>
          </a:p>
          <a:p>
            <a:pPr algn="l">
              <a:lnSpc>
                <a:spcPts val="2730"/>
              </a:lnSpc>
            </a:pPr>
            <a:r>
              <a:rPr lang="en-US" sz="2100" dirty="0">
                <a:solidFill>
                  <a:srgbClr val="FFFFFF"/>
                </a:solidFill>
                <a:latin typeface="Muli"/>
              </a:rPr>
              <a:t>    if </a:t>
            </a:r>
            <a:r>
              <a:rPr lang="en-US" sz="2100" dirty="0" err="1">
                <a:solidFill>
                  <a:srgbClr val="FFFFFF"/>
                </a:solidFill>
                <a:latin typeface="Muli"/>
              </a:rPr>
              <a:t>len</a:t>
            </a:r>
            <a:r>
              <a:rPr lang="en-US" sz="2100" dirty="0">
                <a:solidFill>
                  <a:srgbClr val="FFFFFF"/>
                </a:solidFill>
                <a:latin typeface="Muli"/>
              </a:rPr>
              <a:t>(cols) &gt; 1:  # Ensure that the row is not empty</a:t>
            </a:r>
          </a:p>
          <a:p>
            <a:pPr algn="l">
              <a:lnSpc>
                <a:spcPts val="2730"/>
              </a:lnSpc>
            </a:pPr>
            <a:r>
              <a:rPr lang="en-US" sz="2100" dirty="0">
                <a:solidFill>
                  <a:srgbClr val="FFFFFF"/>
                </a:solidFill>
                <a:latin typeface="Muli"/>
              </a:rPr>
              <a:t>        </a:t>
            </a:r>
            <a:r>
              <a:rPr lang="en-US" sz="2100" dirty="0" err="1">
                <a:solidFill>
                  <a:srgbClr val="FFFFFF"/>
                </a:solidFill>
                <a:latin typeface="Muli"/>
              </a:rPr>
              <a:t>data.append</a:t>
            </a:r>
            <a:r>
              <a:rPr lang="en-US" sz="2100" dirty="0">
                <a:solidFill>
                  <a:srgbClr val="FFFFFF"/>
                </a:solidFill>
                <a:latin typeface="Muli"/>
              </a:rPr>
              <a:t>(cols)</a:t>
            </a:r>
          </a:p>
          <a:p>
            <a:pPr algn="l">
              <a:lnSpc>
                <a:spcPts val="2730"/>
              </a:lnSpc>
            </a:pPr>
            <a:r>
              <a:rPr lang="en-US" sz="2100" dirty="0">
                <a:solidFill>
                  <a:srgbClr val="FFFFFF"/>
                </a:solidFill>
                <a:latin typeface="Muli"/>
              </a:rPr>
              <a:t># Convert the extracted data into a </a:t>
            </a:r>
            <a:r>
              <a:rPr lang="en-US" sz="2100" dirty="0" err="1">
                <a:solidFill>
                  <a:srgbClr val="FFFFFF"/>
                </a:solidFill>
                <a:latin typeface="Muli"/>
              </a:rPr>
              <a:t>DataFrame</a:t>
            </a:r>
            <a:endParaRPr lang="en-US" sz="2100" dirty="0">
              <a:solidFill>
                <a:srgbClr val="FFFFFF"/>
              </a:solidFill>
              <a:latin typeface="Muli"/>
            </a:endParaRPr>
          </a:p>
          <a:p>
            <a:pPr algn="l">
              <a:lnSpc>
                <a:spcPts val="2730"/>
              </a:lnSpc>
            </a:pPr>
            <a:r>
              <a:rPr lang="en-US" sz="2100" dirty="0" err="1">
                <a:solidFill>
                  <a:srgbClr val="FFFFFF"/>
                </a:solidFill>
                <a:latin typeface="Muli"/>
              </a:rPr>
              <a:t>df</a:t>
            </a:r>
            <a:r>
              <a:rPr lang="en-US" sz="2100" dirty="0">
                <a:solidFill>
                  <a:srgbClr val="FFFFFF"/>
                </a:solidFill>
                <a:latin typeface="Muli"/>
              </a:rPr>
              <a:t> = </a:t>
            </a:r>
            <a:r>
              <a:rPr lang="en-US" sz="2100" dirty="0" err="1">
                <a:solidFill>
                  <a:srgbClr val="FFFFFF"/>
                </a:solidFill>
                <a:latin typeface="Muli"/>
              </a:rPr>
              <a:t>pd.DataFrame</a:t>
            </a:r>
            <a:r>
              <a:rPr lang="en-US" sz="2100" dirty="0">
                <a:solidFill>
                  <a:srgbClr val="FFFFFF"/>
                </a:solidFill>
                <a:latin typeface="Muli"/>
              </a:rPr>
              <a:t>(data, columns=['State', 'Constituency Name', 'Constituency Number', 'Candidate', 'Party', 'EVM Votes', 'Postal Votes', 'Total Votes', '% of Votes'])</a:t>
            </a:r>
          </a:p>
          <a:p>
            <a:pPr algn="l">
              <a:lnSpc>
                <a:spcPts val="2730"/>
              </a:lnSpc>
            </a:pPr>
            <a:r>
              <a:rPr lang="en-US" sz="2100" dirty="0">
                <a:solidFill>
                  <a:srgbClr val="FFFFFF"/>
                </a:solidFill>
                <a:latin typeface="Muli"/>
              </a:rPr>
              <a:t># Clean and process the data</a:t>
            </a:r>
          </a:p>
          <a:p>
            <a:pPr algn="l">
              <a:lnSpc>
                <a:spcPts val="2730"/>
              </a:lnSpc>
            </a:pPr>
            <a:r>
              <a:rPr lang="en-US" sz="2100" dirty="0" err="1">
                <a:solidFill>
                  <a:srgbClr val="FFFFFF"/>
                </a:solidFill>
                <a:latin typeface="Muli"/>
              </a:rPr>
              <a:t>df</a:t>
            </a:r>
            <a:r>
              <a:rPr lang="en-US" sz="2100" dirty="0">
                <a:solidFill>
                  <a:srgbClr val="FFFFFF"/>
                </a:solidFill>
                <a:latin typeface="Muli"/>
              </a:rPr>
              <a:t>['EVM Votes'] = </a:t>
            </a:r>
            <a:r>
              <a:rPr lang="en-US" sz="2100" dirty="0" err="1">
                <a:solidFill>
                  <a:srgbClr val="FFFFFF"/>
                </a:solidFill>
                <a:latin typeface="Muli"/>
              </a:rPr>
              <a:t>pd.to_numeric</a:t>
            </a:r>
            <a:r>
              <a:rPr lang="en-US" sz="2100" dirty="0">
                <a:solidFill>
                  <a:srgbClr val="FFFFFF"/>
                </a:solidFill>
                <a:latin typeface="Muli"/>
              </a:rPr>
              <a:t>(</a:t>
            </a:r>
            <a:r>
              <a:rPr lang="en-US" sz="2100" dirty="0" err="1">
                <a:solidFill>
                  <a:srgbClr val="FFFFFF"/>
                </a:solidFill>
                <a:latin typeface="Muli"/>
              </a:rPr>
              <a:t>df</a:t>
            </a:r>
            <a:r>
              <a:rPr lang="en-US" sz="2100" dirty="0">
                <a:solidFill>
                  <a:srgbClr val="FFFFFF"/>
                </a:solidFill>
                <a:latin typeface="Muli"/>
              </a:rPr>
              <a:t>['EVM Votes'], errors='coerce')</a:t>
            </a:r>
          </a:p>
          <a:p>
            <a:pPr algn="l">
              <a:lnSpc>
                <a:spcPts val="2730"/>
              </a:lnSpc>
            </a:pPr>
            <a:r>
              <a:rPr lang="en-US" sz="2100" dirty="0" err="1">
                <a:solidFill>
                  <a:srgbClr val="FFFFFF"/>
                </a:solidFill>
                <a:latin typeface="Muli"/>
              </a:rPr>
              <a:t>df</a:t>
            </a:r>
            <a:r>
              <a:rPr lang="en-US" sz="2100" dirty="0">
                <a:solidFill>
                  <a:srgbClr val="FFFFFF"/>
                </a:solidFill>
                <a:latin typeface="Muli"/>
              </a:rPr>
              <a:t>['Postal Votes'] = </a:t>
            </a:r>
            <a:r>
              <a:rPr lang="en-US" sz="2100" dirty="0" err="1">
                <a:solidFill>
                  <a:srgbClr val="FFFFFF"/>
                </a:solidFill>
                <a:latin typeface="Muli"/>
              </a:rPr>
              <a:t>pd.to_numeric</a:t>
            </a:r>
            <a:r>
              <a:rPr lang="en-US" sz="2100" dirty="0">
                <a:solidFill>
                  <a:srgbClr val="FFFFFF"/>
                </a:solidFill>
                <a:latin typeface="Muli"/>
              </a:rPr>
              <a:t>(</a:t>
            </a:r>
            <a:r>
              <a:rPr lang="en-US" sz="2100" dirty="0" err="1">
                <a:solidFill>
                  <a:srgbClr val="FFFFFF"/>
                </a:solidFill>
                <a:latin typeface="Muli"/>
              </a:rPr>
              <a:t>df</a:t>
            </a:r>
            <a:r>
              <a:rPr lang="en-US" sz="2100" dirty="0">
                <a:solidFill>
                  <a:srgbClr val="FFFFFF"/>
                </a:solidFill>
                <a:latin typeface="Muli"/>
              </a:rPr>
              <a:t>['Postal Votes'], errors='coerce')</a:t>
            </a:r>
          </a:p>
          <a:p>
            <a:pPr algn="l">
              <a:lnSpc>
                <a:spcPts val="2730"/>
              </a:lnSpc>
            </a:pPr>
            <a:r>
              <a:rPr lang="en-US" sz="2100" dirty="0" err="1">
                <a:solidFill>
                  <a:srgbClr val="FFFFFF"/>
                </a:solidFill>
                <a:latin typeface="Muli"/>
              </a:rPr>
              <a:t>df</a:t>
            </a:r>
            <a:r>
              <a:rPr lang="en-US" sz="2100" dirty="0">
                <a:solidFill>
                  <a:srgbClr val="FFFFFF"/>
                </a:solidFill>
                <a:latin typeface="Muli"/>
              </a:rPr>
              <a:t>['Total Votes'] = </a:t>
            </a:r>
            <a:r>
              <a:rPr lang="en-US" sz="2100" dirty="0" err="1">
                <a:solidFill>
                  <a:srgbClr val="FFFFFF"/>
                </a:solidFill>
                <a:latin typeface="Muli"/>
              </a:rPr>
              <a:t>pd.to_numeric</a:t>
            </a:r>
            <a:r>
              <a:rPr lang="en-US" sz="2100" dirty="0">
                <a:solidFill>
                  <a:srgbClr val="FFFFFF"/>
                </a:solidFill>
                <a:latin typeface="Muli"/>
              </a:rPr>
              <a:t>(</a:t>
            </a:r>
            <a:r>
              <a:rPr lang="en-US" sz="2100" dirty="0" err="1">
                <a:solidFill>
                  <a:srgbClr val="FFFFFF"/>
                </a:solidFill>
                <a:latin typeface="Muli"/>
              </a:rPr>
              <a:t>df</a:t>
            </a:r>
            <a:r>
              <a:rPr lang="en-US" sz="2100" dirty="0">
                <a:solidFill>
                  <a:srgbClr val="FFFFFF"/>
                </a:solidFill>
                <a:latin typeface="Muli"/>
              </a:rPr>
              <a:t>['Total Votes'], errors='coerce')</a:t>
            </a:r>
          </a:p>
          <a:p>
            <a:pPr algn="l">
              <a:lnSpc>
                <a:spcPts val="2730"/>
              </a:lnSpc>
            </a:pPr>
            <a:r>
              <a:rPr lang="en-US" sz="2100" dirty="0" err="1">
                <a:solidFill>
                  <a:srgbClr val="FFFFFF"/>
                </a:solidFill>
                <a:latin typeface="Muli"/>
              </a:rPr>
              <a:t>df</a:t>
            </a:r>
            <a:r>
              <a:rPr lang="en-US" sz="2100" dirty="0">
                <a:solidFill>
                  <a:srgbClr val="FFFFFF"/>
                </a:solidFill>
                <a:latin typeface="Muli"/>
              </a:rPr>
              <a:t>['% of Votes'] = </a:t>
            </a:r>
            <a:r>
              <a:rPr lang="en-US" sz="2100" dirty="0" err="1">
                <a:solidFill>
                  <a:srgbClr val="FFFFFF"/>
                </a:solidFill>
                <a:latin typeface="Muli"/>
              </a:rPr>
              <a:t>pd.to_numeric</a:t>
            </a:r>
            <a:r>
              <a:rPr lang="en-US" sz="2100" dirty="0">
                <a:solidFill>
                  <a:srgbClr val="FFFFFF"/>
                </a:solidFill>
                <a:latin typeface="Muli"/>
              </a:rPr>
              <a:t>(</a:t>
            </a:r>
            <a:r>
              <a:rPr lang="en-US" sz="2100" dirty="0" err="1">
                <a:solidFill>
                  <a:srgbClr val="FFFFFF"/>
                </a:solidFill>
                <a:latin typeface="Muli"/>
              </a:rPr>
              <a:t>df</a:t>
            </a:r>
            <a:r>
              <a:rPr lang="en-US" sz="2100" dirty="0">
                <a:solidFill>
                  <a:srgbClr val="FFFFFF"/>
                </a:solidFill>
                <a:latin typeface="Muli"/>
              </a:rPr>
              <a:t>['% of Votes'], errors='coerce')</a:t>
            </a:r>
          </a:p>
          <a:p>
            <a:pPr algn="l">
              <a:lnSpc>
                <a:spcPts val="2730"/>
              </a:lnSpc>
            </a:pPr>
            <a:r>
              <a:rPr lang="en-US" sz="2100" dirty="0">
                <a:solidFill>
                  <a:srgbClr val="FFFFFF"/>
                </a:solidFill>
                <a:latin typeface="Muli"/>
              </a:rPr>
              <a:t># Save the data to a CSV file</a:t>
            </a:r>
          </a:p>
          <a:p>
            <a:pPr algn="l">
              <a:lnSpc>
                <a:spcPts val="2730"/>
              </a:lnSpc>
            </a:pPr>
            <a:r>
              <a:rPr lang="en-US" sz="2100" dirty="0" err="1">
                <a:solidFill>
                  <a:srgbClr val="FFFFFF"/>
                </a:solidFill>
                <a:latin typeface="Muli"/>
              </a:rPr>
              <a:t>df.to_csv</a:t>
            </a:r>
            <a:r>
              <a:rPr lang="en-US" sz="2100" dirty="0">
                <a:solidFill>
                  <a:srgbClr val="FFFFFF"/>
                </a:solidFill>
                <a:latin typeface="Muli"/>
              </a:rPr>
              <a:t>('loksabha_election_results_2024.csv', index=False)</a:t>
            </a:r>
          </a:p>
        </p:txBody>
      </p:sp>
      <p:grpSp>
        <p:nvGrpSpPr>
          <p:cNvPr id="4" name="Group 4"/>
          <p:cNvGrpSpPr/>
          <p:nvPr/>
        </p:nvGrpSpPr>
        <p:grpSpPr>
          <a:xfrm rot="5400000">
            <a:off x="2422432" y="-843622"/>
            <a:ext cx="1687723" cy="6532587"/>
            <a:chOff x="0" y="0"/>
            <a:chExt cx="444503" cy="1720517"/>
          </a:xfrm>
        </p:grpSpPr>
        <p:sp>
          <p:nvSpPr>
            <p:cNvPr id="5" name="Freeform 5"/>
            <p:cNvSpPr/>
            <p:nvPr/>
          </p:nvSpPr>
          <p:spPr>
            <a:xfrm>
              <a:off x="0" y="0"/>
              <a:ext cx="444503" cy="1720517"/>
            </a:xfrm>
            <a:custGeom>
              <a:avLst/>
              <a:gdLst/>
              <a:ahLst/>
              <a:cxnLst/>
              <a:rect l="l" t="t" r="r" b="b"/>
              <a:pathLst>
                <a:path w="444503" h="1720517">
                  <a:moveTo>
                    <a:pt x="0" y="0"/>
                  </a:moveTo>
                  <a:lnTo>
                    <a:pt x="444503" y="0"/>
                  </a:lnTo>
                  <a:lnTo>
                    <a:pt x="444503" y="1720517"/>
                  </a:lnTo>
                  <a:lnTo>
                    <a:pt x="0" y="1720517"/>
                  </a:lnTo>
                  <a:close/>
                </a:path>
              </a:pathLst>
            </a:custGeom>
            <a:solidFill>
              <a:srgbClr val="CCCCCC"/>
            </a:solidFill>
          </p:spPr>
        </p:sp>
        <p:sp>
          <p:nvSpPr>
            <p:cNvPr id="6" name="TextBox 6"/>
            <p:cNvSpPr txBox="1"/>
            <p:nvPr/>
          </p:nvSpPr>
          <p:spPr>
            <a:xfrm>
              <a:off x="0" y="-19050"/>
              <a:ext cx="444503" cy="1739567"/>
            </a:xfrm>
            <a:prstGeom prst="rect">
              <a:avLst/>
            </a:prstGeom>
          </p:spPr>
          <p:txBody>
            <a:bodyPr lIns="50800" tIns="50800" rIns="50800" bIns="50800" rtlCol="0" anchor="ctr"/>
            <a:lstStyle/>
            <a:p>
              <a:pPr algn="ctr">
                <a:lnSpc>
                  <a:spcPts val="2859"/>
                </a:lnSpc>
              </a:pPr>
              <a:endParaRPr/>
            </a:p>
          </p:txBody>
        </p:sp>
      </p:grpSp>
      <p:sp>
        <p:nvSpPr>
          <p:cNvPr id="7" name="TextBox 7"/>
          <p:cNvSpPr txBox="1"/>
          <p:nvPr/>
        </p:nvSpPr>
        <p:spPr>
          <a:xfrm>
            <a:off x="804090" y="1726076"/>
            <a:ext cx="5243646" cy="1364615"/>
          </a:xfrm>
          <a:prstGeom prst="rect">
            <a:avLst/>
          </a:prstGeom>
        </p:spPr>
        <p:txBody>
          <a:bodyPr lIns="0" tIns="0" rIns="0" bIns="0" rtlCol="0" anchor="t">
            <a:spAutoFit/>
          </a:bodyPr>
          <a:lstStyle/>
          <a:p>
            <a:pPr algn="l">
              <a:lnSpc>
                <a:spcPts val="3639"/>
              </a:lnSpc>
            </a:pPr>
            <a:r>
              <a:rPr lang="en-US" sz="2799" dirty="0" smtClean="0">
                <a:solidFill>
                  <a:srgbClr val="000000"/>
                </a:solidFill>
                <a:latin typeface="DM Sans" panose="020B0604020202020204" charset="0"/>
              </a:rPr>
              <a:t>THE FOLLOWING PYTHON CODE SNIPPET DEMONSTRATES THE DATA SCRAPING PROCESS:</a:t>
            </a:r>
            <a:endParaRPr lang="en-US" sz="2799" dirty="0">
              <a:solidFill>
                <a:srgbClr val="000000"/>
              </a:solidFill>
              <a:latin typeface="DM Sans" panose="020B0604020202020204" charset="0"/>
            </a:endParaRPr>
          </a:p>
        </p:txBody>
      </p:sp>
      <p:sp>
        <p:nvSpPr>
          <p:cNvPr id="8" name="Freeform 8"/>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rot="7659121">
            <a:off x="-4974627" y="5842889"/>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328457" y="0"/>
            <a:ext cx="1400485" cy="10287000"/>
            <a:chOff x="0" y="0"/>
            <a:chExt cx="368852" cy="2709333"/>
          </a:xfrm>
        </p:grpSpPr>
        <p:sp>
          <p:nvSpPr>
            <p:cNvPr id="3" name="Freeform 3"/>
            <p:cNvSpPr/>
            <p:nvPr/>
          </p:nvSpPr>
          <p:spPr>
            <a:xfrm>
              <a:off x="0" y="0"/>
              <a:ext cx="368852" cy="2709333"/>
            </a:xfrm>
            <a:custGeom>
              <a:avLst/>
              <a:gdLst/>
              <a:ahLst/>
              <a:cxnLst/>
              <a:rect l="l" t="t" r="r" b="b"/>
              <a:pathLst>
                <a:path w="368852" h="2709333">
                  <a:moveTo>
                    <a:pt x="0" y="0"/>
                  </a:moveTo>
                  <a:lnTo>
                    <a:pt x="368852" y="0"/>
                  </a:lnTo>
                  <a:lnTo>
                    <a:pt x="368852" y="2709333"/>
                  </a:lnTo>
                  <a:lnTo>
                    <a:pt x="0" y="2709333"/>
                  </a:lnTo>
                  <a:close/>
                </a:path>
              </a:pathLst>
            </a:custGeom>
            <a:solidFill>
              <a:srgbClr val="CCCCCC"/>
            </a:solidFill>
          </p:spPr>
        </p:sp>
        <p:sp>
          <p:nvSpPr>
            <p:cNvPr id="4" name="TextBox 4"/>
            <p:cNvSpPr txBox="1"/>
            <p:nvPr/>
          </p:nvSpPr>
          <p:spPr>
            <a:xfrm>
              <a:off x="0" y="-19050"/>
              <a:ext cx="368852" cy="2728383"/>
            </a:xfrm>
            <a:prstGeom prst="rect">
              <a:avLst/>
            </a:prstGeom>
          </p:spPr>
          <p:txBody>
            <a:bodyPr lIns="50800" tIns="50800" rIns="50800" bIns="50800" rtlCol="0" anchor="ctr"/>
            <a:lstStyle/>
            <a:p>
              <a:pPr algn="ctr">
                <a:lnSpc>
                  <a:spcPts val="2859"/>
                </a:lnSpc>
              </a:pPr>
              <a:endParaRPr/>
            </a:p>
          </p:txBody>
        </p:sp>
      </p:grpSp>
      <p:grpSp>
        <p:nvGrpSpPr>
          <p:cNvPr id="5" name="Group 5"/>
          <p:cNvGrpSpPr/>
          <p:nvPr/>
        </p:nvGrpSpPr>
        <p:grpSpPr>
          <a:xfrm>
            <a:off x="2039772" y="1200971"/>
            <a:ext cx="1400485" cy="1527223"/>
            <a:chOff x="0" y="0"/>
            <a:chExt cx="368852" cy="402232"/>
          </a:xfrm>
        </p:grpSpPr>
        <p:sp>
          <p:nvSpPr>
            <p:cNvPr id="6" name="Freeform 6"/>
            <p:cNvSpPr/>
            <p:nvPr/>
          </p:nvSpPr>
          <p:spPr>
            <a:xfrm>
              <a:off x="0" y="0"/>
              <a:ext cx="368852" cy="402232"/>
            </a:xfrm>
            <a:custGeom>
              <a:avLst/>
              <a:gdLst/>
              <a:ahLst/>
              <a:cxnLst/>
              <a:rect l="l" t="t" r="r" b="b"/>
              <a:pathLst>
                <a:path w="368852" h="402232">
                  <a:moveTo>
                    <a:pt x="0" y="0"/>
                  </a:moveTo>
                  <a:lnTo>
                    <a:pt x="368852" y="0"/>
                  </a:lnTo>
                  <a:lnTo>
                    <a:pt x="368852" y="402232"/>
                  </a:lnTo>
                  <a:lnTo>
                    <a:pt x="0" y="402232"/>
                  </a:lnTo>
                  <a:close/>
                </a:path>
              </a:pathLst>
            </a:custGeom>
            <a:solidFill>
              <a:srgbClr val="CCCCCC"/>
            </a:solidFill>
          </p:spPr>
        </p:sp>
        <p:sp>
          <p:nvSpPr>
            <p:cNvPr id="7" name="TextBox 7"/>
            <p:cNvSpPr txBox="1"/>
            <p:nvPr/>
          </p:nvSpPr>
          <p:spPr>
            <a:xfrm>
              <a:off x="0" y="-19050"/>
              <a:ext cx="368852" cy="421282"/>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rot="7659121">
            <a:off x="-4974627" y="5842889"/>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a:off x="9335210" y="4190902"/>
            <a:ext cx="7783588" cy="5351306"/>
          </a:xfrm>
          <a:custGeom>
            <a:avLst/>
            <a:gdLst/>
            <a:ahLst/>
            <a:cxnLst/>
            <a:rect l="l" t="t" r="r" b="b"/>
            <a:pathLst>
              <a:path w="6994369" h="4474177">
                <a:moveTo>
                  <a:pt x="0" y="0"/>
                </a:moveTo>
                <a:lnTo>
                  <a:pt x="6994368" y="0"/>
                </a:lnTo>
                <a:lnTo>
                  <a:pt x="6994368" y="4474177"/>
                </a:lnTo>
                <a:lnTo>
                  <a:pt x="0" y="4474177"/>
                </a:lnTo>
                <a:lnTo>
                  <a:pt x="0" y="0"/>
                </a:lnTo>
                <a:close/>
              </a:path>
            </a:pathLst>
          </a:custGeom>
          <a:blipFill>
            <a:blip r:embed="rId6"/>
            <a:stretch>
              <a:fillRect l="-1692" r="-1118"/>
            </a:stretch>
          </a:blipFill>
        </p:spPr>
      </p:sp>
      <p:sp>
        <p:nvSpPr>
          <p:cNvPr id="11" name="TextBox 11"/>
          <p:cNvSpPr txBox="1"/>
          <p:nvPr/>
        </p:nvSpPr>
        <p:spPr>
          <a:xfrm>
            <a:off x="3392632" y="1258634"/>
            <a:ext cx="7164542" cy="1278548"/>
          </a:xfrm>
          <a:prstGeom prst="rect">
            <a:avLst/>
          </a:prstGeom>
        </p:spPr>
        <p:txBody>
          <a:bodyPr lIns="0" tIns="0" rIns="0" bIns="0" rtlCol="0" anchor="t">
            <a:spAutoFit/>
          </a:bodyPr>
          <a:lstStyle/>
          <a:p>
            <a:pPr algn="ctr">
              <a:lnSpc>
                <a:spcPts val="10431"/>
              </a:lnSpc>
            </a:pPr>
            <a:r>
              <a:rPr lang="en-US" sz="7558" spc="740">
                <a:solidFill>
                  <a:srgbClr val="231F20"/>
                </a:solidFill>
                <a:latin typeface="Oswald Bold"/>
              </a:rPr>
              <a:t>KEY INSIGHTS</a:t>
            </a:r>
          </a:p>
        </p:txBody>
      </p:sp>
      <p:sp>
        <p:nvSpPr>
          <p:cNvPr id="12" name="TextBox 12"/>
          <p:cNvSpPr txBox="1"/>
          <p:nvPr/>
        </p:nvSpPr>
        <p:spPr>
          <a:xfrm>
            <a:off x="1958646" y="1415064"/>
            <a:ext cx="1562738" cy="1089514"/>
          </a:xfrm>
          <a:prstGeom prst="rect">
            <a:avLst/>
          </a:prstGeom>
        </p:spPr>
        <p:txBody>
          <a:bodyPr lIns="0" tIns="0" rIns="0" bIns="0" rtlCol="0" anchor="t">
            <a:spAutoFit/>
          </a:bodyPr>
          <a:lstStyle/>
          <a:p>
            <a:pPr algn="ctr">
              <a:lnSpc>
                <a:spcPts val="8547"/>
              </a:lnSpc>
            </a:pPr>
            <a:r>
              <a:rPr lang="en-US" sz="7122">
                <a:solidFill>
                  <a:srgbClr val="363636"/>
                </a:solidFill>
                <a:latin typeface="Oswald Bold"/>
              </a:rPr>
              <a:t>03</a:t>
            </a:r>
          </a:p>
        </p:txBody>
      </p:sp>
      <p:sp>
        <p:nvSpPr>
          <p:cNvPr id="14" name="TextBox 14"/>
          <p:cNvSpPr txBox="1"/>
          <p:nvPr/>
        </p:nvSpPr>
        <p:spPr>
          <a:xfrm>
            <a:off x="2133600" y="3250274"/>
            <a:ext cx="8326185" cy="418548"/>
          </a:xfrm>
          <a:prstGeom prst="rect">
            <a:avLst/>
          </a:prstGeom>
        </p:spPr>
        <p:txBody>
          <a:bodyPr lIns="0" tIns="0" rIns="0" bIns="0" rtlCol="0" anchor="t">
            <a:spAutoFit/>
          </a:bodyPr>
          <a:lstStyle/>
          <a:p>
            <a:pPr algn="just">
              <a:lnSpc>
                <a:spcPts val="3483"/>
              </a:lnSpc>
            </a:pPr>
            <a:r>
              <a:rPr lang="en-US" sz="2524" spc="247" dirty="0">
                <a:solidFill>
                  <a:srgbClr val="231F20"/>
                </a:solidFill>
                <a:latin typeface="DM Sans Bold"/>
              </a:rPr>
              <a:t>1.EVMS DOMINATED THE VOTING PROCESS:</a:t>
            </a:r>
          </a:p>
        </p:txBody>
      </p:sp>
      <p:sp>
        <p:nvSpPr>
          <p:cNvPr id="19" name="TextBox 14"/>
          <p:cNvSpPr txBox="1"/>
          <p:nvPr/>
        </p:nvSpPr>
        <p:spPr>
          <a:xfrm>
            <a:off x="2133600" y="4140747"/>
            <a:ext cx="6400800" cy="2693045"/>
          </a:xfrm>
          <a:prstGeom prst="rect">
            <a:avLst/>
          </a:prstGeom>
        </p:spPr>
        <p:txBody>
          <a:bodyPr wrap="square" lIns="0" tIns="0" rIns="0" bIns="0" rtlCol="0" anchor="t">
            <a:spAutoFit/>
          </a:bodyPr>
          <a:lstStyle/>
          <a:p>
            <a:pPr marL="457200" indent="-457200" algn="just">
              <a:lnSpc>
                <a:spcPts val="3483"/>
              </a:lnSpc>
              <a:buFont typeface="Arial" panose="020B0604020202020204" pitchFamily="34" charset="0"/>
              <a:buChar char="•"/>
            </a:pPr>
            <a:r>
              <a:rPr lang="en-US" sz="2520" dirty="0" smtClean="0">
                <a:latin typeface="DM Sans" panose="020B0604020202020204" charset="0"/>
              </a:rPr>
              <a:t>EVMS ACCOUNTED FOR 99.42% OF THE TOTAL VOTES CAST.</a:t>
            </a:r>
          </a:p>
          <a:p>
            <a:pPr marL="457200" indent="-457200" algn="just">
              <a:lnSpc>
                <a:spcPts val="3483"/>
              </a:lnSpc>
              <a:buFont typeface="Arial" panose="020B0604020202020204" pitchFamily="34" charset="0"/>
              <a:buChar char="•"/>
            </a:pPr>
            <a:r>
              <a:rPr lang="en-US" sz="2520" spc="247" dirty="0" smtClean="0">
                <a:solidFill>
                  <a:srgbClr val="231F20"/>
                </a:solidFill>
                <a:latin typeface="DM Sans" panose="020B0604020202020204" charset="0"/>
              </a:rPr>
              <a:t>P</a:t>
            </a:r>
            <a:r>
              <a:rPr lang="en-US" sz="2520" dirty="0" smtClean="0">
                <a:latin typeface="DM Sans" panose="020B0604020202020204" charset="0"/>
              </a:rPr>
              <a:t>OSTAL VOTES CONTRIBUTED ONLY 0.58%.</a:t>
            </a:r>
          </a:p>
          <a:p>
            <a:pPr marL="457200" indent="-457200" algn="just">
              <a:lnSpc>
                <a:spcPts val="3483"/>
              </a:lnSpc>
              <a:buFont typeface="Arial" panose="020B0604020202020204" pitchFamily="34" charset="0"/>
              <a:buChar char="•"/>
            </a:pPr>
            <a:r>
              <a:rPr lang="en-US" sz="2520" dirty="0" smtClean="0">
                <a:latin typeface="DM Sans" panose="020B0604020202020204" charset="0"/>
              </a:rPr>
              <a:t>THE MAJORITY OF VOTERS PREFERRED USING EVMS TO CAST THEIR BALLOTS.</a:t>
            </a:r>
            <a:endParaRPr lang="en-US" sz="2520" spc="247" dirty="0">
              <a:solidFill>
                <a:srgbClr val="231F20"/>
              </a:solidFill>
              <a:latin typeface="DM Sans"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328457" y="0"/>
            <a:ext cx="1400485" cy="10287000"/>
            <a:chOff x="0" y="0"/>
            <a:chExt cx="368852" cy="2709333"/>
          </a:xfrm>
        </p:grpSpPr>
        <p:sp>
          <p:nvSpPr>
            <p:cNvPr id="3" name="Freeform 3"/>
            <p:cNvSpPr/>
            <p:nvPr/>
          </p:nvSpPr>
          <p:spPr>
            <a:xfrm>
              <a:off x="0" y="0"/>
              <a:ext cx="368852" cy="2709333"/>
            </a:xfrm>
            <a:custGeom>
              <a:avLst/>
              <a:gdLst/>
              <a:ahLst/>
              <a:cxnLst/>
              <a:rect l="l" t="t" r="r" b="b"/>
              <a:pathLst>
                <a:path w="368852" h="2709333">
                  <a:moveTo>
                    <a:pt x="0" y="0"/>
                  </a:moveTo>
                  <a:lnTo>
                    <a:pt x="368852" y="0"/>
                  </a:lnTo>
                  <a:lnTo>
                    <a:pt x="368852" y="2709333"/>
                  </a:lnTo>
                  <a:lnTo>
                    <a:pt x="0" y="2709333"/>
                  </a:lnTo>
                  <a:close/>
                </a:path>
              </a:pathLst>
            </a:custGeom>
            <a:solidFill>
              <a:srgbClr val="CCCCCC"/>
            </a:solidFill>
          </p:spPr>
        </p:sp>
        <p:sp>
          <p:nvSpPr>
            <p:cNvPr id="4" name="TextBox 4"/>
            <p:cNvSpPr txBox="1"/>
            <p:nvPr/>
          </p:nvSpPr>
          <p:spPr>
            <a:xfrm>
              <a:off x="0" y="-19050"/>
              <a:ext cx="368852" cy="2728383"/>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rot="7659121">
            <a:off x="-4974627" y="5842889"/>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TextBox 7"/>
          <p:cNvSpPr txBox="1"/>
          <p:nvPr/>
        </p:nvSpPr>
        <p:spPr>
          <a:xfrm>
            <a:off x="2289646" y="1746648"/>
            <a:ext cx="14969654" cy="3590727"/>
          </a:xfrm>
          <a:prstGeom prst="rect">
            <a:avLst/>
          </a:prstGeom>
        </p:spPr>
        <p:txBody>
          <a:bodyPr wrap="square" lIns="0" tIns="0" rIns="0" bIns="0" rtlCol="0" anchor="t">
            <a:spAutoFit/>
          </a:bodyPr>
          <a:lstStyle/>
          <a:p>
            <a:pPr marL="457200" indent="-457200" algn="just">
              <a:lnSpc>
                <a:spcPts val="3483"/>
              </a:lnSpc>
              <a:buFont typeface="Arial" panose="020B0604020202020204" pitchFamily="34" charset="0"/>
              <a:buChar char="•"/>
            </a:pPr>
            <a:r>
              <a:rPr lang="en-US" sz="2520" dirty="0" smtClean="0">
                <a:latin typeface="DM Sans" panose="020B0604020202020204" charset="0"/>
              </a:rPr>
              <a:t>THREE OUT OF THE TOP FIVE CANDIDATES WITH THE HIGHEST EVM VOTES ARE FROM THE BJP (SHANKAR LALWANI, SHIVRAJ SINGH CHOUHAN, BRIJMOHAN AGRAWAL), INDICATING SIGNIFICANT DOMINANCE IN THE 2024 LOK SABHA ELECTIONS.</a:t>
            </a:r>
          </a:p>
          <a:p>
            <a:pPr marL="457200" indent="-457200" algn="just">
              <a:lnSpc>
                <a:spcPts val="3483"/>
              </a:lnSpc>
              <a:buFont typeface="Arial" panose="020B0604020202020204" pitchFamily="34" charset="0"/>
              <a:buChar char="•"/>
            </a:pPr>
            <a:r>
              <a:rPr lang="en-US" sz="2520" dirty="0" smtClean="0">
                <a:latin typeface="DM Sans" panose="020B0604020202020204" charset="0"/>
              </a:rPr>
              <a:t>VOTER PREFERENCE SUGGESTS VOTERS IN THESE CONSTITUENCIES HAVE A STRONG PREFERENCE FOR BJP'S POLICIES AND CANDIDATES.</a:t>
            </a:r>
          </a:p>
          <a:p>
            <a:pPr marL="457200" indent="-457200" algn="just">
              <a:lnSpc>
                <a:spcPts val="3483"/>
              </a:lnSpc>
              <a:buFont typeface="Arial" panose="020B0604020202020204" pitchFamily="34" charset="0"/>
              <a:buChar char="•"/>
            </a:pPr>
            <a:r>
              <a:rPr lang="en-US" sz="2520" dirty="0" smtClean="0">
                <a:latin typeface="DM Sans" panose="020B0604020202020204" charset="0"/>
              </a:rPr>
              <a:t>INCLUSION OF CANDIDATES FROM INC(RAKIBUL HUSSAIN) AND JD(S)(DR. C N MANJUNATH) AMONG THE TOP FIVE INDICATES A COMPETITIVE POLITICAL LANDSCAPE WITH SIGNIFICANT REPRESENTATION FROM MAJOR NATIONAL AND REGIONAL PARTIES.</a:t>
            </a:r>
            <a:endParaRPr lang="en-US" sz="2520" spc="247" dirty="0">
              <a:solidFill>
                <a:srgbClr val="231F20"/>
              </a:solidFill>
              <a:latin typeface="DM Sans" panose="020B0604020202020204" charset="0"/>
            </a:endParaRPr>
          </a:p>
        </p:txBody>
      </p:sp>
      <p:sp>
        <p:nvSpPr>
          <p:cNvPr id="8" name="Freeform 8"/>
          <p:cNvSpPr/>
          <p:nvPr/>
        </p:nvSpPr>
        <p:spPr>
          <a:xfrm>
            <a:off x="5867400" y="5600700"/>
            <a:ext cx="7814434" cy="4078725"/>
          </a:xfrm>
          <a:custGeom>
            <a:avLst/>
            <a:gdLst/>
            <a:ahLst/>
            <a:cxnLst/>
            <a:rect l="l" t="t" r="r" b="b"/>
            <a:pathLst>
              <a:path w="7029518" h="4108078">
                <a:moveTo>
                  <a:pt x="0" y="0"/>
                </a:moveTo>
                <a:lnTo>
                  <a:pt x="7029518" y="0"/>
                </a:lnTo>
                <a:lnTo>
                  <a:pt x="7029518" y="4108078"/>
                </a:lnTo>
                <a:lnTo>
                  <a:pt x="0" y="4108078"/>
                </a:lnTo>
                <a:lnTo>
                  <a:pt x="0" y="0"/>
                </a:lnTo>
                <a:close/>
              </a:path>
            </a:pathLst>
          </a:custGeom>
          <a:blipFill>
            <a:blip r:embed="rId6"/>
            <a:stretch>
              <a:fillRect t="-1120" b="-1120"/>
            </a:stretch>
          </a:blipFill>
        </p:spPr>
      </p:sp>
      <p:sp>
        <p:nvSpPr>
          <p:cNvPr id="9" name="TextBox 9"/>
          <p:cNvSpPr txBox="1"/>
          <p:nvPr/>
        </p:nvSpPr>
        <p:spPr>
          <a:xfrm>
            <a:off x="2289646" y="1028700"/>
            <a:ext cx="9030440" cy="418548"/>
          </a:xfrm>
          <a:prstGeom prst="rect">
            <a:avLst/>
          </a:prstGeom>
        </p:spPr>
        <p:txBody>
          <a:bodyPr lIns="0" tIns="0" rIns="0" bIns="0" rtlCol="0" anchor="t">
            <a:spAutoFit/>
          </a:bodyPr>
          <a:lstStyle/>
          <a:p>
            <a:pPr algn="just">
              <a:lnSpc>
                <a:spcPts val="3483"/>
              </a:lnSpc>
            </a:pPr>
            <a:r>
              <a:rPr lang="en-US" sz="2524" spc="247" dirty="0">
                <a:solidFill>
                  <a:srgbClr val="231F20"/>
                </a:solidFill>
                <a:latin typeface="DM Sans Bold"/>
              </a:rPr>
              <a:t>2.TOP 5 CANDIDATES WITH HIGHEST EVM VOTES: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328457" y="0"/>
            <a:ext cx="1400485" cy="10287000"/>
            <a:chOff x="0" y="0"/>
            <a:chExt cx="368852" cy="2709333"/>
          </a:xfrm>
        </p:grpSpPr>
        <p:sp>
          <p:nvSpPr>
            <p:cNvPr id="3" name="Freeform 3"/>
            <p:cNvSpPr/>
            <p:nvPr/>
          </p:nvSpPr>
          <p:spPr>
            <a:xfrm>
              <a:off x="0" y="0"/>
              <a:ext cx="368852" cy="2709333"/>
            </a:xfrm>
            <a:custGeom>
              <a:avLst/>
              <a:gdLst/>
              <a:ahLst/>
              <a:cxnLst/>
              <a:rect l="l" t="t" r="r" b="b"/>
              <a:pathLst>
                <a:path w="368852" h="2709333">
                  <a:moveTo>
                    <a:pt x="0" y="0"/>
                  </a:moveTo>
                  <a:lnTo>
                    <a:pt x="368852" y="0"/>
                  </a:lnTo>
                  <a:lnTo>
                    <a:pt x="368852" y="2709333"/>
                  </a:lnTo>
                  <a:lnTo>
                    <a:pt x="0" y="2709333"/>
                  </a:lnTo>
                  <a:close/>
                </a:path>
              </a:pathLst>
            </a:custGeom>
            <a:solidFill>
              <a:srgbClr val="CCCCCC"/>
            </a:solidFill>
          </p:spPr>
        </p:sp>
        <p:sp>
          <p:nvSpPr>
            <p:cNvPr id="4" name="TextBox 4"/>
            <p:cNvSpPr txBox="1"/>
            <p:nvPr/>
          </p:nvSpPr>
          <p:spPr>
            <a:xfrm>
              <a:off x="0" y="-19050"/>
              <a:ext cx="368852" cy="2728383"/>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rot="7659121">
            <a:off x="-5698527" y="5842889"/>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7390064" y="2476500"/>
            <a:ext cx="10302627" cy="5791200"/>
          </a:xfrm>
          <a:custGeom>
            <a:avLst/>
            <a:gdLst/>
            <a:ahLst/>
            <a:cxnLst/>
            <a:rect l="l" t="t" r="r" b="b"/>
            <a:pathLst>
              <a:path w="6289847" h="3535580">
                <a:moveTo>
                  <a:pt x="0" y="0"/>
                </a:moveTo>
                <a:lnTo>
                  <a:pt x="6289848" y="0"/>
                </a:lnTo>
                <a:lnTo>
                  <a:pt x="6289848" y="3535580"/>
                </a:lnTo>
                <a:lnTo>
                  <a:pt x="0" y="3535580"/>
                </a:lnTo>
                <a:lnTo>
                  <a:pt x="0" y="0"/>
                </a:lnTo>
                <a:close/>
              </a:path>
            </a:pathLst>
          </a:custGeom>
          <a:blipFill>
            <a:blip r:embed="rId6"/>
            <a:stretch>
              <a:fillRect/>
            </a:stretch>
          </a:blipFill>
        </p:spPr>
      </p:sp>
      <p:sp>
        <p:nvSpPr>
          <p:cNvPr id="8" name="TextBox 8"/>
          <p:cNvSpPr txBox="1"/>
          <p:nvPr/>
        </p:nvSpPr>
        <p:spPr>
          <a:xfrm>
            <a:off x="2289646" y="2095500"/>
            <a:ext cx="4796954" cy="7181453"/>
          </a:xfrm>
          <a:prstGeom prst="rect">
            <a:avLst/>
          </a:prstGeom>
        </p:spPr>
        <p:txBody>
          <a:bodyPr wrap="square" lIns="0" tIns="0" rIns="0" bIns="0" rtlCol="0" anchor="t">
            <a:spAutoFit/>
          </a:bodyPr>
          <a:lstStyle/>
          <a:p>
            <a:pPr marL="457200" indent="-457200" algn="just">
              <a:lnSpc>
                <a:spcPts val="3483"/>
              </a:lnSpc>
              <a:buFont typeface="Arial" panose="020B0604020202020204" pitchFamily="34" charset="0"/>
              <a:buChar char="•"/>
            </a:pPr>
            <a:r>
              <a:rPr lang="en-US" sz="2520" dirty="0" smtClean="0">
                <a:latin typeface="DM Sans" panose="020B0604020202020204" charset="0"/>
              </a:rPr>
              <a:t>TELEGU DESAM PARTY(TDP) LEADS IN THE TOP TWO SPOTS FOR POSTAL VOTES.</a:t>
            </a:r>
          </a:p>
          <a:p>
            <a:pPr marL="457200" indent="-457200" algn="just">
              <a:lnSpc>
                <a:spcPts val="3483"/>
              </a:lnSpc>
              <a:buFont typeface="Arial" panose="020B0604020202020204" pitchFamily="34" charset="0"/>
              <a:buChar char="•"/>
            </a:pPr>
            <a:r>
              <a:rPr lang="en-US" sz="2520" dirty="0" smtClean="0">
                <a:latin typeface="DM Sans" panose="020B0604020202020204" charset="0"/>
              </a:rPr>
              <a:t>BJP IS IN THIRD PLACE, INC IN FOURTH, AND ANOTHER TDP CANDIDATE IN FIFTH PLACE.</a:t>
            </a:r>
          </a:p>
          <a:p>
            <a:pPr marL="457200" indent="-457200" algn="just">
              <a:lnSpc>
                <a:spcPts val="3483"/>
              </a:lnSpc>
              <a:buFont typeface="Arial" panose="020B0604020202020204" pitchFamily="34" charset="0"/>
              <a:buChar char="•"/>
            </a:pPr>
            <a:r>
              <a:rPr lang="en-US" sz="2520" dirty="0" smtClean="0">
                <a:latin typeface="DM Sans" panose="020B0604020202020204" charset="0"/>
              </a:rPr>
              <a:t>INDICATES A STRONG TDP PRESENCE AMONG POSTAL VOTERS, WITH BJP AND INC ALSO HAVING SIGNIFICANT SUPPORT.</a:t>
            </a:r>
          </a:p>
          <a:p>
            <a:pPr marL="457200" indent="-457200" algn="just">
              <a:lnSpc>
                <a:spcPts val="3483"/>
              </a:lnSpc>
              <a:buFont typeface="Arial" panose="020B0604020202020204" pitchFamily="34" charset="0"/>
              <a:buChar char="•"/>
            </a:pPr>
            <a:r>
              <a:rPr lang="en-US" sz="2520" dirty="0" smtClean="0">
                <a:latin typeface="DM Sans" panose="020B0604020202020204" charset="0"/>
              </a:rPr>
              <a:t>UNDERSTANDING POSTAL VOTE TRENDS HELPS IN ANALYZING THE VOTING PREFERENCES OF DIFFERENT PARTIES' SUPPORTERS.</a:t>
            </a:r>
            <a:endParaRPr lang="en-US" sz="2520" spc="247" dirty="0">
              <a:solidFill>
                <a:srgbClr val="231F20"/>
              </a:solidFill>
              <a:latin typeface="DM Sans" panose="020B0604020202020204" charset="0"/>
            </a:endParaRPr>
          </a:p>
        </p:txBody>
      </p:sp>
      <p:sp>
        <p:nvSpPr>
          <p:cNvPr id="9" name="TextBox 9"/>
          <p:cNvSpPr txBox="1"/>
          <p:nvPr/>
        </p:nvSpPr>
        <p:spPr>
          <a:xfrm>
            <a:off x="2289646" y="1257300"/>
            <a:ext cx="9835303" cy="418548"/>
          </a:xfrm>
          <a:prstGeom prst="rect">
            <a:avLst/>
          </a:prstGeom>
        </p:spPr>
        <p:txBody>
          <a:bodyPr lIns="0" tIns="0" rIns="0" bIns="0" rtlCol="0" anchor="t">
            <a:spAutoFit/>
          </a:bodyPr>
          <a:lstStyle/>
          <a:p>
            <a:pPr algn="just">
              <a:lnSpc>
                <a:spcPts val="3483"/>
              </a:lnSpc>
            </a:pPr>
            <a:r>
              <a:rPr lang="en-US" sz="2524" spc="247" dirty="0">
                <a:solidFill>
                  <a:srgbClr val="231F20"/>
                </a:solidFill>
                <a:latin typeface="DM Sans Bold"/>
              </a:rPr>
              <a:t>3.TOP 5 CANDIDATES WITH HIGHEST POSTAL VOTES: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1668</Words>
  <Application>Microsoft Office PowerPoint</Application>
  <PresentationFormat>Custom</PresentationFormat>
  <Paragraphs>147</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vt:lpstr>
      <vt:lpstr>DM Sans Bold</vt:lpstr>
      <vt:lpstr>DM Sans</vt:lpstr>
      <vt:lpstr>Montserrat Classic Bold</vt:lpstr>
      <vt:lpstr>Arial</vt:lpstr>
      <vt:lpstr>Muli</vt:lpstr>
      <vt:lpstr>Oswald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subhranka debnath</dc:title>
  <cp:lastModifiedBy>BABIN</cp:lastModifiedBy>
  <cp:revision>10</cp:revision>
  <dcterms:created xsi:type="dcterms:W3CDTF">2006-08-16T00:00:00Z</dcterms:created>
  <dcterms:modified xsi:type="dcterms:W3CDTF">2024-07-01T18:41:13Z</dcterms:modified>
  <dc:identifier>DAGJprk7bRc</dc:identifier>
</cp:coreProperties>
</file>