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Oswald Bold" charset="1" panose="00000800000000000000"/>
      <p:regular r:id="rId26"/>
    </p:embeddedFont>
    <p:embeddedFont>
      <p:font typeface="Montserrat Classic Bold" charset="1" panose="00000800000000000000"/>
      <p:regular r:id="rId27"/>
    </p:embeddedFont>
    <p:embeddedFont>
      <p:font typeface="DM Sans" charset="1" panose="00000000000000000000"/>
      <p:regular r:id="rId28"/>
    </p:embeddedFont>
    <p:embeddedFont>
      <p:font typeface="DM Sans Bold" charset="1" panose="00000000000000000000"/>
      <p:regular r:id="rId29"/>
    </p:embeddedFont>
    <p:embeddedFont>
      <p:font typeface="Muli" charset="1" panose="000005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https://results.eci.gov.in/" TargetMode="External" Type="http://schemas.openxmlformats.org/officeDocument/2006/relationships/hyperlink"/><Relationship Id="rId7" Target="https://results.eci.gov.in/"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https://results.eci.gov.in"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4348786"/>
            <a:ext cx="9815307" cy="2766619"/>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REPORT</a:t>
            </a:r>
          </a:p>
        </p:txBody>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DATA ANALYSIS</a:t>
            </a:r>
          </a:p>
        </p:txBody>
      </p:sp>
      <p:sp>
        <p:nvSpPr>
          <p:cNvPr name="TextBox 10" id="10"/>
          <p:cNvSpPr txBox="true"/>
          <p:nvPr/>
        </p:nvSpPr>
        <p:spPr>
          <a:xfrm rot="0">
            <a:off x="4236347" y="2162818"/>
            <a:ext cx="9815307" cy="915608"/>
          </a:xfrm>
          <a:prstGeom prst="rect">
            <a:avLst/>
          </a:prstGeom>
        </p:spPr>
        <p:txBody>
          <a:bodyPr anchor="t" rtlCol="false" tIns="0" lIns="0" bIns="0" rIns="0">
            <a:spAutoFit/>
          </a:bodyPr>
          <a:lstStyle/>
          <a:p>
            <a:pPr algn="ctr">
              <a:lnSpc>
                <a:spcPts val="7402"/>
              </a:lnSpc>
            </a:pPr>
            <a:r>
              <a:rPr lang="en-US" sz="5363" spc="525">
                <a:solidFill>
                  <a:srgbClr val="231F20"/>
                </a:solidFill>
                <a:latin typeface="Oswald Bold"/>
              </a:rPr>
              <a:t>LOK SABHA ELECTION 2024</a:t>
            </a:r>
          </a:p>
        </p:txBody>
      </p:sp>
      <p:sp>
        <p:nvSpPr>
          <p:cNvPr name="TextBox 11" id="11"/>
          <p:cNvSpPr txBox="true"/>
          <p:nvPr/>
        </p:nvSpPr>
        <p:spPr>
          <a:xfrm rot="0">
            <a:off x="2719596" y="7482578"/>
            <a:ext cx="12848809" cy="441638"/>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BY SUBHRANKA DEBNATH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7659121">
            <a:off x="-5698527"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5835102" y="1721088"/>
            <a:ext cx="6289847" cy="3535580"/>
          </a:xfrm>
          <a:custGeom>
            <a:avLst/>
            <a:gdLst/>
            <a:ahLst/>
            <a:cxnLst/>
            <a:rect r="r" b="b" t="t" l="l"/>
            <a:pathLst>
              <a:path h="3535580" w="6289847">
                <a:moveTo>
                  <a:pt x="0" y="0"/>
                </a:moveTo>
                <a:lnTo>
                  <a:pt x="6289848" y="0"/>
                </a:lnTo>
                <a:lnTo>
                  <a:pt x="6289848" y="3535580"/>
                </a:lnTo>
                <a:lnTo>
                  <a:pt x="0" y="3535580"/>
                </a:lnTo>
                <a:lnTo>
                  <a:pt x="0" y="0"/>
                </a:lnTo>
                <a:close/>
              </a:path>
            </a:pathLst>
          </a:custGeom>
          <a:blipFill>
            <a:blip r:embed="rId6"/>
            <a:stretch>
              <a:fillRect l="0" t="0" r="0" b="0"/>
            </a:stretch>
          </a:blipFill>
        </p:spPr>
      </p:sp>
      <p:sp>
        <p:nvSpPr>
          <p:cNvPr name="TextBox 8" id="8"/>
          <p:cNvSpPr txBox="true"/>
          <p:nvPr/>
        </p:nvSpPr>
        <p:spPr>
          <a:xfrm rot="0">
            <a:off x="2619970" y="5486952"/>
            <a:ext cx="14639330" cy="39237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THE ANALYSIS OF POSTAL VOTES REVEALS AN INTERESTING TREND, WITH THE TELUGU DESAM PARTY (TDP) DOMINATING THE TOP TWO SPOTS, FOLLOWED BY THE BHARATIYA JANATA PARTY (BJP) IN THIRD PLACE, THE INDIAN NATIONAL CONGRESS (INC) IN FOURTH PLACE, AND ANOTHER TDP CANDIDATE IN FIFTH PLACE. THIS SUGGESTS THAT THE TDP HAS A STRONG PRESENCE AMONG VOTERS WHO PREFER TO CAST THEIR VOTES BY POST, WHILE THE BJP AND INC ALSO HAVE A SIGNIFICANT PRESENCE IN THIS DEMOGRAPHIC. THIS COULD BE AN IMPORTANT FACTOR TO CONSIDER IN UNDERSTANDING THE VOTING PATTERNS AND PREFERENCES OF DIFFERENT PARTIES' SUPPORTERS.</a:t>
            </a:r>
          </a:p>
        </p:txBody>
      </p:sp>
      <p:sp>
        <p:nvSpPr>
          <p:cNvPr name="TextBox 9" id="9"/>
          <p:cNvSpPr txBox="true"/>
          <p:nvPr/>
        </p:nvSpPr>
        <p:spPr>
          <a:xfrm rot="0">
            <a:off x="2289646" y="1034156"/>
            <a:ext cx="9835303" cy="4185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Bold"/>
              </a:rPr>
              <a:t>3.TOP 5 CANDIDATES WITH HIGHEST POSTAL VOTES: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7659121">
            <a:off x="-5698527"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1460269" y="2025707"/>
            <a:ext cx="5980006" cy="7006921"/>
          </a:xfrm>
          <a:custGeom>
            <a:avLst/>
            <a:gdLst/>
            <a:ahLst/>
            <a:cxnLst/>
            <a:rect r="r" b="b" t="t" l="l"/>
            <a:pathLst>
              <a:path h="7006921" w="5980006">
                <a:moveTo>
                  <a:pt x="0" y="0"/>
                </a:moveTo>
                <a:lnTo>
                  <a:pt x="5980006" y="0"/>
                </a:lnTo>
                <a:lnTo>
                  <a:pt x="5980006" y="7006921"/>
                </a:lnTo>
                <a:lnTo>
                  <a:pt x="0" y="7006921"/>
                </a:lnTo>
                <a:lnTo>
                  <a:pt x="0" y="0"/>
                </a:lnTo>
                <a:close/>
              </a:path>
            </a:pathLst>
          </a:custGeom>
          <a:blipFill>
            <a:blip r:embed="rId6"/>
            <a:stretch>
              <a:fillRect l="-4136" t="0" r="-6558" b="0"/>
            </a:stretch>
          </a:blipFill>
        </p:spPr>
      </p:sp>
      <p:sp>
        <p:nvSpPr>
          <p:cNvPr name="TextBox 8" id="8"/>
          <p:cNvSpPr txBox="true"/>
          <p:nvPr/>
        </p:nvSpPr>
        <p:spPr>
          <a:xfrm rot="0">
            <a:off x="2461096" y="2213279"/>
            <a:ext cx="8477097" cy="699079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INDEPENDENT CANDIDATES RECEIVED SIGNIFICANTLY FEWER VOTES THAN OTHER CANDIDATES. THEY ALSO RECEIVED A MUCH SMALLER PERCENTAGE OF VOTES. THIS SUGGESTS THAT INDEPENDENT CANDIDATES STRUGGLE TO COMPETE WITH OTHER TYPES OF CANDIDATES.</a:t>
            </a:r>
          </a:p>
          <a:p>
            <a:pPr algn="just">
              <a:lnSpc>
                <a:spcPts val="3483"/>
              </a:lnSpc>
            </a:pPr>
          </a:p>
          <a:p>
            <a:pPr algn="just">
              <a:lnSpc>
                <a:spcPts val="3483"/>
              </a:lnSpc>
            </a:pPr>
            <a:r>
              <a:rPr lang="en-US" sz="2524" spc="247">
                <a:solidFill>
                  <a:srgbClr val="231F20"/>
                </a:solidFill>
                <a:latin typeface="DM Sans"/>
              </a:rPr>
              <a:t>OUT OF A TOTAL OF 543 LOK SABHA SEATS, ONLY 7 WERE WON BY INDEPENDENT CANDIDATES, WHICH IS A SMALL FRACTION.</a:t>
            </a:r>
          </a:p>
          <a:p>
            <a:pPr algn="just">
              <a:lnSpc>
                <a:spcPts val="3483"/>
              </a:lnSpc>
            </a:pPr>
          </a:p>
          <a:p>
            <a:pPr algn="just">
              <a:lnSpc>
                <a:spcPts val="3483"/>
              </a:lnSpc>
            </a:pPr>
            <a:r>
              <a:rPr lang="en-US" sz="2524" spc="247">
                <a:solidFill>
                  <a:srgbClr val="231F20"/>
                </a:solidFill>
                <a:latin typeface="DM Sans"/>
              </a:rPr>
              <a:t>MOST OF THE INDEPENDENT WINNERS CAME FROM SPECIFIC REGIONS, SUCH AS TAMIL NADU (3 WINNERS) AND UTTAR PRADESH (2 WINNERS).</a:t>
            </a:r>
          </a:p>
        </p:txBody>
      </p:sp>
      <p:sp>
        <p:nvSpPr>
          <p:cNvPr name="TextBox 9" id="9"/>
          <p:cNvSpPr txBox="true"/>
          <p:nvPr/>
        </p:nvSpPr>
        <p:spPr>
          <a:xfrm rot="0">
            <a:off x="2289646" y="1034156"/>
            <a:ext cx="9835303" cy="4185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Bold"/>
              </a:rPr>
              <a:t>4.PERFORMANCE OF INDEPENDENT CANDIDATES: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7659121">
            <a:off x="-5955702"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289646" y="1947910"/>
            <a:ext cx="7484827" cy="4795950"/>
          </a:xfrm>
          <a:custGeom>
            <a:avLst/>
            <a:gdLst/>
            <a:ahLst/>
            <a:cxnLst/>
            <a:rect r="r" b="b" t="t" l="l"/>
            <a:pathLst>
              <a:path h="4795950" w="7484827">
                <a:moveTo>
                  <a:pt x="0" y="0"/>
                </a:moveTo>
                <a:lnTo>
                  <a:pt x="7484827" y="0"/>
                </a:lnTo>
                <a:lnTo>
                  <a:pt x="7484827" y="4795950"/>
                </a:lnTo>
                <a:lnTo>
                  <a:pt x="0" y="4795950"/>
                </a:lnTo>
                <a:lnTo>
                  <a:pt x="0" y="0"/>
                </a:lnTo>
                <a:close/>
              </a:path>
            </a:pathLst>
          </a:custGeom>
          <a:blipFill>
            <a:blip r:embed="rId6"/>
            <a:stretch>
              <a:fillRect l="0" t="0" r="0" b="0"/>
            </a:stretch>
          </a:blipFill>
        </p:spPr>
      </p:sp>
      <p:sp>
        <p:nvSpPr>
          <p:cNvPr name="TextBox 8" id="8"/>
          <p:cNvSpPr txBox="true"/>
          <p:nvPr/>
        </p:nvSpPr>
        <p:spPr>
          <a:xfrm rot="0">
            <a:off x="10660639" y="2213279"/>
            <a:ext cx="6598661" cy="48000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THE CLOSE RACES SUGGEST A DEEPLY POLARIZED ELECTORATE, WITH VOTERS STRONGLY SUPPORTING THEIR RESPECTIVE CANDIDATES. THE FOCUS ON LOCAL ISSUES AND CONCERNS MIGHT HAVE PLAYED A SIGNIFICANT ROLE IN INFLUENCING VOTERS' CHOICES, LEADING TO CLOSE CONTESTS.</a:t>
            </a:r>
          </a:p>
          <a:p>
            <a:pPr algn="just">
              <a:lnSpc>
                <a:spcPts val="3483"/>
              </a:lnSpc>
            </a:pPr>
          </a:p>
          <a:p>
            <a:pPr algn="just">
              <a:lnSpc>
                <a:spcPts val="3483"/>
              </a:lnSpc>
            </a:pPr>
          </a:p>
        </p:txBody>
      </p:sp>
      <p:sp>
        <p:nvSpPr>
          <p:cNvPr name="TextBox 9" id="9"/>
          <p:cNvSpPr txBox="true"/>
          <p:nvPr/>
        </p:nvSpPr>
        <p:spPr>
          <a:xfrm rot="0">
            <a:off x="2289646" y="7444890"/>
            <a:ext cx="14969654" cy="30474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THESE CLOSE CONTESTS COULD HAVE SIGNIFICANT IMPLICATIONS FOR THE FUTURE POLITICAL LANDSCAPE OF THESE REGIONS. THE WINNING CANDIDATES MIGHT FACE A CONSTANT CHALLENGE IN RETAINING THEIR SEATS IN THE NEXT ELECTIONS, AS THE NARROW MARGINS INDICATE A HIGH LEVEL OF VOTER ENGAGEMENT AND SENSITIVITY TO LOCAL ISSUES.</a:t>
            </a:r>
          </a:p>
          <a:p>
            <a:pPr algn="just">
              <a:lnSpc>
                <a:spcPts val="3483"/>
              </a:lnSpc>
            </a:pPr>
          </a:p>
          <a:p>
            <a:pPr algn="just">
              <a:lnSpc>
                <a:spcPts val="3483"/>
              </a:lnSpc>
            </a:pPr>
          </a:p>
        </p:txBody>
      </p:sp>
      <p:sp>
        <p:nvSpPr>
          <p:cNvPr name="TextBox 10" id="10"/>
          <p:cNvSpPr txBox="true"/>
          <p:nvPr/>
        </p:nvSpPr>
        <p:spPr>
          <a:xfrm rot="0">
            <a:off x="2289646" y="1034156"/>
            <a:ext cx="11294118" cy="4185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Bold"/>
              </a:rPr>
              <a:t>5.TOP 5 CONSTITUENCIES WITH CLOSEST WINNING MARGINS: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7659121">
            <a:off x="-5955702"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7553651" y="1705654"/>
            <a:ext cx="10064568" cy="5784880"/>
          </a:xfrm>
          <a:custGeom>
            <a:avLst/>
            <a:gdLst/>
            <a:ahLst/>
            <a:cxnLst/>
            <a:rect r="r" b="b" t="t" l="l"/>
            <a:pathLst>
              <a:path h="5784880" w="10064568">
                <a:moveTo>
                  <a:pt x="0" y="0"/>
                </a:moveTo>
                <a:lnTo>
                  <a:pt x="10064567" y="0"/>
                </a:lnTo>
                <a:lnTo>
                  <a:pt x="10064567" y="5784880"/>
                </a:lnTo>
                <a:lnTo>
                  <a:pt x="0" y="5784880"/>
                </a:lnTo>
                <a:lnTo>
                  <a:pt x="0" y="0"/>
                </a:lnTo>
                <a:close/>
              </a:path>
            </a:pathLst>
          </a:custGeom>
          <a:blipFill>
            <a:blip r:embed="rId6"/>
            <a:stretch>
              <a:fillRect l="0" t="0" r="0" b="0"/>
            </a:stretch>
          </a:blipFill>
        </p:spPr>
      </p:sp>
      <p:sp>
        <p:nvSpPr>
          <p:cNvPr name="TextBox 8" id="8"/>
          <p:cNvSpPr txBox="true"/>
          <p:nvPr/>
        </p:nvSpPr>
        <p:spPr>
          <a:xfrm rot="0">
            <a:off x="2289646" y="1667554"/>
            <a:ext cx="4938630" cy="56763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THE TOP 5 STATES WITH THE HIGHEST NUMBER OF CONSTITUENCIES ARE UTTAR PRADESH, MAHARASHTRA, WEST BENGAL, BIHAR, AND TAMIL NADU. UTTAR PRADESH HAS THE MOST WITH AROUND 80 CONSTITUENCIES, FOLLOWED BY MAHARASHTRA WITH AROUND 45 CONSTITUENCIES. </a:t>
            </a:r>
          </a:p>
        </p:txBody>
      </p:sp>
      <p:sp>
        <p:nvSpPr>
          <p:cNvPr name="TextBox 9" id="9"/>
          <p:cNvSpPr txBox="true"/>
          <p:nvPr/>
        </p:nvSpPr>
        <p:spPr>
          <a:xfrm rot="0">
            <a:off x="2289646" y="7705383"/>
            <a:ext cx="15328572" cy="12948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WEST BENGAL, BIHAR, AND TAMIL NADU EACH HAVE AROUND 40 CONSTITUENCIES. THIS SUGGESTS THAT THESE STATES HAVE A LARGE POPULATION AND ARE THEREFORE WELL REPRESENTED IN THE INDIAN PARLIAMENT.</a:t>
            </a:r>
          </a:p>
        </p:txBody>
      </p:sp>
      <p:sp>
        <p:nvSpPr>
          <p:cNvPr name="TextBox 10" id="10"/>
          <p:cNvSpPr txBox="true"/>
          <p:nvPr/>
        </p:nvSpPr>
        <p:spPr>
          <a:xfrm rot="0">
            <a:off x="2289646" y="1034156"/>
            <a:ext cx="11294118" cy="4185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Bold"/>
              </a:rPr>
              <a:t>6.TOP 5 STATES WITH HIGHEST NUMBER OF CONSTITUENCIES: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7659121">
            <a:off x="-5955702"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289646" y="1655762"/>
            <a:ext cx="9075096" cy="6059488"/>
          </a:xfrm>
          <a:custGeom>
            <a:avLst/>
            <a:gdLst/>
            <a:ahLst/>
            <a:cxnLst/>
            <a:rect r="r" b="b" t="t" l="l"/>
            <a:pathLst>
              <a:path h="6059488" w="9075096">
                <a:moveTo>
                  <a:pt x="0" y="0"/>
                </a:moveTo>
                <a:lnTo>
                  <a:pt x="9075097" y="0"/>
                </a:lnTo>
                <a:lnTo>
                  <a:pt x="9075097" y="6059488"/>
                </a:lnTo>
                <a:lnTo>
                  <a:pt x="0" y="6059488"/>
                </a:lnTo>
                <a:lnTo>
                  <a:pt x="0" y="0"/>
                </a:lnTo>
                <a:close/>
              </a:path>
            </a:pathLst>
          </a:custGeom>
          <a:blipFill>
            <a:blip r:embed="rId6"/>
            <a:stretch>
              <a:fillRect l="0" t="0" r="0" b="0"/>
            </a:stretch>
          </a:blipFill>
        </p:spPr>
      </p:sp>
      <p:sp>
        <p:nvSpPr>
          <p:cNvPr name="TextBox 8" id="8"/>
          <p:cNvSpPr txBox="true"/>
          <p:nvPr/>
        </p:nvSpPr>
        <p:spPr>
          <a:xfrm rot="0">
            <a:off x="11716870" y="1617662"/>
            <a:ext cx="5901348" cy="6464256"/>
          </a:xfrm>
          <a:prstGeom prst="rect">
            <a:avLst/>
          </a:prstGeom>
        </p:spPr>
        <p:txBody>
          <a:bodyPr anchor="t" rtlCol="false" tIns="0" lIns="0" bIns="0" rIns="0">
            <a:spAutoFit/>
          </a:bodyPr>
          <a:lstStyle/>
          <a:p>
            <a:pPr algn="just">
              <a:lnSpc>
                <a:spcPts val="3069"/>
              </a:lnSpc>
            </a:pPr>
            <a:r>
              <a:rPr lang="en-US" sz="2224" spc="217">
                <a:solidFill>
                  <a:srgbClr val="231F20"/>
                </a:solidFill>
                <a:latin typeface="DM Sans"/>
              </a:rPr>
              <a:t>THE STATE-WISE CANDIDATE DISTRIBUTION CHART REVEALS THAT MAHARASHTRA HAS THE HIGHEST NUMBER OF CANDIDATES, FOLLOWED BY TAMIL NADU AND UTTAR PRADESH. THIS INDICATES A STRONG POLITICAL PARTICIPATION AND COMPETITION IN THESE STATES. THE NUMBER OF CANDIDATES GRADUALLY DECREASES AS WE MOVE DOWN THE CHART, WITH STATES LIKE LADAKH AND LAKSHADWEEP HAVING THE FEWEST CANDIDATES. THIS COULD BE ATTRIBUTED TO VARIOUS FACTORS, INCLUDING THE SIZE OF THE STATE, THE NUMBER OF CONSTITUENCIES, AND THE POLITICAL CLIMATE. </a:t>
            </a:r>
          </a:p>
        </p:txBody>
      </p:sp>
      <p:sp>
        <p:nvSpPr>
          <p:cNvPr name="TextBox 9" id="9"/>
          <p:cNvSpPr txBox="true"/>
          <p:nvPr/>
        </p:nvSpPr>
        <p:spPr>
          <a:xfrm rot="0">
            <a:off x="2289646" y="8213769"/>
            <a:ext cx="15328572" cy="1511256"/>
          </a:xfrm>
          <a:prstGeom prst="rect">
            <a:avLst/>
          </a:prstGeom>
        </p:spPr>
        <p:txBody>
          <a:bodyPr anchor="t" rtlCol="false" tIns="0" lIns="0" bIns="0" rIns="0">
            <a:spAutoFit/>
          </a:bodyPr>
          <a:lstStyle/>
          <a:p>
            <a:pPr algn="just">
              <a:lnSpc>
                <a:spcPts val="3069"/>
              </a:lnSpc>
            </a:pPr>
            <a:r>
              <a:rPr lang="en-US" sz="2224" spc="217">
                <a:solidFill>
                  <a:srgbClr val="231F20"/>
                </a:solidFill>
                <a:latin typeface="DM Sans"/>
              </a:rPr>
              <a:t>IT IS ALSO INTERESTING TO NOTE THAT THERE IS A CLUSTER OF STATES IN THE MIDDLE WITH SIMILAR NUMBERS OF CANDIDATES, SUGGESTING A BALANCED LEVEL OF POLITICAL ENGAGEMENT. THIS INFORMATION CAN BE FURTHER EXPLORED TO UNDERSTAND THE REASONS BEHIND THE VARIATION IN CANDIDATE DISTRIBUTION ACROSS DIFFERENT STATES.</a:t>
            </a:r>
          </a:p>
        </p:txBody>
      </p:sp>
      <p:sp>
        <p:nvSpPr>
          <p:cNvPr name="TextBox 10" id="10"/>
          <p:cNvSpPr txBox="true"/>
          <p:nvPr/>
        </p:nvSpPr>
        <p:spPr>
          <a:xfrm rot="0">
            <a:off x="2289646" y="1034156"/>
            <a:ext cx="11294118" cy="4185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Bold"/>
              </a:rPr>
              <a:t>7.STATE-WISE CANDIDATE DISTRIBUTION: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7659121">
            <a:off x="-5955702"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289646" y="1476189"/>
            <a:ext cx="8564668" cy="5739393"/>
          </a:xfrm>
          <a:custGeom>
            <a:avLst/>
            <a:gdLst/>
            <a:ahLst/>
            <a:cxnLst/>
            <a:rect r="r" b="b" t="t" l="l"/>
            <a:pathLst>
              <a:path h="5739393" w="8564668">
                <a:moveTo>
                  <a:pt x="0" y="0"/>
                </a:moveTo>
                <a:lnTo>
                  <a:pt x="8564668" y="0"/>
                </a:lnTo>
                <a:lnTo>
                  <a:pt x="8564668" y="5739393"/>
                </a:lnTo>
                <a:lnTo>
                  <a:pt x="0" y="5739393"/>
                </a:lnTo>
                <a:lnTo>
                  <a:pt x="0" y="0"/>
                </a:lnTo>
                <a:close/>
              </a:path>
            </a:pathLst>
          </a:custGeom>
          <a:blipFill>
            <a:blip r:embed="rId6"/>
            <a:stretch>
              <a:fillRect l="0" t="0" r="0" b="0"/>
            </a:stretch>
          </a:blipFill>
        </p:spPr>
      </p:sp>
      <p:sp>
        <p:nvSpPr>
          <p:cNvPr name="TextBox 8" id="8"/>
          <p:cNvSpPr txBox="true"/>
          <p:nvPr/>
        </p:nvSpPr>
        <p:spPr>
          <a:xfrm rot="0">
            <a:off x="11193445" y="1539234"/>
            <a:ext cx="6424774" cy="56763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THE AVERAGE VOTER TURNOUT PER STATE IS A CRUCIAL INDICATOR OF CIVIC ENGAGEMENT AND DEMOCRATIC PARTICIPATION. </a:t>
            </a:r>
            <a:r>
              <a:rPr lang="en-US" sz="2524" spc="247">
                <a:solidFill>
                  <a:srgbClr val="231F20"/>
                </a:solidFill>
                <a:latin typeface="DM Sans"/>
              </a:rPr>
              <a:t>As depicted in the bar chart, Nagaland tops the list with the highest average voter turnout percentage, followed closely by meghalaya and manipur. On the other end, lakshwadeep recorded the lowest average voter turnout percentage.</a:t>
            </a:r>
          </a:p>
        </p:txBody>
      </p:sp>
      <p:sp>
        <p:nvSpPr>
          <p:cNvPr name="TextBox 9" id="9"/>
          <p:cNvSpPr txBox="true"/>
          <p:nvPr/>
        </p:nvSpPr>
        <p:spPr>
          <a:xfrm rot="0">
            <a:off x="2280121" y="7449102"/>
            <a:ext cx="15328572" cy="21711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THESE FINDINGS SUGGEST THAT CERTAIN STATES HAVE BEEN MORE SUCCESSFUL IN MOBILIZING THEIR ELECTORATE, WHILE OTHERS FACE CHALLENGES IN ENCOURAGING CITIZENS TO EXERCISE THEIR RIGHT TO VOTE. UNDERSTANDING THE FACTORS CONTRIBUTING TO THESE DISPARITIES CAN INFORM STRATEGIES TO IMPROVE VOTER TURNOUT AND STRENGTHEN DEMOCRATIC PROCESSES.</a:t>
            </a:r>
          </a:p>
        </p:txBody>
      </p:sp>
      <p:sp>
        <p:nvSpPr>
          <p:cNvPr name="TextBox 10" id="10"/>
          <p:cNvSpPr txBox="true"/>
          <p:nvPr/>
        </p:nvSpPr>
        <p:spPr>
          <a:xfrm rot="0">
            <a:off x="2289646" y="819515"/>
            <a:ext cx="11294118" cy="4185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Bold"/>
              </a:rPr>
              <a:t>8.AVERAGE VOTER TURNOUT PER STATE: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7659121">
            <a:off x="-5955702"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8462452" y="1614429"/>
            <a:ext cx="9155766" cy="6053399"/>
          </a:xfrm>
          <a:custGeom>
            <a:avLst/>
            <a:gdLst/>
            <a:ahLst/>
            <a:cxnLst/>
            <a:rect r="r" b="b" t="t" l="l"/>
            <a:pathLst>
              <a:path h="6053399" w="9155766">
                <a:moveTo>
                  <a:pt x="0" y="0"/>
                </a:moveTo>
                <a:lnTo>
                  <a:pt x="9155766" y="0"/>
                </a:lnTo>
                <a:lnTo>
                  <a:pt x="9155766" y="6053399"/>
                </a:lnTo>
                <a:lnTo>
                  <a:pt x="0" y="6053399"/>
                </a:lnTo>
                <a:lnTo>
                  <a:pt x="0" y="0"/>
                </a:lnTo>
                <a:close/>
              </a:path>
            </a:pathLst>
          </a:custGeom>
          <a:blipFill>
            <a:blip r:embed="rId6"/>
            <a:stretch>
              <a:fillRect l="0" t="0" r="0" b="0"/>
            </a:stretch>
          </a:blipFill>
        </p:spPr>
      </p:sp>
      <p:sp>
        <p:nvSpPr>
          <p:cNvPr name="TextBox 8" id="8"/>
          <p:cNvSpPr txBox="true"/>
          <p:nvPr/>
        </p:nvSpPr>
        <p:spPr>
          <a:xfrm rot="0">
            <a:off x="2289646" y="1576329"/>
            <a:ext cx="5946886" cy="6385770"/>
          </a:xfrm>
          <a:prstGeom prst="rect">
            <a:avLst/>
          </a:prstGeom>
        </p:spPr>
        <p:txBody>
          <a:bodyPr anchor="t" rtlCol="false" tIns="0" lIns="0" bIns="0" rIns="0">
            <a:spAutoFit/>
          </a:bodyPr>
          <a:lstStyle/>
          <a:p>
            <a:pPr algn="just">
              <a:lnSpc>
                <a:spcPts val="3207"/>
              </a:lnSpc>
            </a:pPr>
            <a:r>
              <a:rPr lang="en-US" sz="2324" spc="227">
                <a:solidFill>
                  <a:srgbClr val="231F20"/>
                </a:solidFill>
                <a:latin typeface="DM Sans"/>
              </a:rPr>
              <a:t>THE VOTER TURNOUT PERCENTAGE IS A CRITICAL INDICATOR OF CIVIC ENGAGEMENT AND DEMOCRATIC PARTICIPATION. OUR ANALYSIS REVEALS THAT CERTAIN CONSTITUENCIES LAG BEHIND IN TERMS OF VOTER TURNOUT, WITH SOME RECORDING ALARMINGLY LOW PERCENTAGES. THESE FINDINGS SUGGEST THAT THESE CONSTITUENCIES FACE SIGNIFICANT CHALLENGES IN MOBILIZING THEIR ELECTORATE, WHICH CAN HAVE FAR-REACHING IMPLICATIONS FOR DEMOCRATIC REPRESENTATION AND GOVERNANCE. </a:t>
            </a:r>
          </a:p>
        </p:txBody>
      </p:sp>
      <p:sp>
        <p:nvSpPr>
          <p:cNvPr name="TextBox 9" id="9"/>
          <p:cNvSpPr txBox="true"/>
          <p:nvPr/>
        </p:nvSpPr>
        <p:spPr>
          <a:xfrm rot="0">
            <a:off x="2289646" y="8114499"/>
            <a:ext cx="15328572" cy="1185120"/>
          </a:xfrm>
          <a:prstGeom prst="rect">
            <a:avLst/>
          </a:prstGeom>
        </p:spPr>
        <p:txBody>
          <a:bodyPr anchor="t" rtlCol="false" tIns="0" lIns="0" bIns="0" rIns="0">
            <a:spAutoFit/>
          </a:bodyPr>
          <a:lstStyle/>
          <a:p>
            <a:pPr algn="just">
              <a:lnSpc>
                <a:spcPts val="3207"/>
              </a:lnSpc>
            </a:pPr>
            <a:r>
              <a:rPr lang="en-US" sz="2324" spc="227">
                <a:solidFill>
                  <a:srgbClr val="231F20"/>
                </a:solidFill>
                <a:latin typeface="DM Sans"/>
              </a:rPr>
              <a:t>UNDERSTANDING THE UNDERLYING FACTORS CONTRIBUTING TO THESE LOW TURNOUT RATES IS ESSENTIAL TO DEVELOP TARGETED STRATEGIES TO IMPROVE VOTER ENGAGEMENT AND PARTICIPATION.</a:t>
            </a:r>
          </a:p>
        </p:txBody>
      </p:sp>
      <p:sp>
        <p:nvSpPr>
          <p:cNvPr name="TextBox 10" id="10"/>
          <p:cNvSpPr txBox="true"/>
          <p:nvPr/>
        </p:nvSpPr>
        <p:spPr>
          <a:xfrm rot="0">
            <a:off x="2289646" y="1028700"/>
            <a:ext cx="11294118" cy="4185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Bold"/>
              </a:rPr>
              <a:t>9. CONSTITUENCIES WITH LEAST VOTER TURNOUT: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7659121">
            <a:off x="-5955702"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289646" y="2241667"/>
            <a:ext cx="14969654" cy="1585170"/>
          </a:xfrm>
          <a:prstGeom prst="rect">
            <a:avLst/>
          </a:prstGeom>
        </p:spPr>
        <p:txBody>
          <a:bodyPr anchor="t" rtlCol="false" tIns="0" lIns="0" bIns="0" rIns="0">
            <a:spAutoFit/>
          </a:bodyPr>
          <a:lstStyle/>
          <a:p>
            <a:pPr algn="just">
              <a:lnSpc>
                <a:spcPts val="3207"/>
              </a:lnSpc>
            </a:pPr>
            <a:r>
              <a:rPr lang="en-US" sz="2324" spc="227">
                <a:solidFill>
                  <a:srgbClr val="231F20"/>
                </a:solidFill>
                <a:latin typeface="DM Sans Bold"/>
              </a:rPr>
              <a:t>BJP'S STRONG PERFORMANCE:</a:t>
            </a:r>
            <a:r>
              <a:rPr lang="en-US" sz="2324" spc="227">
                <a:solidFill>
                  <a:srgbClr val="231F20"/>
                </a:solidFill>
                <a:latin typeface="DM Sans"/>
              </a:rPr>
              <a:t> THE BHARATIYA JANATA PARTY (BJP) SHOWCASED STRONG PERFORMANCE IN KEY STATES LIKE UTTAR PRADESH, MAHARASHTRA, AND BIHAR, REFLECTING THEIR STRATEGIC CAMPAIGN EFFORTS AND VOTER OUTREACH.</a:t>
            </a:r>
          </a:p>
          <a:p>
            <a:pPr algn="just">
              <a:lnSpc>
                <a:spcPts val="3207"/>
              </a:lnSpc>
            </a:pPr>
          </a:p>
        </p:txBody>
      </p:sp>
      <p:sp>
        <p:nvSpPr>
          <p:cNvPr name="TextBox 8" id="8"/>
          <p:cNvSpPr txBox="true"/>
          <p:nvPr/>
        </p:nvSpPr>
        <p:spPr>
          <a:xfrm rot="0">
            <a:off x="2289646" y="4621256"/>
            <a:ext cx="14969654" cy="1185120"/>
          </a:xfrm>
          <a:prstGeom prst="rect">
            <a:avLst/>
          </a:prstGeom>
        </p:spPr>
        <p:txBody>
          <a:bodyPr anchor="t" rtlCol="false" tIns="0" lIns="0" bIns="0" rIns="0">
            <a:spAutoFit/>
          </a:bodyPr>
          <a:lstStyle/>
          <a:p>
            <a:pPr algn="just">
              <a:lnSpc>
                <a:spcPts val="3207"/>
              </a:lnSpc>
            </a:pPr>
            <a:r>
              <a:rPr lang="en-US" sz="2324" spc="227">
                <a:solidFill>
                  <a:srgbClr val="231F20"/>
                </a:solidFill>
                <a:latin typeface="DM Sans Bold"/>
              </a:rPr>
              <a:t>REGIONAL PARTY DOMINANCE: </a:t>
            </a:r>
            <a:r>
              <a:rPr lang="en-US" sz="2324" spc="227">
                <a:solidFill>
                  <a:srgbClr val="231F20"/>
                </a:solidFill>
                <a:latin typeface="DM Sans"/>
              </a:rPr>
              <a:t>REGIONAL PARTIES SUCH AS TMC IN WEST BENGAL AND DMK IN TAMIL NADU DEMONSTRATED THEIR STRONG INFLUENCE AND ABILITY TO SECURE VOTER SUPPORT.</a:t>
            </a:r>
          </a:p>
        </p:txBody>
      </p:sp>
      <p:sp>
        <p:nvSpPr>
          <p:cNvPr name="TextBox 9" id="9"/>
          <p:cNvSpPr txBox="true"/>
          <p:nvPr/>
        </p:nvSpPr>
        <p:spPr>
          <a:xfrm rot="0">
            <a:off x="2289646" y="6596952"/>
            <a:ext cx="14969654" cy="1185120"/>
          </a:xfrm>
          <a:prstGeom prst="rect">
            <a:avLst/>
          </a:prstGeom>
        </p:spPr>
        <p:txBody>
          <a:bodyPr anchor="t" rtlCol="false" tIns="0" lIns="0" bIns="0" rIns="0">
            <a:spAutoFit/>
          </a:bodyPr>
          <a:lstStyle/>
          <a:p>
            <a:pPr algn="just">
              <a:lnSpc>
                <a:spcPts val="3207"/>
              </a:lnSpc>
            </a:pPr>
            <a:r>
              <a:rPr lang="en-US" sz="2324" spc="227">
                <a:solidFill>
                  <a:srgbClr val="231F20"/>
                </a:solidFill>
                <a:latin typeface="DM Sans Bold"/>
              </a:rPr>
              <a:t>OPPOSITION STRUGGLES: </a:t>
            </a:r>
            <a:r>
              <a:rPr lang="en-US" sz="2324" spc="227">
                <a:solidFill>
                  <a:srgbClr val="231F20"/>
                </a:solidFill>
                <a:latin typeface="DM Sans"/>
              </a:rPr>
              <a:t>THE INDIAN NATIONAL CONGRESS (INC) AND OTHER SMALLER PARTIES FACED CHALLENGES IN SECURING SIGNIFICANT SEATS, INDICATING A NEED FOR BETTER ENGAGEMENT AND STRATEGIES TO WIN OVER THE ELECTORATE.</a:t>
            </a:r>
          </a:p>
        </p:txBody>
      </p:sp>
      <p:sp>
        <p:nvSpPr>
          <p:cNvPr name="TextBox 10" id="10"/>
          <p:cNvSpPr txBox="true"/>
          <p:nvPr/>
        </p:nvSpPr>
        <p:spPr>
          <a:xfrm rot="0">
            <a:off x="2289646" y="1028700"/>
            <a:ext cx="11294118" cy="4185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Bold"/>
              </a:rPr>
              <a:t>10. PARTY PERFORMANCE IN MAJOR STATES: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2039772" y="1200971"/>
            <a:ext cx="1400485" cy="1527223"/>
            <a:chOff x="0" y="0"/>
            <a:chExt cx="368852" cy="402232"/>
          </a:xfrm>
        </p:grpSpPr>
        <p:sp>
          <p:nvSpPr>
            <p:cNvPr name="Freeform 6" id="6"/>
            <p:cNvSpPr/>
            <p:nvPr/>
          </p:nvSpPr>
          <p:spPr>
            <a:xfrm flipH="false" flipV="false" rot="0">
              <a:off x="0" y="0"/>
              <a:ext cx="368852" cy="402232"/>
            </a:xfrm>
            <a:custGeom>
              <a:avLst/>
              <a:gdLst/>
              <a:ahLst/>
              <a:cxnLst/>
              <a:rect r="r" b="b" t="t" l="l"/>
              <a:pathLst>
                <a:path h="402232" w="368852">
                  <a:moveTo>
                    <a:pt x="0" y="0"/>
                  </a:moveTo>
                  <a:lnTo>
                    <a:pt x="368852" y="0"/>
                  </a:lnTo>
                  <a:lnTo>
                    <a:pt x="368852" y="402232"/>
                  </a:lnTo>
                  <a:lnTo>
                    <a:pt x="0" y="402232"/>
                  </a:lnTo>
                  <a:close/>
                </a:path>
              </a:pathLst>
            </a:custGeom>
            <a:solidFill>
              <a:srgbClr val="CCCCCC"/>
            </a:solidFill>
          </p:spPr>
        </p:sp>
        <p:sp>
          <p:nvSpPr>
            <p:cNvPr name="TextBox 7" id="7"/>
            <p:cNvSpPr txBox="true"/>
            <p:nvPr/>
          </p:nvSpPr>
          <p:spPr>
            <a:xfrm>
              <a:off x="0" y="-19050"/>
              <a:ext cx="368852" cy="421282"/>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7659121">
            <a:off x="-4974627"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3056444" y="1258634"/>
            <a:ext cx="7164542" cy="1278548"/>
          </a:xfrm>
          <a:prstGeom prst="rect">
            <a:avLst/>
          </a:prstGeom>
        </p:spPr>
        <p:txBody>
          <a:bodyPr anchor="t" rtlCol="false" tIns="0" lIns="0" bIns="0" rIns="0">
            <a:spAutoFit/>
          </a:bodyPr>
          <a:lstStyle/>
          <a:p>
            <a:pPr algn="ctr">
              <a:lnSpc>
                <a:spcPts val="10431"/>
              </a:lnSpc>
            </a:pPr>
            <a:r>
              <a:rPr lang="en-US" sz="7558" spc="740">
                <a:solidFill>
                  <a:srgbClr val="231F20"/>
                </a:solidFill>
                <a:latin typeface="Oswald Bold"/>
              </a:rPr>
              <a:t>CONCLUSION</a:t>
            </a:r>
          </a:p>
        </p:txBody>
      </p:sp>
      <p:sp>
        <p:nvSpPr>
          <p:cNvPr name="Freeform 10" id="10"/>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958646" y="1415064"/>
            <a:ext cx="1562738" cy="1089514"/>
          </a:xfrm>
          <a:prstGeom prst="rect">
            <a:avLst/>
          </a:prstGeom>
        </p:spPr>
        <p:txBody>
          <a:bodyPr anchor="t" rtlCol="false" tIns="0" lIns="0" bIns="0" rIns="0">
            <a:spAutoFit/>
          </a:bodyPr>
          <a:lstStyle/>
          <a:p>
            <a:pPr algn="ctr">
              <a:lnSpc>
                <a:spcPts val="8547"/>
              </a:lnSpc>
            </a:pPr>
            <a:r>
              <a:rPr lang="en-US" sz="7122">
                <a:solidFill>
                  <a:srgbClr val="363636"/>
                </a:solidFill>
                <a:latin typeface="Oswald Bold"/>
              </a:rPr>
              <a:t>04</a:t>
            </a:r>
          </a:p>
        </p:txBody>
      </p:sp>
      <p:sp>
        <p:nvSpPr>
          <p:cNvPr name="TextBox 12" id="12"/>
          <p:cNvSpPr txBox="true"/>
          <p:nvPr/>
        </p:nvSpPr>
        <p:spPr>
          <a:xfrm rot="0">
            <a:off x="3751809" y="2909248"/>
            <a:ext cx="13507491" cy="699079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IN CONCLUSION, THIS REPORT PROVIDES A COMPREHENSIVE ANALYSIS OF THE LOK SABHA ELECTION 2024 DATA, OFFERING VALUABLE INSIGHTS INTO THE ELECTORAL LANDSCAPE OF INDIA. THE FINDINGS HIGHLIGHT THE DOMINANCE OF EVMS IN THE VOTING PROCESS, THE PERFORMANCE OF TOP CANDIDATES, AND THE STRUGGLES OF INDEPENDENT CANDIDATES. THE REPORT ALSO SHEDS LIGHT ON THE CLOSEST WINNING MARGINS, STATE-WISE CANDIDATE DISTRIBUTION, AND AVERAGE VOTER TURNOUT. FURTHERMORE, IT IDENTIFIES THE CONSTITUENCIES WITH THE LEAST VOTER TURNOUT AND PARTY PERFORMANCE IN MAJOR STATES.</a:t>
            </a:r>
          </a:p>
          <a:p>
            <a:pPr algn="just">
              <a:lnSpc>
                <a:spcPts val="3483"/>
              </a:lnSpc>
            </a:pPr>
          </a:p>
          <a:p>
            <a:pPr algn="just">
              <a:lnSpc>
                <a:spcPts val="3483"/>
              </a:lnSpc>
            </a:pPr>
            <a:r>
              <a:rPr lang="en-US" sz="2524" spc="247">
                <a:solidFill>
                  <a:srgbClr val="231F20"/>
                </a:solidFill>
                <a:latin typeface="DM Sans"/>
              </a:rPr>
              <a:t>The analysis is supported by data visualizations created using Python's pandas and matplotlib libraries, which facilitate a deeper understanding of the trends and patterns in the data. The report's findings can inform electoral strategies, policy decisions, and civic engagement initiatives.</a:t>
            </a:r>
          </a:p>
          <a:p>
            <a:pPr algn="just">
              <a:lnSpc>
                <a:spcPts val="3483"/>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2039772" y="1200971"/>
            <a:ext cx="1400485" cy="1527223"/>
            <a:chOff x="0" y="0"/>
            <a:chExt cx="368852" cy="402232"/>
          </a:xfrm>
        </p:grpSpPr>
        <p:sp>
          <p:nvSpPr>
            <p:cNvPr name="Freeform 6" id="6"/>
            <p:cNvSpPr/>
            <p:nvPr/>
          </p:nvSpPr>
          <p:spPr>
            <a:xfrm flipH="false" flipV="false" rot="0">
              <a:off x="0" y="0"/>
              <a:ext cx="368852" cy="402232"/>
            </a:xfrm>
            <a:custGeom>
              <a:avLst/>
              <a:gdLst/>
              <a:ahLst/>
              <a:cxnLst/>
              <a:rect r="r" b="b" t="t" l="l"/>
              <a:pathLst>
                <a:path h="402232" w="368852">
                  <a:moveTo>
                    <a:pt x="0" y="0"/>
                  </a:moveTo>
                  <a:lnTo>
                    <a:pt x="368852" y="0"/>
                  </a:lnTo>
                  <a:lnTo>
                    <a:pt x="368852" y="402232"/>
                  </a:lnTo>
                  <a:lnTo>
                    <a:pt x="0" y="402232"/>
                  </a:lnTo>
                  <a:close/>
                </a:path>
              </a:pathLst>
            </a:custGeom>
            <a:solidFill>
              <a:srgbClr val="CCCCCC"/>
            </a:solidFill>
          </p:spPr>
        </p:sp>
        <p:sp>
          <p:nvSpPr>
            <p:cNvPr name="TextBox 7" id="7"/>
            <p:cNvSpPr txBox="true"/>
            <p:nvPr/>
          </p:nvSpPr>
          <p:spPr>
            <a:xfrm>
              <a:off x="0" y="-19050"/>
              <a:ext cx="368852" cy="421282"/>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7659121">
            <a:off x="-4974627"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492365" y="1258634"/>
            <a:ext cx="7164542" cy="1278548"/>
          </a:xfrm>
          <a:prstGeom prst="rect">
            <a:avLst/>
          </a:prstGeom>
        </p:spPr>
        <p:txBody>
          <a:bodyPr anchor="t" rtlCol="false" tIns="0" lIns="0" bIns="0" rIns="0">
            <a:spAutoFit/>
          </a:bodyPr>
          <a:lstStyle/>
          <a:p>
            <a:pPr algn="ctr">
              <a:lnSpc>
                <a:spcPts val="10431"/>
              </a:lnSpc>
            </a:pPr>
            <a:r>
              <a:rPr lang="en-US" sz="7558" spc="740">
                <a:solidFill>
                  <a:srgbClr val="231F20"/>
                </a:solidFill>
                <a:latin typeface="Oswald Bold"/>
              </a:rPr>
              <a:t>APPENDIX</a:t>
            </a:r>
          </a:p>
        </p:txBody>
      </p:sp>
      <p:sp>
        <p:nvSpPr>
          <p:cNvPr name="Freeform 10" id="10"/>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958646" y="1415064"/>
            <a:ext cx="1562738" cy="1089514"/>
          </a:xfrm>
          <a:prstGeom prst="rect">
            <a:avLst/>
          </a:prstGeom>
        </p:spPr>
        <p:txBody>
          <a:bodyPr anchor="t" rtlCol="false" tIns="0" lIns="0" bIns="0" rIns="0">
            <a:spAutoFit/>
          </a:bodyPr>
          <a:lstStyle/>
          <a:p>
            <a:pPr algn="ctr">
              <a:lnSpc>
                <a:spcPts val="8547"/>
              </a:lnSpc>
            </a:pPr>
            <a:r>
              <a:rPr lang="en-US" sz="7122">
                <a:solidFill>
                  <a:srgbClr val="363636"/>
                </a:solidFill>
                <a:latin typeface="Oswald Bold"/>
              </a:rPr>
              <a:t>05</a:t>
            </a:r>
          </a:p>
        </p:txBody>
      </p:sp>
      <p:sp>
        <p:nvSpPr>
          <p:cNvPr name="TextBox 12" id="12"/>
          <p:cNvSpPr txBox="true"/>
          <p:nvPr/>
        </p:nvSpPr>
        <p:spPr>
          <a:xfrm rot="0">
            <a:off x="3751809" y="2947348"/>
            <a:ext cx="13507491" cy="65526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Bold"/>
              </a:rPr>
              <a:t>DATA COLLECTION METHODOLOGY:</a:t>
            </a:r>
          </a:p>
          <a:p>
            <a:pPr algn="just">
              <a:lnSpc>
                <a:spcPts val="3483"/>
              </a:lnSpc>
            </a:pPr>
            <a:r>
              <a:rPr lang="en-US" sz="2524" spc="247">
                <a:solidFill>
                  <a:srgbClr val="231F20"/>
                </a:solidFill>
                <a:latin typeface="DM Sans"/>
              </a:rPr>
              <a:t>The data for this report was scraped from the official website of the Election Commission of India (</a:t>
            </a:r>
            <a:r>
              <a:rPr lang="en-US" sz="2524" spc="247" u="sng">
                <a:solidFill>
                  <a:srgbClr val="231F20"/>
                </a:solidFill>
                <a:latin typeface="DM Sans"/>
                <a:hlinkClick r:id="rId6" tooltip="https://results.eci.gov.in/"/>
              </a:rPr>
              <a:t>https://results.eci.gov.in</a:t>
            </a:r>
            <a:r>
              <a:rPr lang="en-US" sz="2524" spc="247">
                <a:solidFill>
                  <a:srgbClr val="231F20"/>
                </a:solidFill>
                <a:latin typeface="DM Sans"/>
              </a:rPr>
              <a:t>) using Python's requests, csv, pandas, and BeautifulSoup libraries.</a:t>
            </a:r>
          </a:p>
          <a:p>
            <a:pPr algn="just">
              <a:lnSpc>
                <a:spcPts val="3483"/>
              </a:lnSpc>
            </a:pPr>
            <a:r>
              <a:rPr lang="en-US" sz="2524" spc="247">
                <a:solidFill>
                  <a:srgbClr val="231F20"/>
                </a:solidFill>
                <a:latin typeface="DM Sans Bold"/>
              </a:rPr>
              <a:t>Technical Specifications:</a:t>
            </a:r>
          </a:p>
          <a:p>
            <a:pPr algn="just" marL="544960" indent="-272480" lvl="1">
              <a:lnSpc>
                <a:spcPts val="3483"/>
              </a:lnSpc>
              <a:buFont typeface="Arial"/>
              <a:buChar char="•"/>
            </a:pPr>
            <a:r>
              <a:rPr lang="en-US" sz="2524" spc="247">
                <a:solidFill>
                  <a:srgbClr val="231F20"/>
                </a:solidFill>
                <a:latin typeface="DM Sans"/>
              </a:rPr>
              <a:t>Programming language: Python 3.x</a:t>
            </a:r>
          </a:p>
          <a:p>
            <a:pPr algn="just" marL="544960" indent="-272480" lvl="1">
              <a:lnSpc>
                <a:spcPts val="3483"/>
              </a:lnSpc>
              <a:buFont typeface="Arial"/>
              <a:buChar char="•"/>
            </a:pPr>
            <a:r>
              <a:rPr lang="en-US" sz="2524" spc="247">
                <a:solidFill>
                  <a:srgbClr val="231F20"/>
                </a:solidFill>
                <a:latin typeface="DM Sans"/>
              </a:rPr>
              <a:t>Libraries used: pandas, matplotlib, requests, csv, BeautifulSoup</a:t>
            </a:r>
          </a:p>
          <a:p>
            <a:pPr algn="just" marL="544960" indent="-272480" lvl="1">
              <a:lnSpc>
                <a:spcPts val="3483"/>
              </a:lnSpc>
              <a:buFont typeface="Arial"/>
              <a:buChar char="•"/>
            </a:pPr>
            <a:r>
              <a:rPr lang="en-US" sz="2524" spc="247">
                <a:solidFill>
                  <a:srgbClr val="231F20"/>
                </a:solidFill>
                <a:latin typeface="DM Sans"/>
              </a:rPr>
              <a:t>Data visualization tools: matplotlib</a:t>
            </a:r>
          </a:p>
          <a:p>
            <a:pPr algn="just" marL="544960" indent="-272480" lvl="1">
              <a:lnSpc>
                <a:spcPts val="3483"/>
              </a:lnSpc>
              <a:buFont typeface="Arial"/>
              <a:buChar char="•"/>
            </a:pPr>
            <a:r>
              <a:rPr lang="en-US" sz="2524" spc="247">
                <a:solidFill>
                  <a:srgbClr val="231F20"/>
                </a:solidFill>
                <a:latin typeface="DM Sans"/>
              </a:rPr>
              <a:t>Data source: Election Commission of India website (</a:t>
            </a:r>
            <a:r>
              <a:rPr lang="en-US" sz="2524" spc="247" u="sng">
                <a:solidFill>
                  <a:srgbClr val="231F20"/>
                </a:solidFill>
                <a:latin typeface="DM Sans"/>
                <a:hlinkClick r:id="rId7" tooltip="https://results.eci.gov.in/"/>
              </a:rPr>
              <a:t>https://results.eci.gov.in</a:t>
            </a:r>
            <a:r>
              <a:rPr lang="en-US" sz="2524" spc="247">
                <a:solidFill>
                  <a:srgbClr val="231F20"/>
                </a:solidFill>
                <a:latin typeface="DM Sans"/>
              </a:rPr>
              <a:t>)</a:t>
            </a:r>
          </a:p>
          <a:p>
            <a:pPr algn="just">
              <a:lnSpc>
                <a:spcPts val="3483"/>
              </a:lnSpc>
            </a:pPr>
            <a:r>
              <a:rPr lang="en-US" sz="2524" spc="247">
                <a:solidFill>
                  <a:srgbClr val="231F20"/>
                </a:solidFill>
                <a:latin typeface="DM Sans Bold"/>
              </a:rPr>
              <a:t>Acknowledgments:</a:t>
            </a:r>
          </a:p>
          <a:p>
            <a:pPr algn="just">
              <a:lnSpc>
                <a:spcPts val="3483"/>
              </a:lnSpc>
            </a:pPr>
            <a:r>
              <a:rPr lang="en-US" sz="2524" spc="247">
                <a:solidFill>
                  <a:srgbClr val="231F20"/>
                </a:solidFill>
                <a:latin typeface="DM Sans"/>
              </a:rPr>
              <a:t>The author would like to acknowledge the assistance provided by ChatGPT and other AI tools in generating code snippets, data visualization ideas, and report writing suggestions.</a:t>
            </a:r>
          </a:p>
          <a:p>
            <a:pPr algn="just">
              <a:lnSpc>
                <a:spcPts val="3483"/>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980992" y="3631104"/>
            <a:ext cx="1400485" cy="4606780"/>
            <a:chOff x="0" y="0"/>
            <a:chExt cx="368852" cy="1213308"/>
          </a:xfrm>
        </p:grpSpPr>
        <p:sp>
          <p:nvSpPr>
            <p:cNvPr name="Freeform 4" id="4"/>
            <p:cNvSpPr/>
            <p:nvPr/>
          </p:nvSpPr>
          <p:spPr>
            <a:xfrm flipH="false" flipV="false" rot="0">
              <a:off x="0" y="0"/>
              <a:ext cx="368852" cy="1213308"/>
            </a:xfrm>
            <a:custGeom>
              <a:avLst/>
              <a:gdLst/>
              <a:ahLst/>
              <a:cxnLst/>
              <a:rect r="r" b="b" t="t" l="l"/>
              <a:pathLst>
                <a:path h="1213308" w="368852">
                  <a:moveTo>
                    <a:pt x="0" y="0"/>
                  </a:moveTo>
                  <a:lnTo>
                    <a:pt x="368852" y="0"/>
                  </a:lnTo>
                  <a:lnTo>
                    <a:pt x="368852" y="1213308"/>
                  </a:lnTo>
                  <a:lnTo>
                    <a:pt x="0" y="1213308"/>
                  </a:lnTo>
                  <a:close/>
                </a:path>
              </a:pathLst>
            </a:custGeom>
            <a:solidFill>
              <a:srgbClr val="CCCCCC"/>
            </a:solidFill>
          </p:spPr>
        </p:sp>
        <p:sp>
          <p:nvSpPr>
            <p:cNvPr name="TextBox 5" id="5"/>
            <p:cNvSpPr txBox="true"/>
            <p:nvPr/>
          </p:nvSpPr>
          <p:spPr>
            <a:xfrm>
              <a:off x="0" y="-19050"/>
              <a:ext cx="368852" cy="123235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193025" y="3954592"/>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01</a:t>
            </a:r>
          </a:p>
        </p:txBody>
      </p:sp>
      <p:sp>
        <p:nvSpPr>
          <p:cNvPr name="TextBox 9" id="9"/>
          <p:cNvSpPr txBox="true"/>
          <p:nvPr/>
        </p:nvSpPr>
        <p:spPr>
          <a:xfrm rot="0">
            <a:off x="5193025" y="475171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02</a:t>
            </a:r>
          </a:p>
        </p:txBody>
      </p:sp>
      <p:sp>
        <p:nvSpPr>
          <p:cNvPr name="TextBox 10" id="10"/>
          <p:cNvSpPr txBox="true"/>
          <p:nvPr/>
        </p:nvSpPr>
        <p:spPr>
          <a:xfrm rot="0">
            <a:off x="5193025" y="5632868"/>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03</a:t>
            </a:r>
          </a:p>
        </p:txBody>
      </p:sp>
      <p:sp>
        <p:nvSpPr>
          <p:cNvPr name="TextBox 11" id="11"/>
          <p:cNvSpPr txBox="true"/>
          <p:nvPr/>
        </p:nvSpPr>
        <p:spPr>
          <a:xfrm rot="0">
            <a:off x="5193025" y="6429988"/>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04</a:t>
            </a:r>
          </a:p>
        </p:txBody>
      </p:sp>
      <p:sp>
        <p:nvSpPr>
          <p:cNvPr name="TextBox 12" id="12"/>
          <p:cNvSpPr txBox="true"/>
          <p:nvPr/>
        </p:nvSpPr>
        <p:spPr>
          <a:xfrm rot="0">
            <a:off x="5212626" y="722236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05</a:t>
            </a:r>
          </a:p>
        </p:txBody>
      </p:sp>
      <p:sp>
        <p:nvSpPr>
          <p:cNvPr name="TextBox 13" id="13"/>
          <p:cNvSpPr txBox="true"/>
          <p:nvPr/>
        </p:nvSpPr>
        <p:spPr>
          <a:xfrm rot="0">
            <a:off x="6569102" y="4062544"/>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INTRODUCTION</a:t>
            </a:r>
          </a:p>
        </p:txBody>
      </p:sp>
      <p:sp>
        <p:nvSpPr>
          <p:cNvPr name="TextBox 14" id="14"/>
          <p:cNvSpPr txBox="true"/>
          <p:nvPr/>
        </p:nvSpPr>
        <p:spPr>
          <a:xfrm rot="0">
            <a:off x="6569102" y="4875812"/>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DATA SCRAPING</a:t>
            </a:r>
          </a:p>
        </p:txBody>
      </p:sp>
      <p:sp>
        <p:nvSpPr>
          <p:cNvPr name="TextBox 15" id="15"/>
          <p:cNvSpPr txBox="true"/>
          <p:nvPr/>
        </p:nvSpPr>
        <p:spPr>
          <a:xfrm rot="0">
            <a:off x="6569102" y="5776853"/>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KEY INSIGHTS</a:t>
            </a:r>
          </a:p>
        </p:txBody>
      </p:sp>
      <p:sp>
        <p:nvSpPr>
          <p:cNvPr name="TextBox 16" id="16"/>
          <p:cNvSpPr txBox="true"/>
          <p:nvPr/>
        </p:nvSpPr>
        <p:spPr>
          <a:xfrm rot="0">
            <a:off x="6569102" y="6571070"/>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CONCLUSION</a:t>
            </a:r>
          </a:p>
        </p:txBody>
      </p:sp>
      <p:sp>
        <p:nvSpPr>
          <p:cNvPr name="TextBox 17" id="17"/>
          <p:cNvSpPr txBox="true"/>
          <p:nvPr/>
        </p:nvSpPr>
        <p:spPr>
          <a:xfrm rot="0">
            <a:off x="6569102" y="7371914"/>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APPENDIX</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236347" y="2960844"/>
            <a:ext cx="9815307" cy="4555812"/>
          </a:xfrm>
          <a:prstGeom prst="rect">
            <a:avLst/>
          </a:prstGeom>
        </p:spPr>
        <p:txBody>
          <a:bodyPr anchor="t" rtlCol="false" tIns="0" lIns="0" bIns="0" rIns="0">
            <a:spAutoFit/>
          </a:bodyPr>
          <a:lstStyle/>
          <a:p>
            <a:pPr algn="ctr">
              <a:lnSpc>
                <a:spcPts val="17752"/>
              </a:lnSpc>
            </a:pPr>
            <a:r>
              <a:rPr lang="en-US" sz="16437" spc="1413">
                <a:solidFill>
                  <a:srgbClr val="231F20"/>
                </a:solidFill>
                <a:latin typeface="Oswald Bold"/>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2039772" y="1200971"/>
            <a:ext cx="1400485" cy="1527223"/>
            <a:chOff x="0" y="0"/>
            <a:chExt cx="368852" cy="402232"/>
          </a:xfrm>
        </p:grpSpPr>
        <p:sp>
          <p:nvSpPr>
            <p:cNvPr name="Freeform 6" id="6"/>
            <p:cNvSpPr/>
            <p:nvPr/>
          </p:nvSpPr>
          <p:spPr>
            <a:xfrm flipH="false" flipV="false" rot="0">
              <a:off x="0" y="0"/>
              <a:ext cx="368852" cy="402232"/>
            </a:xfrm>
            <a:custGeom>
              <a:avLst/>
              <a:gdLst/>
              <a:ahLst/>
              <a:cxnLst/>
              <a:rect r="r" b="b" t="t" l="l"/>
              <a:pathLst>
                <a:path h="402232" w="368852">
                  <a:moveTo>
                    <a:pt x="0" y="0"/>
                  </a:moveTo>
                  <a:lnTo>
                    <a:pt x="368852" y="0"/>
                  </a:lnTo>
                  <a:lnTo>
                    <a:pt x="368852" y="402232"/>
                  </a:lnTo>
                  <a:lnTo>
                    <a:pt x="0" y="402232"/>
                  </a:lnTo>
                  <a:close/>
                </a:path>
              </a:pathLst>
            </a:custGeom>
            <a:solidFill>
              <a:srgbClr val="CCCCCC"/>
            </a:solidFill>
          </p:spPr>
        </p:sp>
        <p:sp>
          <p:nvSpPr>
            <p:cNvPr name="TextBox 7" id="7"/>
            <p:cNvSpPr txBox="true"/>
            <p:nvPr/>
          </p:nvSpPr>
          <p:spPr>
            <a:xfrm>
              <a:off x="0" y="-19050"/>
              <a:ext cx="368852" cy="421282"/>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7659121">
            <a:off x="-4974627"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3597584" y="1258634"/>
            <a:ext cx="7164542" cy="1278548"/>
          </a:xfrm>
          <a:prstGeom prst="rect">
            <a:avLst/>
          </a:prstGeom>
        </p:spPr>
        <p:txBody>
          <a:bodyPr anchor="t" rtlCol="false" tIns="0" lIns="0" bIns="0" rIns="0">
            <a:spAutoFit/>
          </a:bodyPr>
          <a:lstStyle/>
          <a:p>
            <a:pPr algn="ctr">
              <a:lnSpc>
                <a:spcPts val="10431"/>
              </a:lnSpc>
            </a:pPr>
            <a:r>
              <a:rPr lang="en-US" sz="7558" spc="740">
                <a:solidFill>
                  <a:srgbClr val="231F20"/>
                </a:solidFill>
                <a:latin typeface="Oswald Bold"/>
              </a:rPr>
              <a:t>INTRODUCTION</a:t>
            </a:r>
          </a:p>
        </p:txBody>
      </p:sp>
      <p:sp>
        <p:nvSpPr>
          <p:cNvPr name="Freeform 10" id="10"/>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958646" y="1415064"/>
            <a:ext cx="1562738" cy="1089514"/>
          </a:xfrm>
          <a:prstGeom prst="rect">
            <a:avLst/>
          </a:prstGeom>
        </p:spPr>
        <p:txBody>
          <a:bodyPr anchor="t" rtlCol="false" tIns="0" lIns="0" bIns="0" rIns="0">
            <a:spAutoFit/>
          </a:bodyPr>
          <a:lstStyle/>
          <a:p>
            <a:pPr algn="ctr">
              <a:lnSpc>
                <a:spcPts val="8547"/>
              </a:lnSpc>
            </a:pPr>
            <a:r>
              <a:rPr lang="en-US" sz="7122">
                <a:solidFill>
                  <a:srgbClr val="363636"/>
                </a:solidFill>
                <a:latin typeface="Oswald Bold"/>
              </a:rPr>
              <a:t>01</a:t>
            </a:r>
          </a:p>
        </p:txBody>
      </p:sp>
      <p:sp>
        <p:nvSpPr>
          <p:cNvPr name="TextBox 12" id="12"/>
          <p:cNvSpPr txBox="true"/>
          <p:nvPr/>
        </p:nvSpPr>
        <p:spPr>
          <a:xfrm rot="0">
            <a:off x="3751809" y="2947348"/>
            <a:ext cx="13507491" cy="699079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THE RECENT LOK SABHA ELECTIONS IN INDIA HAVE PROVIDED A WEALTH OF DATA THAT CAN BE ANALYZED TO GAIN INSIGHTS INTO VOTING PATTERNS, CONSTITUENCY DYNAMICS, PARTY PERFORMANCES, AND MORE. IN THIS PROJECT, WE AIM TO DELVE INTO THE RESULTS OF THE 2024 INDIAN LOK SABHA ELECTIONS USING DATA SCRAPED FROM THE ELECTION COMMISSION OF INDIA’S OFFICIAL WEBSITE. BY ANALYZING THIS DATA, WE HOPE TO UNCOVER KEY TRENDS AND INSIGHTS THAT CAN INFORM FUTURE ELECTORAL STRATEGIES, UNDERSTAND VOTER BEHAVIOR, AND PROVIDE A COMPREHENSIVE OVERVIEW OF THE ELECTION OUTCOMES.</a:t>
            </a:r>
          </a:p>
          <a:p>
            <a:pPr algn="just">
              <a:lnSpc>
                <a:spcPts val="3483"/>
              </a:lnSpc>
            </a:pPr>
          </a:p>
          <a:p>
            <a:pPr algn="just">
              <a:lnSpc>
                <a:spcPts val="3483"/>
              </a:lnSpc>
            </a:pPr>
            <a:r>
              <a:rPr lang="en-US" sz="2524" spc="247">
                <a:solidFill>
                  <a:srgbClr val="231F20"/>
                </a:solidFill>
                <a:latin typeface="DM Sans"/>
              </a:rPr>
              <a:t>This report will detail the methodology used for data scraping, the subsequent data analysis, and the visualization of key insights. The analysis will cover various aspects such as voter turnout, constituency-wise performance, state-wise candidate distribution, and the performance of major political parties.</a:t>
            </a:r>
          </a:p>
          <a:p>
            <a:pPr algn="just">
              <a:lnSpc>
                <a:spcPts val="348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2039772" y="1200971"/>
            <a:ext cx="1400485" cy="1527223"/>
            <a:chOff x="0" y="0"/>
            <a:chExt cx="368852" cy="402232"/>
          </a:xfrm>
        </p:grpSpPr>
        <p:sp>
          <p:nvSpPr>
            <p:cNvPr name="Freeform 6" id="6"/>
            <p:cNvSpPr/>
            <p:nvPr/>
          </p:nvSpPr>
          <p:spPr>
            <a:xfrm flipH="false" flipV="false" rot="0">
              <a:off x="0" y="0"/>
              <a:ext cx="368852" cy="402232"/>
            </a:xfrm>
            <a:custGeom>
              <a:avLst/>
              <a:gdLst/>
              <a:ahLst/>
              <a:cxnLst/>
              <a:rect r="r" b="b" t="t" l="l"/>
              <a:pathLst>
                <a:path h="402232" w="368852">
                  <a:moveTo>
                    <a:pt x="0" y="0"/>
                  </a:moveTo>
                  <a:lnTo>
                    <a:pt x="368852" y="0"/>
                  </a:lnTo>
                  <a:lnTo>
                    <a:pt x="368852" y="402232"/>
                  </a:lnTo>
                  <a:lnTo>
                    <a:pt x="0" y="402232"/>
                  </a:lnTo>
                  <a:close/>
                </a:path>
              </a:pathLst>
            </a:custGeom>
            <a:solidFill>
              <a:srgbClr val="CCCCCC"/>
            </a:solidFill>
          </p:spPr>
        </p:sp>
        <p:sp>
          <p:nvSpPr>
            <p:cNvPr name="TextBox 7" id="7"/>
            <p:cNvSpPr txBox="true"/>
            <p:nvPr/>
          </p:nvSpPr>
          <p:spPr>
            <a:xfrm>
              <a:off x="0" y="-19050"/>
              <a:ext cx="368852" cy="421282"/>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7659121">
            <a:off x="-4974627"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3597584" y="1258634"/>
            <a:ext cx="7748527" cy="1278548"/>
          </a:xfrm>
          <a:prstGeom prst="rect">
            <a:avLst/>
          </a:prstGeom>
        </p:spPr>
        <p:txBody>
          <a:bodyPr anchor="t" rtlCol="false" tIns="0" lIns="0" bIns="0" rIns="0">
            <a:spAutoFit/>
          </a:bodyPr>
          <a:lstStyle/>
          <a:p>
            <a:pPr algn="ctr">
              <a:lnSpc>
                <a:spcPts val="10431"/>
              </a:lnSpc>
            </a:pPr>
            <a:r>
              <a:rPr lang="en-US" sz="7558" spc="740">
                <a:solidFill>
                  <a:srgbClr val="231F20"/>
                </a:solidFill>
                <a:latin typeface="Oswald Bold"/>
              </a:rPr>
              <a:t>DATA SCRAPING</a:t>
            </a:r>
          </a:p>
        </p:txBody>
      </p:sp>
      <p:sp>
        <p:nvSpPr>
          <p:cNvPr name="Freeform 10" id="10"/>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958646" y="1415064"/>
            <a:ext cx="1562738" cy="1089514"/>
          </a:xfrm>
          <a:prstGeom prst="rect">
            <a:avLst/>
          </a:prstGeom>
        </p:spPr>
        <p:txBody>
          <a:bodyPr anchor="t" rtlCol="false" tIns="0" lIns="0" bIns="0" rIns="0">
            <a:spAutoFit/>
          </a:bodyPr>
          <a:lstStyle/>
          <a:p>
            <a:pPr algn="ctr">
              <a:lnSpc>
                <a:spcPts val="8547"/>
              </a:lnSpc>
            </a:pPr>
            <a:r>
              <a:rPr lang="en-US" sz="7122">
                <a:solidFill>
                  <a:srgbClr val="363636"/>
                </a:solidFill>
                <a:latin typeface="Oswald Bold"/>
              </a:rPr>
              <a:t>02</a:t>
            </a:r>
          </a:p>
        </p:txBody>
      </p:sp>
      <p:sp>
        <p:nvSpPr>
          <p:cNvPr name="TextBox 12" id="12"/>
          <p:cNvSpPr txBox="true"/>
          <p:nvPr/>
        </p:nvSpPr>
        <p:spPr>
          <a:xfrm rot="0">
            <a:off x="3751809" y="2947348"/>
            <a:ext cx="13507491" cy="65526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TO GATHER THE NECESSARY DATA FOR OUR ANALYSIS, WE USED WEB SCRAPING TECHNIQUES TO EXTRACT INFORMATION FROM THE ELECTION COMMISSION OF INDIA’S OFFICIAL RESULTS WEBSITE. THE WEBSITE PROVIDES DETAILED RESULTS OF THE LOK SABHA ELECTIONS, INCLUDING CONSTITUENCY-WISE VOTE COUNTS, CANDIDATE DETAILS, PARTY PERFORMANCE, AND MORE. THE DATA SCRAPING PROCESS INVOLVED THE FOLLOWING STEPS:</a:t>
            </a:r>
          </a:p>
          <a:p>
            <a:pPr algn="just">
              <a:lnSpc>
                <a:spcPts val="3483"/>
              </a:lnSpc>
            </a:pPr>
          </a:p>
          <a:p>
            <a:pPr algn="just" marL="544960" indent="-272480" lvl="1">
              <a:lnSpc>
                <a:spcPts val="3483"/>
              </a:lnSpc>
              <a:buAutoNum type="arabicPeriod" startAt="1"/>
            </a:pPr>
            <a:r>
              <a:rPr lang="en-US" sz="2524" spc="247">
                <a:solidFill>
                  <a:srgbClr val="231F20"/>
                </a:solidFill>
                <a:latin typeface="DM Sans Bold"/>
              </a:rPr>
              <a:t>Identifying the Data Source:</a:t>
            </a:r>
            <a:r>
              <a:rPr lang="en-US" sz="2524" spc="247">
                <a:solidFill>
                  <a:srgbClr val="231F20"/>
                </a:solidFill>
                <a:latin typeface="DM Sans"/>
              </a:rPr>
              <a:t> The official results page of the Election Commission of India (</a:t>
            </a:r>
            <a:r>
              <a:rPr lang="en-US" sz="2524" spc="247">
                <a:solidFill>
                  <a:srgbClr val="231F20"/>
                </a:solidFill>
                <a:latin typeface="DM Sans"/>
                <a:hlinkClick r:id="rId6" tooltip="https://results.eci.gov.in"/>
              </a:rPr>
              <a:t>https://results.eci.gov.in</a:t>
            </a:r>
            <a:r>
              <a:rPr lang="en-US" sz="2524" spc="247">
                <a:solidFill>
                  <a:srgbClr val="231F20"/>
                </a:solidFill>
                <a:latin typeface="DM Sans"/>
              </a:rPr>
              <a:t>) was identified as the primary source of data. This page contains comprehensive election results, including details on each constituency.</a:t>
            </a:r>
          </a:p>
          <a:p>
            <a:pPr algn="just">
              <a:lnSpc>
                <a:spcPts val="3483"/>
              </a:lnSpc>
            </a:pPr>
          </a:p>
          <a:p>
            <a:pPr algn="just">
              <a:lnSpc>
                <a:spcPts val="3483"/>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7659121">
            <a:off x="-4974627"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809336" y="1365857"/>
            <a:ext cx="13090588" cy="8315115"/>
          </a:xfrm>
          <a:prstGeom prst="rect">
            <a:avLst/>
          </a:prstGeom>
        </p:spPr>
        <p:txBody>
          <a:bodyPr anchor="t" rtlCol="false" tIns="0" lIns="0" bIns="0" rIns="0">
            <a:spAutoFit/>
          </a:bodyPr>
          <a:lstStyle/>
          <a:p>
            <a:pPr algn="just">
              <a:lnSpc>
                <a:spcPts val="3462"/>
              </a:lnSpc>
            </a:pPr>
            <a:r>
              <a:rPr lang="en-US" sz="2509" spc="245">
                <a:solidFill>
                  <a:srgbClr val="231F20"/>
                </a:solidFill>
                <a:latin typeface="DM Sans Bold"/>
              </a:rPr>
              <a:t>WEB SCRAPING TOOLS:</a:t>
            </a:r>
            <a:r>
              <a:rPr lang="en-US" sz="2509" spc="245">
                <a:solidFill>
                  <a:srgbClr val="231F20"/>
                </a:solidFill>
                <a:latin typeface="DM Sans"/>
              </a:rPr>
              <a:t> PYTHON LIBRARIES SUCH AS ‘REQUESTS’ AND     ‘BEAUTIFULSOUP’ WERE USED TO PERFORM WEB SCRAPING. THESE LIBRARIES ALLOW FOR THE EXTRACTION OF HTML CONTENT FROM WEB PAGES AND PARSING OF THE REQUIRED INFORMATION.</a:t>
            </a:r>
          </a:p>
          <a:p>
            <a:pPr algn="just">
              <a:lnSpc>
                <a:spcPts val="3462"/>
              </a:lnSpc>
            </a:pPr>
          </a:p>
          <a:p>
            <a:pPr algn="just">
              <a:lnSpc>
                <a:spcPts val="3462"/>
              </a:lnSpc>
            </a:pPr>
            <a:r>
              <a:rPr lang="en-US" sz="2509" spc="245">
                <a:solidFill>
                  <a:srgbClr val="231F20"/>
                </a:solidFill>
                <a:latin typeface="DM Sans Bold"/>
              </a:rPr>
              <a:t>Data Extraction:</a:t>
            </a:r>
            <a:r>
              <a:rPr lang="en-US" sz="2509" spc="245">
                <a:solidFill>
                  <a:srgbClr val="231F20"/>
                </a:solidFill>
                <a:latin typeface="DM Sans"/>
              </a:rPr>
              <a:t> Specific elements on the web page containing the election results were targeted. This involved identifying the HTML tags and classes that encapsulate the data. The data was then extracted and stored in a structured format, such as a CSV file, for further analysis.</a:t>
            </a:r>
          </a:p>
          <a:p>
            <a:pPr algn="just">
              <a:lnSpc>
                <a:spcPts val="3462"/>
              </a:lnSpc>
            </a:pPr>
          </a:p>
          <a:p>
            <a:pPr algn="just">
              <a:lnSpc>
                <a:spcPts val="3462"/>
              </a:lnSpc>
            </a:pPr>
            <a:r>
              <a:rPr lang="en-US" sz="2509" spc="245">
                <a:solidFill>
                  <a:srgbClr val="231F20"/>
                </a:solidFill>
                <a:latin typeface="DM Sans Bold"/>
              </a:rPr>
              <a:t>Data Cleaning:</a:t>
            </a:r>
            <a:r>
              <a:rPr lang="en-US" sz="2509" spc="245">
                <a:solidFill>
                  <a:srgbClr val="231F20"/>
                </a:solidFill>
                <a:latin typeface="DM Sans"/>
              </a:rPr>
              <a:t> The extracted data was cleaned to ensure accuracy and consistency. This included handling missing values, correcting data types, and removing any irrelevant information.</a:t>
            </a:r>
          </a:p>
          <a:p>
            <a:pPr algn="just">
              <a:lnSpc>
                <a:spcPts val="3462"/>
              </a:lnSpc>
            </a:pPr>
          </a:p>
          <a:p>
            <a:pPr algn="just">
              <a:lnSpc>
                <a:spcPts val="3462"/>
              </a:lnSpc>
            </a:pPr>
            <a:r>
              <a:rPr lang="en-US" sz="2509" spc="245">
                <a:solidFill>
                  <a:srgbClr val="231F20"/>
                </a:solidFill>
                <a:latin typeface="DM Sans Bold"/>
              </a:rPr>
              <a:t>DATA STORAGE:</a:t>
            </a:r>
            <a:r>
              <a:rPr lang="en-US" sz="2509" spc="245">
                <a:solidFill>
                  <a:srgbClr val="231F20"/>
                </a:solidFill>
                <a:latin typeface="DM Sans"/>
              </a:rPr>
              <a:t> THE CLEANED DATA WAS STORED IN A CSV FILE, MAKING IT EASY TO LOAD INTO DATA ANALYSIS TOOLS AND LIBRARIES FOR FURTHER PROCESSING.</a:t>
            </a:r>
          </a:p>
        </p:txBody>
      </p:sp>
      <p:sp>
        <p:nvSpPr>
          <p:cNvPr name="TextBox 8" id="8"/>
          <p:cNvSpPr txBox="true"/>
          <p:nvPr/>
        </p:nvSpPr>
        <p:spPr>
          <a:xfrm rot="0">
            <a:off x="3440472" y="1371705"/>
            <a:ext cx="445064" cy="7438815"/>
          </a:xfrm>
          <a:prstGeom prst="rect">
            <a:avLst/>
          </a:prstGeom>
        </p:spPr>
        <p:txBody>
          <a:bodyPr anchor="t" rtlCol="false" tIns="0" lIns="0" bIns="0" rIns="0">
            <a:spAutoFit/>
          </a:bodyPr>
          <a:lstStyle/>
          <a:p>
            <a:pPr algn="just">
              <a:lnSpc>
                <a:spcPts val="3462"/>
              </a:lnSpc>
            </a:pPr>
            <a:r>
              <a:rPr lang="en-US" sz="2509" spc="245">
                <a:solidFill>
                  <a:srgbClr val="231F20"/>
                </a:solidFill>
                <a:latin typeface="DM Sans"/>
              </a:rPr>
              <a:t>2.</a:t>
            </a:r>
          </a:p>
          <a:p>
            <a:pPr algn="just">
              <a:lnSpc>
                <a:spcPts val="3462"/>
              </a:lnSpc>
            </a:pPr>
          </a:p>
          <a:p>
            <a:pPr algn="just">
              <a:lnSpc>
                <a:spcPts val="3462"/>
              </a:lnSpc>
            </a:pPr>
          </a:p>
          <a:p>
            <a:pPr algn="just">
              <a:lnSpc>
                <a:spcPts val="3462"/>
              </a:lnSpc>
            </a:pPr>
          </a:p>
          <a:p>
            <a:pPr algn="just">
              <a:lnSpc>
                <a:spcPts val="3462"/>
              </a:lnSpc>
            </a:pPr>
          </a:p>
          <a:p>
            <a:pPr algn="just">
              <a:lnSpc>
                <a:spcPts val="3462"/>
              </a:lnSpc>
            </a:pPr>
            <a:r>
              <a:rPr lang="en-US" sz="2509" spc="245">
                <a:solidFill>
                  <a:srgbClr val="231F20"/>
                </a:solidFill>
                <a:latin typeface="DM Sans"/>
              </a:rPr>
              <a:t>3.</a:t>
            </a:r>
          </a:p>
          <a:p>
            <a:pPr algn="just">
              <a:lnSpc>
                <a:spcPts val="3462"/>
              </a:lnSpc>
            </a:pPr>
          </a:p>
          <a:p>
            <a:pPr algn="just">
              <a:lnSpc>
                <a:spcPts val="3462"/>
              </a:lnSpc>
            </a:pPr>
          </a:p>
          <a:p>
            <a:pPr algn="just">
              <a:lnSpc>
                <a:spcPts val="3462"/>
              </a:lnSpc>
            </a:pPr>
          </a:p>
          <a:p>
            <a:pPr algn="just">
              <a:lnSpc>
                <a:spcPts val="3462"/>
              </a:lnSpc>
            </a:pPr>
          </a:p>
          <a:p>
            <a:pPr algn="just">
              <a:lnSpc>
                <a:spcPts val="3462"/>
              </a:lnSpc>
            </a:pPr>
          </a:p>
          <a:p>
            <a:pPr algn="just">
              <a:lnSpc>
                <a:spcPts val="3462"/>
              </a:lnSpc>
            </a:pPr>
            <a:r>
              <a:rPr lang="en-US" sz="2509" spc="245">
                <a:solidFill>
                  <a:srgbClr val="231F20"/>
                </a:solidFill>
                <a:latin typeface="DM Sans"/>
              </a:rPr>
              <a:t>4.</a:t>
            </a:r>
          </a:p>
          <a:p>
            <a:pPr algn="just">
              <a:lnSpc>
                <a:spcPts val="3462"/>
              </a:lnSpc>
            </a:pPr>
          </a:p>
          <a:p>
            <a:pPr algn="just">
              <a:lnSpc>
                <a:spcPts val="3462"/>
              </a:lnSpc>
            </a:pPr>
          </a:p>
          <a:p>
            <a:pPr algn="just">
              <a:lnSpc>
                <a:spcPts val="3462"/>
              </a:lnSpc>
            </a:pPr>
          </a:p>
          <a:p>
            <a:pPr algn="just">
              <a:lnSpc>
                <a:spcPts val="3462"/>
              </a:lnSpc>
            </a:pPr>
          </a:p>
          <a:p>
            <a:pPr algn="just">
              <a:lnSpc>
                <a:spcPts val="3462"/>
              </a:lnSpc>
            </a:pPr>
            <a:r>
              <a:rPr lang="en-US" sz="2509" spc="245">
                <a:solidFill>
                  <a:srgbClr val="231F20"/>
                </a:solidFill>
                <a:latin typeface="DM San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AutoShape 2" id="2"/>
          <p:cNvSpPr/>
          <p:nvPr/>
        </p:nvSpPr>
        <p:spPr>
          <a:xfrm rot="0">
            <a:off x="6532587" y="0"/>
            <a:ext cx="11755413" cy="10287000"/>
          </a:xfrm>
          <a:prstGeom prst="rect">
            <a:avLst/>
          </a:prstGeom>
          <a:solidFill>
            <a:srgbClr val="000000"/>
          </a:solidFill>
        </p:spPr>
      </p:sp>
      <p:sp>
        <p:nvSpPr>
          <p:cNvPr name="TextBox 3" id="3"/>
          <p:cNvSpPr txBox="true"/>
          <p:nvPr/>
        </p:nvSpPr>
        <p:spPr>
          <a:xfrm rot="0">
            <a:off x="7339369" y="433705"/>
            <a:ext cx="10515662" cy="9250680"/>
          </a:xfrm>
          <a:prstGeom prst="rect">
            <a:avLst/>
          </a:prstGeom>
        </p:spPr>
        <p:txBody>
          <a:bodyPr anchor="t" rtlCol="false" tIns="0" lIns="0" bIns="0" rIns="0">
            <a:spAutoFit/>
          </a:bodyPr>
          <a:lstStyle/>
          <a:p>
            <a:pPr algn="l">
              <a:lnSpc>
                <a:spcPts val="2730"/>
              </a:lnSpc>
            </a:pPr>
            <a:r>
              <a:rPr lang="en-US" sz="2100">
                <a:solidFill>
                  <a:srgbClr val="FFFFFF"/>
                </a:solidFill>
                <a:latin typeface="Muli"/>
              </a:rPr>
              <a:t>import requests</a:t>
            </a:r>
          </a:p>
          <a:p>
            <a:pPr algn="l">
              <a:lnSpc>
                <a:spcPts val="2730"/>
              </a:lnSpc>
            </a:pPr>
            <a:r>
              <a:rPr lang="en-US" sz="2100">
                <a:solidFill>
                  <a:srgbClr val="FFFFFF"/>
                </a:solidFill>
                <a:latin typeface="Muli"/>
              </a:rPr>
              <a:t>from bs4 import BeautifulSoup</a:t>
            </a:r>
          </a:p>
          <a:p>
            <a:pPr algn="l">
              <a:lnSpc>
                <a:spcPts val="2730"/>
              </a:lnSpc>
            </a:pPr>
            <a:r>
              <a:rPr lang="en-US" sz="2100">
                <a:solidFill>
                  <a:srgbClr val="FFFFFF"/>
                </a:solidFill>
                <a:latin typeface="Muli"/>
              </a:rPr>
              <a:t>import pandas as pd</a:t>
            </a:r>
          </a:p>
          <a:p>
            <a:pPr algn="l">
              <a:lnSpc>
                <a:spcPts val="2730"/>
              </a:lnSpc>
            </a:pPr>
            <a:r>
              <a:rPr lang="en-US" sz="2100">
                <a:solidFill>
                  <a:srgbClr val="FFFFFF"/>
                </a:solidFill>
                <a:latin typeface="Muli"/>
              </a:rPr>
              <a:t># URL of the Election Commission of India's results page</a:t>
            </a:r>
          </a:p>
          <a:p>
            <a:pPr algn="l">
              <a:lnSpc>
                <a:spcPts val="2730"/>
              </a:lnSpc>
            </a:pPr>
            <a:r>
              <a:rPr lang="en-US" sz="2100">
                <a:solidFill>
                  <a:srgbClr val="FFFFFF"/>
                </a:solidFill>
                <a:latin typeface="Muli"/>
              </a:rPr>
              <a:t>url = 'https://results.eci.gov.in'</a:t>
            </a:r>
          </a:p>
          <a:p>
            <a:pPr algn="l">
              <a:lnSpc>
                <a:spcPts val="2730"/>
              </a:lnSpc>
            </a:pPr>
            <a:r>
              <a:rPr lang="en-US" sz="2100">
                <a:solidFill>
                  <a:srgbClr val="FFFFFF"/>
                </a:solidFill>
                <a:latin typeface="Muli"/>
              </a:rPr>
              <a:t># Send a request to the website and get the HTML content</a:t>
            </a:r>
          </a:p>
          <a:p>
            <a:pPr algn="l">
              <a:lnSpc>
                <a:spcPts val="2730"/>
              </a:lnSpc>
            </a:pPr>
            <a:r>
              <a:rPr lang="en-US" sz="2100">
                <a:solidFill>
                  <a:srgbClr val="FFFFFF"/>
                </a:solidFill>
                <a:latin typeface="Muli"/>
              </a:rPr>
              <a:t>response = requests.get(url)</a:t>
            </a:r>
          </a:p>
          <a:p>
            <a:pPr algn="l">
              <a:lnSpc>
                <a:spcPts val="2730"/>
              </a:lnSpc>
            </a:pPr>
            <a:r>
              <a:rPr lang="en-US" sz="2100">
                <a:solidFill>
                  <a:srgbClr val="FFFFFF"/>
                </a:solidFill>
                <a:latin typeface="Muli"/>
              </a:rPr>
              <a:t>soup = BeautifulSoup(response.content, 'html.parser')</a:t>
            </a:r>
          </a:p>
          <a:p>
            <a:pPr algn="l">
              <a:lnSpc>
                <a:spcPts val="2730"/>
              </a:lnSpc>
            </a:pPr>
            <a:r>
              <a:rPr lang="en-US" sz="2100">
                <a:solidFill>
                  <a:srgbClr val="FFFFFF"/>
                </a:solidFill>
                <a:latin typeface="Muli"/>
              </a:rPr>
              <a:t># Extract the required data</a:t>
            </a:r>
          </a:p>
          <a:p>
            <a:pPr algn="l">
              <a:lnSpc>
                <a:spcPts val="2730"/>
              </a:lnSpc>
            </a:pPr>
            <a:r>
              <a:rPr lang="en-US" sz="2100">
                <a:solidFill>
                  <a:srgbClr val="FFFFFF"/>
                </a:solidFill>
                <a:latin typeface="Muli"/>
              </a:rPr>
              <a:t># This part will depend on the structure of the webpage</a:t>
            </a:r>
          </a:p>
          <a:p>
            <a:pPr algn="l">
              <a:lnSpc>
                <a:spcPts val="2730"/>
              </a:lnSpc>
            </a:pPr>
            <a:r>
              <a:rPr lang="en-US" sz="2100">
                <a:solidFill>
                  <a:srgbClr val="FFFFFF"/>
                </a:solidFill>
                <a:latin typeface="Muli"/>
              </a:rPr>
              <a:t># For example, to extract constituency-wise results:</a:t>
            </a:r>
          </a:p>
          <a:p>
            <a:pPr algn="l">
              <a:lnSpc>
                <a:spcPts val="2730"/>
              </a:lnSpc>
            </a:pPr>
            <a:r>
              <a:rPr lang="en-US" sz="2100">
                <a:solidFill>
                  <a:srgbClr val="FFFFFF"/>
                </a:solidFill>
                <a:latin typeface="Muli"/>
              </a:rPr>
              <a:t>data = []</a:t>
            </a:r>
          </a:p>
          <a:p>
            <a:pPr algn="l">
              <a:lnSpc>
                <a:spcPts val="2730"/>
              </a:lnSpc>
            </a:pPr>
            <a:r>
              <a:rPr lang="en-US" sz="2100">
                <a:solidFill>
                  <a:srgbClr val="FFFFFF"/>
                </a:solidFill>
                <a:latin typeface="Muli"/>
              </a:rPr>
              <a:t>for row in soup.find_all('tr'):</a:t>
            </a:r>
          </a:p>
          <a:p>
            <a:pPr algn="l">
              <a:lnSpc>
                <a:spcPts val="2730"/>
              </a:lnSpc>
            </a:pPr>
            <a:r>
              <a:rPr lang="en-US" sz="2100">
                <a:solidFill>
                  <a:srgbClr val="FFFFFF"/>
                </a:solidFill>
                <a:latin typeface="Muli"/>
              </a:rPr>
              <a:t>    cols = row.find_all('td')</a:t>
            </a:r>
          </a:p>
          <a:p>
            <a:pPr algn="l">
              <a:lnSpc>
                <a:spcPts val="2730"/>
              </a:lnSpc>
            </a:pPr>
            <a:r>
              <a:rPr lang="en-US" sz="2100">
                <a:solidFill>
                  <a:srgbClr val="FFFFFF"/>
                </a:solidFill>
                <a:latin typeface="Muli"/>
              </a:rPr>
              <a:t>    cols = [ele.text.strip() for ele in cols]</a:t>
            </a:r>
          </a:p>
          <a:p>
            <a:pPr algn="l">
              <a:lnSpc>
                <a:spcPts val="2730"/>
              </a:lnSpc>
            </a:pPr>
            <a:r>
              <a:rPr lang="en-US" sz="2100">
                <a:solidFill>
                  <a:srgbClr val="FFFFFF"/>
                </a:solidFill>
                <a:latin typeface="Muli"/>
              </a:rPr>
              <a:t>    if len(cols) &gt; 1:  # Ensure that the row is not empty</a:t>
            </a:r>
          </a:p>
          <a:p>
            <a:pPr algn="l">
              <a:lnSpc>
                <a:spcPts val="2730"/>
              </a:lnSpc>
            </a:pPr>
            <a:r>
              <a:rPr lang="en-US" sz="2100">
                <a:solidFill>
                  <a:srgbClr val="FFFFFF"/>
                </a:solidFill>
                <a:latin typeface="Muli"/>
              </a:rPr>
              <a:t>        data.append(cols)</a:t>
            </a:r>
          </a:p>
          <a:p>
            <a:pPr algn="l">
              <a:lnSpc>
                <a:spcPts val="2730"/>
              </a:lnSpc>
            </a:pPr>
            <a:r>
              <a:rPr lang="en-US" sz="2100">
                <a:solidFill>
                  <a:srgbClr val="FFFFFF"/>
                </a:solidFill>
                <a:latin typeface="Muli"/>
              </a:rPr>
              <a:t># Convert the extracted data into a DataFrame</a:t>
            </a:r>
          </a:p>
          <a:p>
            <a:pPr algn="l">
              <a:lnSpc>
                <a:spcPts val="2730"/>
              </a:lnSpc>
            </a:pPr>
            <a:r>
              <a:rPr lang="en-US" sz="2100">
                <a:solidFill>
                  <a:srgbClr val="FFFFFF"/>
                </a:solidFill>
                <a:latin typeface="Muli"/>
              </a:rPr>
              <a:t>df = pd.DataFrame(data, columns=['State', 'Constituency Name', 'Constituency Number', 'Candidate', 'Party', 'EVM Votes', 'Postal Votes', 'Total Votes', '% of Votes'])</a:t>
            </a:r>
          </a:p>
          <a:p>
            <a:pPr algn="l">
              <a:lnSpc>
                <a:spcPts val="2730"/>
              </a:lnSpc>
            </a:pPr>
            <a:r>
              <a:rPr lang="en-US" sz="2100">
                <a:solidFill>
                  <a:srgbClr val="FFFFFF"/>
                </a:solidFill>
                <a:latin typeface="Muli"/>
              </a:rPr>
              <a:t># Clean and process the data</a:t>
            </a:r>
          </a:p>
          <a:p>
            <a:pPr algn="l">
              <a:lnSpc>
                <a:spcPts val="2730"/>
              </a:lnSpc>
            </a:pPr>
            <a:r>
              <a:rPr lang="en-US" sz="2100">
                <a:solidFill>
                  <a:srgbClr val="FFFFFF"/>
                </a:solidFill>
                <a:latin typeface="Muli"/>
              </a:rPr>
              <a:t>df['EVM Votes'] = pd.to_numeric(df['EVM Votes'], errors='coerce')</a:t>
            </a:r>
          </a:p>
          <a:p>
            <a:pPr algn="l">
              <a:lnSpc>
                <a:spcPts val="2730"/>
              </a:lnSpc>
            </a:pPr>
            <a:r>
              <a:rPr lang="en-US" sz="2100">
                <a:solidFill>
                  <a:srgbClr val="FFFFFF"/>
                </a:solidFill>
                <a:latin typeface="Muli"/>
              </a:rPr>
              <a:t>df['Postal Votes'] = pd.to_numeric(df['Postal Votes'], errors='coerce')</a:t>
            </a:r>
          </a:p>
          <a:p>
            <a:pPr algn="l">
              <a:lnSpc>
                <a:spcPts val="2730"/>
              </a:lnSpc>
            </a:pPr>
            <a:r>
              <a:rPr lang="en-US" sz="2100">
                <a:solidFill>
                  <a:srgbClr val="FFFFFF"/>
                </a:solidFill>
                <a:latin typeface="Muli"/>
              </a:rPr>
              <a:t>df['Total Votes'] = pd.to_numeric(df['Total Votes'], errors='coerce')</a:t>
            </a:r>
          </a:p>
          <a:p>
            <a:pPr algn="l">
              <a:lnSpc>
                <a:spcPts val="2730"/>
              </a:lnSpc>
            </a:pPr>
            <a:r>
              <a:rPr lang="en-US" sz="2100">
                <a:solidFill>
                  <a:srgbClr val="FFFFFF"/>
                </a:solidFill>
                <a:latin typeface="Muli"/>
              </a:rPr>
              <a:t>df['% of Votes'] = pd.to_numeric(df['% of Votes'], errors='coerce')</a:t>
            </a:r>
          </a:p>
          <a:p>
            <a:pPr algn="l">
              <a:lnSpc>
                <a:spcPts val="2730"/>
              </a:lnSpc>
            </a:pPr>
            <a:r>
              <a:rPr lang="en-US" sz="2100">
                <a:solidFill>
                  <a:srgbClr val="FFFFFF"/>
                </a:solidFill>
                <a:latin typeface="Muli"/>
              </a:rPr>
              <a:t># Save the data to a CSV file</a:t>
            </a:r>
          </a:p>
          <a:p>
            <a:pPr algn="l">
              <a:lnSpc>
                <a:spcPts val="2730"/>
              </a:lnSpc>
            </a:pPr>
            <a:r>
              <a:rPr lang="en-US" sz="2100">
                <a:solidFill>
                  <a:srgbClr val="FFFFFF"/>
                </a:solidFill>
                <a:latin typeface="Muli"/>
              </a:rPr>
              <a:t>df.to_csv('loksabha_election_results_2024.csv', index=False)</a:t>
            </a:r>
          </a:p>
        </p:txBody>
      </p:sp>
      <p:grpSp>
        <p:nvGrpSpPr>
          <p:cNvPr name="Group 4" id="4"/>
          <p:cNvGrpSpPr/>
          <p:nvPr/>
        </p:nvGrpSpPr>
        <p:grpSpPr>
          <a:xfrm rot="5400000">
            <a:off x="2422432" y="-843622"/>
            <a:ext cx="1687723" cy="6532587"/>
            <a:chOff x="0" y="0"/>
            <a:chExt cx="444503" cy="1720517"/>
          </a:xfrm>
        </p:grpSpPr>
        <p:sp>
          <p:nvSpPr>
            <p:cNvPr name="Freeform 5" id="5"/>
            <p:cNvSpPr/>
            <p:nvPr/>
          </p:nvSpPr>
          <p:spPr>
            <a:xfrm flipH="false" flipV="false" rot="0">
              <a:off x="0" y="0"/>
              <a:ext cx="444503" cy="1720517"/>
            </a:xfrm>
            <a:custGeom>
              <a:avLst/>
              <a:gdLst/>
              <a:ahLst/>
              <a:cxnLst/>
              <a:rect r="r" b="b" t="t" l="l"/>
              <a:pathLst>
                <a:path h="1720517" w="444503">
                  <a:moveTo>
                    <a:pt x="0" y="0"/>
                  </a:moveTo>
                  <a:lnTo>
                    <a:pt x="444503" y="0"/>
                  </a:lnTo>
                  <a:lnTo>
                    <a:pt x="444503" y="1720517"/>
                  </a:lnTo>
                  <a:lnTo>
                    <a:pt x="0" y="1720517"/>
                  </a:lnTo>
                  <a:close/>
                </a:path>
              </a:pathLst>
            </a:custGeom>
            <a:solidFill>
              <a:srgbClr val="CCCCCC"/>
            </a:solidFill>
          </p:spPr>
        </p:sp>
        <p:sp>
          <p:nvSpPr>
            <p:cNvPr name="TextBox 6" id="6"/>
            <p:cNvSpPr txBox="true"/>
            <p:nvPr/>
          </p:nvSpPr>
          <p:spPr>
            <a:xfrm>
              <a:off x="0" y="-19050"/>
              <a:ext cx="444503" cy="1739567"/>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804090" y="1726076"/>
            <a:ext cx="5243646" cy="1364615"/>
          </a:xfrm>
          <a:prstGeom prst="rect">
            <a:avLst/>
          </a:prstGeom>
        </p:spPr>
        <p:txBody>
          <a:bodyPr anchor="t" rtlCol="false" tIns="0" lIns="0" bIns="0" rIns="0">
            <a:spAutoFit/>
          </a:bodyPr>
          <a:lstStyle/>
          <a:p>
            <a:pPr algn="l">
              <a:lnSpc>
                <a:spcPts val="3639"/>
              </a:lnSpc>
            </a:pPr>
            <a:r>
              <a:rPr lang="en-US" sz="2799">
                <a:solidFill>
                  <a:srgbClr val="000000"/>
                </a:solidFill>
                <a:latin typeface="Muli"/>
              </a:rPr>
              <a:t>The following Python code snippet demonstrates the data scraping process:</a:t>
            </a:r>
          </a:p>
        </p:txBody>
      </p:sp>
      <p:sp>
        <p:nvSpPr>
          <p:cNvPr name="Freeform 8" id="8"/>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7659121">
            <a:off x="-4974627"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2039772" y="1200971"/>
            <a:ext cx="1400485" cy="1527223"/>
            <a:chOff x="0" y="0"/>
            <a:chExt cx="368852" cy="402232"/>
          </a:xfrm>
        </p:grpSpPr>
        <p:sp>
          <p:nvSpPr>
            <p:cNvPr name="Freeform 6" id="6"/>
            <p:cNvSpPr/>
            <p:nvPr/>
          </p:nvSpPr>
          <p:spPr>
            <a:xfrm flipH="false" flipV="false" rot="0">
              <a:off x="0" y="0"/>
              <a:ext cx="368852" cy="402232"/>
            </a:xfrm>
            <a:custGeom>
              <a:avLst/>
              <a:gdLst/>
              <a:ahLst/>
              <a:cxnLst/>
              <a:rect r="r" b="b" t="t" l="l"/>
              <a:pathLst>
                <a:path h="402232" w="368852">
                  <a:moveTo>
                    <a:pt x="0" y="0"/>
                  </a:moveTo>
                  <a:lnTo>
                    <a:pt x="368852" y="0"/>
                  </a:lnTo>
                  <a:lnTo>
                    <a:pt x="368852" y="402232"/>
                  </a:lnTo>
                  <a:lnTo>
                    <a:pt x="0" y="402232"/>
                  </a:lnTo>
                  <a:close/>
                </a:path>
              </a:pathLst>
            </a:custGeom>
            <a:solidFill>
              <a:srgbClr val="CCCCCC"/>
            </a:solidFill>
          </p:spPr>
        </p:sp>
        <p:sp>
          <p:nvSpPr>
            <p:cNvPr name="TextBox 7" id="7"/>
            <p:cNvSpPr txBox="true"/>
            <p:nvPr/>
          </p:nvSpPr>
          <p:spPr>
            <a:xfrm>
              <a:off x="0" y="-19050"/>
              <a:ext cx="368852" cy="421282"/>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7659121">
            <a:off x="-4974627"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661950" y="4163899"/>
            <a:ext cx="6994369" cy="4474177"/>
          </a:xfrm>
          <a:custGeom>
            <a:avLst/>
            <a:gdLst/>
            <a:ahLst/>
            <a:cxnLst/>
            <a:rect r="r" b="b" t="t" l="l"/>
            <a:pathLst>
              <a:path h="4474177" w="6994369">
                <a:moveTo>
                  <a:pt x="0" y="0"/>
                </a:moveTo>
                <a:lnTo>
                  <a:pt x="6994368" y="0"/>
                </a:lnTo>
                <a:lnTo>
                  <a:pt x="6994368" y="4474177"/>
                </a:lnTo>
                <a:lnTo>
                  <a:pt x="0" y="4474177"/>
                </a:lnTo>
                <a:lnTo>
                  <a:pt x="0" y="0"/>
                </a:lnTo>
                <a:close/>
              </a:path>
            </a:pathLst>
          </a:custGeom>
          <a:blipFill>
            <a:blip r:embed="rId6"/>
            <a:stretch>
              <a:fillRect l="-1692" t="0" r="-1118" b="0"/>
            </a:stretch>
          </a:blipFill>
        </p:spPr>
      </p:sp>
      <p:sp>
        <p:nvSpPr>
          <p:cNvPr name="TextBox 11" id="11"/>
          <p:cNvSpPr txBox="true"/>
          <p:nvPr/>
        </p:nvSpPr>
        <p:spPr>
          <a:xfrm rot="0">
            <a:off x="3392632" y="1258634"/>
            <a:ext cx="7164542" cy="1278548"/>
          </a:xfrm>
          <a:prstGeom prst="rect">
            <a:avLst/>
          </a:prstGeom>
        </p:spPr>
        <p:txBody>
          <a:bodyPr anchor="t" rtlCol="false" tIns="0" lIns="0" bIns="0" rIns="0">
            <a:spAutoFit/>
          </a:bodyPr>
          <a:lstStyle/>
          <a:p>
            <a:pPr algn="ctr">
              <a:lnSpc>
                <a:spcPts val="10431"/>
              </a:lnSpc>
            </a:pPr>
            <a:r>
              <a:rPr lang="en-US" sz="7558" spc="740">
                <a:solidFill>
                  <a:srgbClr val="231F20"/>
                </a:solidFill>
                <a:latin typeface="Oswald Bold"/>
              </a:rPr>
              <a:t>KEY INSIGHTS</a:t>
            </a:r>
          </a:p>
        </p:txBody>
      </p:sp>
      <p:sp>
        <p:nvSpPr>
          <p:cNvPr name="TextBox 12" id="12"/>
          <p:cNvSpPr txBox="true"/>
          <p:nvPr/>
        </p:nvSpPr>
        <p:spPr>
          <a:xfrm rot="0">
            <a:off x="1958646" y="1415064"/>
            <a:ext cx="1562738" cy="1089514"/>
          </a:xfrm>
          <a:prstGeom prst="rect">
            <a:avLst/>
          </a:prstGeom>
        </p:spPr>
        <p:txBody>
          <a:bodyPr anchor="t" rtlCol="false" tIns="0" lIns="0" bIns="0" rIns="0">
            <a:spAutoFit/>
          </a:bodyPr>
          <a:lstStyle/>
          <a:p>
            <a:pPr algn="ctr">
              <a:lnSpc>
                <a:spcPts val="8547"/>
              </a:lnSpc>
            </a:pPr>
            <a:r>
              <a:rPr lang="en-US" sz="7122">
                <a:solidFill>
                  <a:srgbClr val="363636"/>
                </a:solidFill>
                <a:latin typeface="Oswald Bold"/>
              </a:rPr>
              <a:t>03</a:t>
            </a:r>
          </a:p>
        </p:txBody>
      </p:sp>
      <p:sp>
        <p:nvSpPr>
          <p:cNvPr name="TextBox 13" id="13"/>
          <p:cNvSpPr txBox="true"/>
          <p:nvPr/>
        </p:nvSpPr>
        <p:spPr>
          <a:xfrm rot="0">
            <a:off x="3751809" y="3886663"/>
            <a:ext cx="6515243" cy="523819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OUR ANALYSIS REVEALS THAT ELECTRONIC VOTING MACHINES (EVMS) ACCOUNTED FOR 99.42% OF THE TOTAL VOTES CAST IN THE 2024 INDIAN LOK SABHA ELECTION, WHILE POSTAL VOTES CONTRIBUTED 0.58%. THIS SUGGESTS THAT EVMS WERE THE PRIMARY MODE OF VOTING IN THE ELECTION, WITH THE MAJORITY OF VOTERS OPTING TO CAST THEIR BALLOTS THROUGH THIS METHOD.</a:t>
            </a:r>
          </a:p>
        </p:txBody>
      </p:sp>
      <p:sp>
        <p:nvSpPr>
          <p:cNvPr name="TextBox 14" id="14"/>
          <p:cNvSpPr txBox="true"/>
          <p:nvPr/>
        </p:nvSpPr>
        <p:spPr>
          <a:xfrm rot="0">
            <a:off x="3751809" y="3250274"/>
            <a:ext cx="8326185" cy="4185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Bold"/>
              </a:rPr>
              <a:t>1.EVMS DOMINATED THE VOTING PROCESS: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7659121">
            <a:off x="-4974627"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9788282" y="2202739"/>
            <a:ext cx="7471018" cy="83052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RAKIBUL HUSSAIN (INC) LEADS WITH THE HIGHEST NUMBER OF EVM VOTES, INDICATING STRONG VOTER SUPPORT, SHANKAR LALWANI (BJP) SECURES THE SECOND-HIGHEST EVM VOTES, SHOWCASING SIGNIFICANT BACKING, SHIVRAJ SINGH CHOUHAN (BJP) ANOTHER MAJOR BJP CANDIDATE WITH SUBSTANTIAL EVM VOTES, DR. C N MANJUNATH (JD(S)) WITH A HIGH NUMBER OF EVM VOTES, HIGHLIGHTING REGIONAL PARTY INFLUENCE AND BRIJMOHAN AGRAWAL (BJP) FURTHER STRENGTHENS THE BJP'S REPRESENTATION AMONG THE TOP CANDIDATES BY EVM VOTES.</a:t>
            </a:r>
          </a:p>
          <a:p>
            <a:pPr algn="just">
              <a:lnSpc>
                <a:spcPts val="3483"/>
              </a:lnSpc>
            </a:pPr>
          </a:p>
          <a:p>
            <a:pPr algn="just">
              <a:lnSpc>
                <a:spcPts val="3483"/>
              </a:lnSpc>
            </a:pPr>
          </a:p>
          <a:p>
            <a:pPr algn="just">
              <a:lnSpc>
                <a:spcPts val="3483"/>
              </a:lnSpc>
            </a:pPr>
          </a:p>
        </p:txBody>
      </p:sp>
      <p:sp>
        <p:nvSpPr>
          <p:cNvPr name="Freeform 8" id="8"/>
          <p:cNvSpPr/>
          <p:nvPr/>
        </p:nvSpPr>
        <p:spPr>
          <a:xfrm flipH="false" flipV="false" rot="0">
            <a:off x="2289646" y="3660961"/>
            <a:ext cx="7029518" cy="4108078"/>
          </a:xfrm>
          <a:custGeom>
            <a:avLst/>
            <a:gdLst/>
            <a:ahLst/>
            <a:cxnLst/>
            <a:rect r="r" b="b" t="t" l="l"/>
            <a:pathLst>
              <a:path h="4108078" w="7029518">
                <a:moveTo>
                  <a:pt x="0" y="0"/>
                </a:moveTo>
                <a:lnTo>
                  <a:pt x="7029518" y="0"/>
                </a:lnTo>
                <a:lnTo>
                  <a:pt x="7029518" y="4108078"/>
                </a:lnTo>
                <a:lnTo>
                  <a:pt x="0" y="4108078"/>
                </a:lnTo>
                <a:lnTo>
                  <a:pt x="0" y="0"/>
                </a:lnTo>
                <a:close/>
              </a:path>
            </a:pathLst>
          </a:custGeom>
          <a:blipFill>
            <a:blip r:embed="rId6"/>
            <a:stretch>
              <a:fillRect l="0" t="-1120" r="0" b="-1120"/>
            </a:stretch>
          </a:blipFill>
        </p:spPr>
      </p:sp>
      <p:sp>
        <p:nvSpPr>
          <p:cNvPr name="TextBox 9" id="9"/>
          <p:cNvSpPr txBox="true"/>
          <p:nvPr/>
        </p:nvSpPr>
        <p:spPr>
          <a:xfrm rot="0">
            <a:off x="2289646" y="1484791"/>
            <a:ext cx="9030440" cy="41854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Bold"/>
              </a:rPr>
              <a:t>2.TOP 5 CANDIDATES WITH HIGHEST EVM VOTES: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328457" y="0"/>
            <a:ext cx="1400485" cy="10287000"/>
            <a:chOff x="0" y="0"/>
            <a:chExt cx="368852" cy="2709333"/>
          </a:xfrm>
        </p:grpSpPr>
        <p:sp>
          <p:nvSpPr>
            <p:cNvPr name="Freeform 3" id="3"/>
            <p:cNvSpPr/>
            <p:nvPr/>
          </p:nvSpPr>
          <p:spPr>
            <a:xfrm flipH="false" flipV="false" rot="0">
              <a:off x="0" y="0"/>
              <a:ext cx="368852" cy="2709333"/>
            </a:xfrm>
            <a:custGeom>
              <a:avLst/>
              <a:gdLst/>
              <a:ahLst/>
              <a:cxnLst/>
              <a:rect r="r" b="b" t="t" l="l"/>
              <a:pathLst>
                <a:path h="2709333" w="368852">
                  <a:moveTo>
                    <a:pt x="0" y="0"/>
                  </a:moveTo>
                  <a:lnTo>
                    <a:pt x="368852" y="0"/>
                  </a:lnTo>
                  <a:lnTo>
                    <a:pt x="368852" y="2709333"/>
                  </a:lnTo>
                  <a:lnTo>
                    <a:pt x="0" y="2709333"/>
                  </a:lnTo>
                  <a:close/>
                </a:path>
              </a:pathLst>
            </a:custGeom>
            <a:solidFill>
              <a:srgbClr val="CCCCCC"/>
            </a:solidFill>
          </p:spPr>
        </p:sp>
        <p:sp>
          <p:nvSpPr>
            <p:cNvPr name="TextBox 4" id="4"/>
            <p:cNvSpPr txBox="true"/>
            <p:nvPr/>
          </p:nvSpPr>
          <p:spPr>
            <a:xfrm>
              <a:off x="0" y="-19050"/>
              <a:ext cx="368852" cy="2728383"/>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7659121">
            <a:off x="-4974627" y="584288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101007" y="1629051"/>
            <a:ext cx="14085987" cy="6990798"/>
          </a:xfrm>
          <a:prstGeom prst="rect">
            <a:avLst/>
          </a:prstGeom>
        </p:spPr>
        <p:txBody>
          <a:bodyPr anchor="t" rtlCol="false" tIns="0" lIns="0" bIns="0" rIns="0">
            <a:spAutoFit/>
          </a:bodyPr>
          <a:lstStyle/>
          <a:p>
            <a:pPr algn="just">
              <a:lnSpc>
                <a:spcPts val="3483"/>
              </a:lnSpc>
            </a:pPr>
            <a:r>
              <a:rPr lang="en-US" sz="2524" spc="247">
                <a:solidFill>
                  <a:srgbClr val="231F20"/>
                </a:solidFill>
                <a:latin typeface="DM Sans"/>
              </a:rPr>
              <a:t>THE FACT THAT THREE OUT OF THE TOP FIVE CANDIDATES WITH THE HIGHEST EVM VOTES ARE FROM THE BHARATIYA JANATA PARTY (BJP) INDICATES A SIGNIFICANT DOMINANCE OF THE BJP IN THE 2024 LOK SABHA ELECTIONS. THIS HIGHLIGHTS THE PARTY'S EFFECTIVE CAMPAIGNING AND STRONG VOTER BASE.</a:t>
            </a:r>
          </a:p>
          <a:p>
            <a:pPr algn="just">
              <a:lnSpc>
                <a:spcPts val="3483"/>
              </a:lnSpc>
            </a:pPr>
          </a:p>
          <a:p>
            <a:pPr algn="just">
              <a:lnSpc>
                <a:spcPts val="3483"/>
              </a:lnSpc>
            </a:pPr>
            <a:r>
              <a:rPr lang="en-US" sz="2524" spc="247">
                <a:solidFill>
                  <a:srgbClr val="231F20"/>
                </a:solidFill>
                <a:latin typeface="DM Sans"/>
              </a:rPr>
              <a:t>The dominance of BJP candidates in the top ranks suggests that voters in these constituencies have a strong preference for BJP's policies and candidates.</a:t>
            </a:r>
          </a:p>
          <a:p>
            <a:pPr algn="just">
              <a:lnSpc>
                <a:spcPts val="3483"/>
              </a:lnSpc>
            </a:pPr>
          </a:p>
          <a:p>
            <a:pPr algn="just">
              <a:lnSpc>
                <a:spcPts val="3483"/>
              </a:lnSpc>
            </a:pPr>
            <a:r>
              <a:rPr lang="en-US" sz="2524" spc="247">
                <a:solidFill>
                  <a:srgbClr val="231F20"/>
                </a:solidFill>
                <a:latin typeface="DM Sans"/>
              </a:rPr>
              <a:t>The inclusion of candidates from INC and JD(S) among the top five indicates a competitive political landscape, with significant representation from major national and regional parties.</a:t>
            </a:r>
          </a:p>
          <a:p>
            <a:pPr algn="just">
              <a:lnSpc>
                <a:spcPts val="3483"/>
              </a:lnSpc>
            </a:pPr>
          </a:p>
          <a:p>
            <a:pPr algn="just">
              <a:lnSpc>
                <a:spcPts val="3483"/>
              </a:lnSpc>
            </a:pPr>
          </a:p>
          <a:p>
            <a:pPr algn="just">
              <a:lnSpc>
                <a:spcPts val="3483"/>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DAGJprk7bRc</dc:identifier>
  <dcterms:modified xsi:type="dcterms:W3CDTF">2011-08-01T06:04:30Z</dcterms:modified>
  <cp:revision>1</cp:revision>
  <dc:title>by subhranka debnath</dc:title>
</cp:coreProperties>
</file>