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sldIdLst>
    <p:sldId id="256" r:id="rId2"/>
    <p:sldId id="257" r:id="rId3"/>
    <p:sldId id="258" r:id="rId4"/>
    <p:sldId id="259" r:id="rId5"/>
    <p:sldId id="260" r:id="rId6"/>
    <p:sldId id="276" r:id="rId7"/>
    <p:sldId id="261" r:id="rId8"/>
    <p:sldId id="277" r:id="rId9"/>
    <p:sldId id="278" r:id="rId10"/>
    <p:sldId id="279" r:id="rId11"/>
    <p:sldId id="280" r:id="rId12"/>
    <p:sldId id="282" r:id="rId13"/>
    <p:sldId id="268" r:id="rId14"/>
    <p:sldId id="269" r:id="rId15"/>
    <p:sldId id="262" r:id="rId16"/>
    <p:sldId id="263" r:id="rId17"/>
    <p:sldId id="281" r:id="rId18"/>
    <p:sldId id="264" r:id="rId19"/>
    <p:sldId id="265" r:id="rId20"/>
    <p:sldId id="266"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1314"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21-12-2024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extLst>
      <p:ext uri="{BB962C8B-B14F-4D97-AF65-F5344CB8AC3E}">
        <p14:creationId xmlns:p14="http://schemas.microsoft.com/office/powerpoint/2010/main" val="1808197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t>21-12-2024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21-12-2024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21-12-2024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21-12-2024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21-12-2024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t>21-12-2024</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pencv.org/" TargetMode="External"/><Relationship Id="rId2" Type="http://schemas.openxmlformats.org/officeDocument/2006/relationships/hyperlink" Target="https://www.espressif.com/en/products/devkits/esp32-cam" TargetMode="External"/><Relationship Id="rId1" Type="http://schemas.openxmlformats.org/officeDocument/2006/relationships/slideLayout" Target="../slideLayouts/slideLayout2.xml"/><Relationship Id="rId5" Type="http://schemas.openxmlformats.org/officeDocument/2006/relationships/hyperlink" Target="https://www.reddit.com/r/esp32/comments/1at89yq/object_recognition_on_board_esp32cam/?utm_source=chatgpt.com" TargetMode="External"/><Relationship Id="rId4" Type="http://schemas.openxmlformats.org/officeDocument/2006/relationships/hyperlink" Target="https://www.arduino.cc/en/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fontScale="90000"/>
          </a:bodyPr>
          <a:lstStyle/>
          <a:p>
            <a:pPr algn="ctr"/>
            <a:r>
              <a:rPr lang="en-US" altLang="en-US" sz="3220" dirty="0">
                <a:solidFill>
                  <a:srgbClr val="FF0000"/>
                </a:solidFill>
              </a:rPr>
              <a:t>Robotics Programming Workshop1 (CSE 3197)​</a:t>
            </a:r>
            <a:r>
              <a:rPr lang="en-US" altLang="en-US" sz="3220" dirty="0"/>
              <a:t/>
            </a:r>
            <a:br>
              <a:rPr lang="en-US" altLang="en-US" sz="3220" dirty="0"/>
            </a:br>
            <a:r>
              <a:rPr lang="en-US" altLang="en-US" sz="2665" dirty="0"/>
              <a:t>End-Term Project Presentation on​</a:t>
            </a:r>
            <a:br>
              <a:rPr lang="en-US" altLang="en-US" sz="2665" dirty="0"/>
            </a:br>
            <a:r>
              <a:rPr lang="en-US" altLang="en-US" sz="2665" dirty="0"/>
              <a:t>ESP32-CAM and OpenCV-Based Low-Cost Object Counting System for Real-Time Inventory and Resource Management​</a:t>
            </a:r>
          </a:p>
        </p:txBody>
      </p:sp>
      <p:sp>
        <p:nvSpPr>
          <p:cNvPr id="3" name="Subtitle 2"/>
          <p:cNvSpPr>
            <a:spLocks noGrp="1"/>
          </p:cNvSpPr>
          <p:nvPr>
            <p:ph type="subTitle" idx="1"/>
          </p:nvPr>
        </p:nvSpPr>
        <p:spPr>
          <a:xfrm>
            <a:off x="0" y="2775899"/>
            <a:ext cx="3503576" cy="1468671"/>
          </a:xfrm>
        </p:spPr>
        <p:txBody>
          <a:bodyPr>
            <a:normAutofit/>
          </a:bodyPr>
          <a:lstStyle/>
          <a:p>
            <a:pPr algn="just"/>
            <a:r>
              <a:rPr lang="en-US" b="1" dirty="0">
                <a:solidFill>
                  <a:srgbClr val="FF0000"/>
                </a:solidFill>
              </a:rPr>
              <a:t>Supervisor</a:t>
            </a:r>
          </a:p>
          <a:p>
            <a:pPr algn="just"/>
            <a:r>
              <a:rPr lang="en-US" sz="2000" dirty="0">
                <a:solidFill>
                  <a:schemeClr val="tx1"/>
                </a:solidFill>
              </a:rPr>
              <a:t>Dr. Biswaranjan Swain</a:t>
            </a:r>
          </a:p>
          <a:p>
            <a:pPr algn="just"/>
            <a:r>
              <a:rPr lang="en-US" sz="2000" dirty="0">
                <a:solidFill>
                  <a:schemeClr val="tx1"/>
                </a:solidFill>
              </a:rPr>
              <a:t>Dr. </a:t>
            </a:r>
            <a:r>
              <a:rPr lang="en-US" sz="2000" dirty="0" err="1">
                <a:solidFill>
                  <a:schemeClr val="tx1"/>
                </a:solidFill>
              </a:rPr>
              <a:t>Shaktijeet</a:t>
            </a:r>
            <a:r>
              <a:rPr lang="en-US" sz="2000" dirty="0">
                <a:solidFill>
                  <a:schemeClr val="tx1"/>
                </a:solidFill>
              </a:rPr>
              <a:t> Mohapatra</a:t>
            </a:r>
          </a:p>
          <a:p>
            <a:pPr algn="just"/>
            <a:endParaRPr lang="en-US" dirty="0">
              <a:solidFill>
                <a:schemeClr val="tx1"/>
              </a:solidFill>
            </a:endParaRPr>
          </a:p>
        </p:txBody>
      </p:sp>
      <p:sp>
        <p:nvSpPr>
          <p:cNvPr id="4" name="Subtitle 2"/>
          <p:cNvSpPr txBox="1"/>
          <p:nvPr/>
        </p:nvSpPr>
        <p:spPr>
          <a:xfrm>
            <a:off x="5554337" y="2367671"/>
            <a:ext cx="3154680" cy="22951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b="1" dirty="0">
                <a:solidFill>
                  <a:srgbClr val="FF0000"/>
                </a:solidFill>
              </a:rPr>
              <a:t>Presented by</a:t>
            </a:r>
          </a:p>
          <a:p>
            <a:pPr algn="just"/>
            <a:r>
              <a:rPr lang="en-US" altLang="en-US" sz="2000" b="1" dirty="0">
                <a:solidFill>
                  <a:schemeClr val="tx1"/>
                </a:solidFill>
                <a:latin typeface="+mn-lt"/>
                <a:cs typeface="+mn-lt"/>
              </a:rPr>
              <a:t>ASHUTOSH NAYAK ​</a:t>
            </a:r>
          </a:p>
          <a:p>
            <a:pPr algn="just"/>
            <a:r>
              <a:rPr lang="en-US" altLang="en-US" sz="2000" b="1" dirty="0">
                <a:solidFill>
                  <a:schemeClr val="tx1"/>
                </a:solidFill>
                <a:latin typeface="+mn-lt"/>
                <a:cs typeface="+mn-lt"/>
              </a:rPr>
              <a:t>ASHUTOSH KUMAR HOTA​</a:t>
            </a:r>
          </a:p>
          <a:p>
            <a:pPr algn="just"/>
            <a:r>
              <a:rPr lang="en-US" altLang="en-US" sz="2000" b="1" dirty="0">
                <a:solidFill>
                  <a:schemeClr val="tx1"/>
                </a:solidFill>
                <a:latin typeface="+mn-lt"/>
                <a:cs typeface="+mn-lt"/>
              </a:rPr>
              <a:t>SHUBHAM SATPATI ​</a:t>
            </a:r>
          </a:p>
          <a:p>
            <a:pPr algn="just"/>
            <a:r>
              <a:rPr lang="en-US" altLang="en-US" sz="2000" b="1" dirty="0">
                <a:solidFill>
                  <a:schemeClr val="tx1"/>
                </a:solidFill>
                <a:latin typeface="+mn-lt"/>
                <a:cs typeface="+mn-lt"/>
              </a:rPr>
              <a:t>SUBHRANSHU KAR​</a:t>
            </a:r>
          </a:p>
          <a:p>
            <a:pPr algn="just"/>
            <a:endParaRPr lang="en-US" dirty="0">
              <a:solidFill>
                <a:schemeClr val="tx1"/>
              </a:solidFill>
            </a:endParaRPr>
          </a:p>
          <a:p>
            <a:pPr algn="just"/>
            <a:endParaRPr lang="en-US" dirty="0">
              <a:solidFill>
                <a:schemeClr val="tx1"/>
              </a:solidFill>
            </a:endParaRPr>
          </a:p>
        </p:txBody>
      </p:sp>
      <p:pic>
        <p:nvPicPr>
          <p:cNvPr id="5" name="Picture"/>
          <p:cNvPicPr/>
          <p:nvPr/>
        </p:nvPicPr>
        <p:blipFill>
          <a:blip r:embed="rId2" cstate="print">
            <a:extLst>
              <a:ext uri="{28A0092B-C50C-407E-A947-70E740481C1C}">
                <a14:useLocalDpi xmlns:a14="http://schemas.microsoft.com/office/drawing/2010/main" val="0"/>
              </a:ext>
            </a:extLst>
          </a:blip>
          <a:stretch>
            <a:fillRect/>
          </a:stretch>
        </p:blipFill>
        <p:spPr bwMode="auto">
          <a:xfrm>
            <a:off x="3657527" y="2586628"/>
            <a:ext cx="1847850" cy="1847215"/>
          </a:xfrm>
          <a:prstGeom prst="rect">
            <a:avLst/>
          </a:prstGeom>
          <a:noFill/>
          <a:ln w="9525">
            <a:noFill/>
            <a:miter lim="800000"/>
            <a:headEnd/>
            <a:tailEnd/>
          </a:ln>
        </p:spPr>
      </p:pic>
      <p:sp>
        <p:nvSpPr>
          <p:cNvPr id="6" name="Subtitle 2"/>
          <p:cNvSpPr txBox="1"/>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p:cNvSpPr txBox="1"/>
          <p:nvPr/>
        </p:nvSpPr>
        <p:spPr>
          <a:xfrm>
            <a:off x="265176" y="4782311"/>
            <a:ext cx="8641080" cy="1830863"/>
          </a:xfrm>
          <a:prstGeom prst="round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Engineering (IOT)</a:t>
            </a:r>
          </a:p>
          <a:p>
            <a:r>
              <a:rPr lang="en-US" sz="2400" b="1" dirty="0">
                <a:cs typeface="Leelawadee" panose="020B0502040204020203"/>
              </a:rPr>
              <a:t>Institute of Technical Education &amp; Research (FET)</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December, 2024</a:t>
            </a:r>
            <a:endParaRPr lang="en-IN" sz="1800" dirty="0">
              <a:cs typeface="Leelawadee" panose="020B0502040204020203"/>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(Code Implementation)	</a:t>
            </a:r>
            <a:endParaRPr lang="en-IN" dirty="0"/>
          </a:p>
        </p:txBody>
      </p:sp>
      <p:sp>
        <p:nvSpPr>
          <p:cNvPr id="4" name="Date Placeholder 3"/>
          <p:cNvSpPr>
            <a:spLocks noGrp="1"/>
          </p:cNvSpPr>
          <p:nvPr>
            <p:ph type="dt" sz="half" idx="10"/>
          </p:nvPr>
        </p:nvSpPr>
        <p:spPr/>
        <p:txBody>
          <a:bodyPr/>
          <a:lstStyle/>
          <a:p>
            <a:fld id="{BF859030-E9C7-4BF7-BDDE-D8A9DA1DC43E}"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10</a:t>
            </a:fld>
            <a:endParaRPr lang="en-IN"/>
          </a:p>
        </p:txBody>
      </p:sp>
      <p:pic>
        <p:nvPicPr>
          <p:cNvPr id="7" name="Picture 6" descr="Screenshot 2024-12-18 052526"/>
          <p:cNvPicPr/>
          <p:nvPr/>
        </p:nvPicPr>
        <p:blipFill>
          <a:blip r:embed="rId2"/>
          <a:srcRect t="14299" b="450"/>
          <a:stretch>
            <a:fillRect/>
          </a:stretch>
        </p:blipFill>
        <p:spPr>
          <a:xfrm>
            <a:off x="223366" y="893851"/>
            <a:ext cx="4266441" cy="4685016"/>
          </a:xfrm>
          <a:prstGeom prst="rect">
            <a:avLst/>
          </a:prstGeom>
        </p:spPr>
      </p:pic>
      <p:pic>
        <p:nvPicPr>
          <p:cNvPr id="8" name="Picture 7" descr="Screenshot 2024-12-18 052549"/>
          <p:cNvPicPr/>
          <p:nvPr/>
        </p:nvPicPr>
        <p:blipFill>
          <a:blip r:embed="rId3"/>
          <a:stretch>
            <a:fillRect/>
          </a:stretch>
        </p:blipFill>
        <p:spPr>
          <a:xfrm>
            <a:off x="223366" y="5578867"/>
            <a:ext cx="2817556" cy="64352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922" y="5578867"/>
            <a:ext cx="1448885" cy="643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807" y="893851"/>
            <a:ext cx="1600200" cy="532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5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(Code Implementation)	</a:t>
            </a:r>
            <a:endParaRPr lang="en-IN" dirty="0"/>
          </a:p>
        </p:txBody>
      </p:sp>
      <p:sp>
        <p:nvSpPr>
          <p:cNvPr id="4" name="Date Placeholder 3"/>
          <p:cNvSpPr>
            <a:spLocks noGrp="1"/>
          </p:cNvSpPr>
          <p:nvPr>
            <p:ph type="dt" sz="half" idx="10"/>
          </p:nvPr>
        </p:nvSpPr>
        <p:spPr/>
        <p:txBody>
          <a:bodyPr/>
          <a:lstStyle/>
          <a:p>
            <a:fld id="{BF859030-E9C7-4BF7-BDDE-D8A9DA1DC43E}"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11</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14" y="901719"/>
            <a:ext cx="5959956" cy="5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99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3A1732A-15FD-3942-080C-310D09CF5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C5CE860-9A27-BD3B-B45A-A3E586345AB6}"/>
              </a:ext>
            </a:extLst>
          </p:cNvPr>
          <p:cNvSpPr>
            <a:spLocks noGrp="1"/>
          </p:cNvSpPr>
          <p:nvPr>
            <p:ph type="title"/>
          </p:nvPr>
        </p:nvSpPr>
        <p:spPr/>
        <p:txBody>
          <a:bodyPr>
            <a:normAutofit fontScale="90000"/>
          </a:bodyPr>
          <a:lstStyle/>
          <a:p>
            <a:r>
              <a:rPr lang="en-IN" dirty="0"/>
              <a:t>Protocol Used</a:t>
            </a:r>
          </a:p>
        </p:txBody>
      </p:sp>
      <p:sp>
        <p:nvSpPr>
          <p:cNvPr id="4" name="Date Placeholder 3">
            <a:extLst>
              <a:ext uri="{FF2B5EF4-FFF2-40B4-BE49-F238E27FC236}">
                <a16:creationId xmlns:a16="http://schemas.microsoft.com/office/drawing/2014/main" xmlns="" id="{B4689705-9802-34AA-C903-99C53B180FFD}"/>
              </a:ext>
            </a:extLst>
          </p:cNvPr>
          <p:cNvSpPr>
            <a:spLocks noGrp="1"/>
          </p:cNvSpPr>
          <p:nvPr>
            <p:ph type="dt" sz="half" idx="10"/>
          </p:nvPr>
        </p:nvSpPr>
        <p:spPr/>
        <p:txBody>
          <a:bodyPr/>
          <a:lstStyle/>
          <a:p>
            <a:fld id="{553065FE-0069-489B-9A0E-0CE9C1C17171}" type="datetime1">
              <a:rPr lang="en-IN" smtClean="0"/>
              <a:t>21-12-2024</a:t>
            </a:fld>
            <a:endParaRPr lang="en-IN"/>
          </a:p>
        </p:txBody>
      </p:sp>
      <p:sp>
        <p:nvSpPr>
          <p:cNvPr id="5" name="Footer Placeholder 4">
            <a:extLst>
              <a:ext uri="{FF2B5EF4-FFF2-40B4-BE49-F238E27FC236}">
                <a16:creationId xmlns:a16="http://schemas.microsoft.com/office/drawing/2014/main" xmlns="" id="{A128F904-24A2-1772-C3CB-EB72BCE711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1B62C1D-4069-14A3-0A0A-D8FF79136DB1}"/>
              </a:ext>
            </a:extLst>
          </p:cNvPr>
          <p:cNvSpPr>
            <a:spLocks noGrp="1"/>
          </p:cNvSpPr>
          <p:nvPr>
            <p:ph type="sldNum" sz="quarter" idx="12"/>
          </p:nvPr>
        </p:nvSpPr>
        <p:spPr/>
        <p:txBody>
          <a:bodyPr/>
          <a:lstStyle/>
          <a:p>
            <a:fld id="{ADFB7573-0EEC-4F18-B4D8-B9624EC7F9C7}" type="slidenum">
              <a:rPr lang="en-IN" smtClean="0"/>
              <a:t>12</a:t>
            </a:fld>
            <a:endParaRPr lang="en-IN"/>
          </a:p>
        </p:txBody>
      </p:sp>
      <p:sp>
        <p:nvSpPr>
          <p:cNvPr id="7" name="Rectangle 1">
            <a:extLst>
              <a:ext uri="{FF2B5EF4-FFF2-40B4-BE49-F238E27FC236}">
                <a16:creationId xmlns:a16="http://schemas.microsoft.com/office/drawing/2014/main" xmlns="" id="{A1F07471-E562-5DD9-80FE-CE229CF947D5}"/>
              </a:ext>
            </a:extLst>
          </p:cNvPr>
          <p:cNvSpPr>
            <a:spLocks noGrp="1" noChangeArrowheads="1"/>
          </p:cNvSpPr>
          <p:nvPr>
            <p:ph idx="1"/>
          </p:nvPr>
        </p:nvSpPr>
        <p:spPr bwMode="auto">
          <a:xfrm>
            <a:off x="188006" y="1039709"/>
            <a:ext cx="88825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HTTP</a:t>
            </a:r>
            <a:r>
              <a:rPr kumimoji="0" lang="en-US" altLang="en-US" sz="1800" b="0" i="0" u="none" strike="noStrike" cap="none" normalizeH="0" baseline="0" dirty="0">
                <a:ln>
                  <a:noFill/>
                </a:ln>
                <a:solidFill>
                  <a:schemeClr val="tx1"/>
                </a:solidFill>
                <a:effectLst/>
                <a:latin typeface="Arial" panose="020B0604020202020204" pitchFamily="34" charset="0"/>
              </a:rPr>
              <a:t> is used for basic communication (image transmission from ESP32-CAM to the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MJPEG</a:t>
            </a:r>
            <a:r>
              <a:rPr kumimoji="0" lang="en-US" altLang="en-US" sz="1800" b="0" i="0" u="none" strike="noStrike" cap="none" normalizeH="0" baseline="0" dirty="0">
                <a:ln>
                  <a:noFill/>
                </a:ln>
                <a:solidFill>
                  <a:schemeClr val="tx1"/>
                </a:solidFill>
                <a:effectLst/>
                <a:latin typeface="Arial" panose="020B0604020202020204" pitchFamily="34" charset="0"/>
              </a:rPr>
              <a:t> facilitates the streaming of video for object counting in real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TCP/IP</a:t>
            </a:r>
            <a:r>
              <a:rPr kumimoji="0" lang="en-US" altLang="en-US" sz="1800" b="0" i="0" u="none" strike="noStrike" cap="none" normalizeH="0" baseline="0" dirty="0">
                <a:ln>
                  <a:noFill/>
                </a:ln>
                <a:solidFill>
                  <a:schemeClr val="tx1"/>
                </a:solidFill>
                <a:effectLst/>
                <a:latin typeface="Arial" panose="020B0604020202020204" pitchFamily="34" charset="0"/>
              </a:rPr>
              <a:t> ensures reliable transmission of data between devices. </a:t>
            </a:r>
          </a:p>
        </p:txBody>
      </p:sp>
    </p:spTree>
    <p:extLst>
      <p:ext uri="{BB962C8B-B14F-4D97-AF65-F5344CB8AC3E}">
        <p14:creationId xmlns:p14="http://schemas.microsoft.com/office/powerpoint/2010/main" val="300176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Analysis and Evaluation</a:t>
            </a:r>
            <a:endParaRPr lang="en-IN" dirty="0"/>
          </a:p>
        </p:txBody>
      </p:sp>
      <p:sp>
        <p:nvSpPr>
          <p:cNvPr id="4" name="Date Placeholder 3"/>
          <p:cNvSpPr>
            <a:spLocks noGrp="1"/>
          </p:cNvSpPr>
          <p:nvPr>
            <p:ph type="dt" sz="half" idx="10"/>
          </p:nvPr>
        </p:nvSpPr>
        <p:spPr/>
        <p:txBody>
          <a:bodyPr/>
          <a:lstStyle/>
          <a:p>
            <a:fld id="{7EA8749E-3FF3-41B2-B4DE-BB379C572509}"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13</a:t>
            </a:fld>
            <a:endParaRPr lang="en-IN"/>
          </a:p>
        </p:txBody>
      </p:sp>
      <p:sp>
        <p:nvSpPr>
          <p:cNvPr id="3" name="Rectangles 2"/>
          <p:cNvSpPr/>
          <p:nvPr/>
        </p:nvSpPr>
        <p:spPr>
          <a:xfrm>
            <a:off x="5314315" y="854710"/>
            <a:ext cx="3670935" cy="473964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285750" indent="-285750" algn="just">
              <a:buFont typeface="Arial" panose="020B0604020202020204" pitchFamily="34" charset="0"/>
              <a:buChar char="•"/>
            </a:pPr>
            <a:r>
              <a:rPr lang="en-US" altLang="en-US">
                <a:solidFill>
                  <a:schemeClr val="tx1"/>
                </a:solidFill>
              </a:rPr>
              <a:t>When the ESP32-CAM-based object counting system was tested with five different coins (one Rs 10 coin, one Rs 2 coin, and three Rs 1 coins), the system successfully detected all five objects in the frame. The OpenCV-based detection algorithm, which utilized contour detection and size filtering, was able to differentiate between the coins based on their dimensions. The system counted a total of five objects and displayed the count accurately.</a:t>
            </a:r>
            <a:endParaRPr lang="en-US">
              <a:solidFill>
                <a:schemeClr val="tx1"/>
              </a:solidFill>
            </a:endParaRPr>
          </a:p>
        </p:txBody>
      </p:sp>
      <p:pic>
        <p:nvPicPr>
          <p:cNvPr id="54" name="Picture 54" descr="IMG-20241218-WA0002"/>
          <p:cNvPicPr>
            <a:picLocks noChangeAspect="1"/>
          </p:cNvPicPr>
          <p:nvPr/>
        </p:nvPicPr>
        <p:blipFill>
          <a:blip r:embed="rId2"/>
          <a:srcRect l="3481" t="18891" r="4346" b="19690"/>
          <a:stretch>
            <a:fillRect/>
          </a:stretch>
        </p:blipFill>
        <p:spPr>
          <a:xfrm>
            <a:off x="187960" y="1045845"/>
            <a:ext cx="5340985" cy="42824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Analysis and Evaluation</a:t>
            </a:r>
            <a:endParaRPr lang="en-IN" dirty="0"/>
          </a:p>
        </p:txBody>
      </p:sp>
      <p:sp>
        <p:nvSpPr>
          <p:cNvPr id="4" name="Date Placeholder 3"/>
          <p:cNvSpPr>
            <a:spLocks noGrp="1"/>
          </p:cNvSpPr>
          <p:nvPr>
            <p:ph type="dt" sz="half" idx="10"/>
          </p:nvPr>
        </p:nvSpPr>
        <p:spPr/>
        <p:txBody>
          <a:bodyPr/>
          <a:lstStyle/>
          <a:p>
            <a:fld id="{7EA8749E-3FF3-41B2-B4DE-BB379C572509}"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14</a:t>
            </a:fld>
            <a:endParaRPr lang="en-IN"/>
          </a:p>
        </p:txBody>
      </p:sp>
      <p:pic>
        <p:nvPicPr>
          <p:cNvPr id="57" name="Picture 57" descr="WhatsApp Image 2024-12-18 at 02.38.11_89b9b9cf"/>
          <p:cNvPicPr>
            <a:picLocks noChangeAspect="1"/>
          </p:cNvPicPr>
          <p:nvPr/>
        </p:nvPicPr>
        <p:blipFill>
          <a:blip r:embed="rId2"/>
          <a:stretch>
            <a:fillRect/>
          </a:stretch>
        </p:blipFill>
        <p:spPr>
          <a:xfrm>
            <a:off x="668594" y="1076618"/>
            <a:ext cx="7749011" cy="4126640"/>
          </a:xfrm>
          <a:prstGeom prst="rect">
            <a:avLst/>
          </a:prstGeom>
        </p:spPr>
      </p:pic>
      <p:sp>
        <p:nvSpPr>
          <p:cNvPr id="7" name="Text Box 6"/>
          <p:cNvSpPr txBox="1"/>
          <p:nvPr/>
        </p:nvSpPr>
        <p:spPr>
          <a:xfrm>
            <a:off x="904568" y="5425297"/>
            <a:ext cx="8068617" cy="798521"/>
          </a:xfrm>
          <a:prstGeom prst="rect">
            <a:avLst/>
          </a:prstGeom>
        </p:spPr>
        <p:txBody>
          <a:bodyPr>
            <a:noAutofit/>
          </a:bodyPr>
          <a:lstStyle/>
          <a:p>
            <a:pPr marL="266700" indent="-266700" algn="just" defTabSz="266700">
              <a:lnSpc>
                <a:spcPct val="150000"/>
              </a:lnSpc>
              <a:spcAft>
                <a:spcPct val="0"/>
              </a:spcAft>
            </a:pPr>
            <a:r>
              <a:rPr lang="en-US" altLang="en-US" sz="1600" b="1" dirty="0">
                <a:latin typeface="Book Antiqua" panose="02040602050305030304"/>
                <a:ea typeface="Calibri" panose="020F0502020204030204"/>
              </a:rPr>
              <a:t>This output proves the successful detection of object by our project model.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700" dirty="0"/>
              <a:t>Socio-economic Issues Associated With The Project</a:t>
            </a:r>
            <a:endParaRPr lang="en-IN" sz="2700" dirty="0"/>
          </a:p>
        </p:txBody>
      </p:sp>
      <p:sp>
        <p:nvSpPr>
          <p:cNvPr id="3" name="Content Placeholder 2"/>
          <p:cNvSpPr>
            <a:spLocks noGrp="1"/>
          </p:cNvSpPr>
          <p:nvPr>
            <p:ph idx="1"/>
          </p:nvPr>
        </p:nvSpPr>
        <p:spPr>
          <a:xfrm>
            <a:off x="188006" y="639098"/>
            <a:ext cx="8785077" cy="5565150"/>
          </a:xfrm>
        </p:spPr>
        <p:txBody>
          <a:bodyPr>
            <a:noAutofit/>
          </a:bodyPr>
          <a:lstStyle/>
          <a:p>
            <a:pPr marL="0" indent="0" algn="just">
              <a:buNone/>
            </a:pPr>
            <a:endParaRPr lang="en-US" altLang="en-US" sz="1800" dirty="0"/>
          </a:p>
          <a:p>
            <a:pPr marL="0" indent="0" algn="just">
              <a:buNone/>
            </a:pPr>
            <a:r>
              <a:rPr lang="en-US" altLang="en-US" sz="1600" b="1" dirty="0"/>
              <a:t>Accessibility for Small and Medium Enterprises (SMEs):​</a:t>
            </a:r>
          </a:p>
          <a:p>
            <a:pPr algn="just"/>
            <a:r>
              <a:rPr lang="en-US" altLang="en-US" sz="1600" dirty="0"/>
              <a:t>The low cost of the system enables small businesses, startups, and local industries to adopt technology for inventory management, which was previously unaffordable due to high hardware and software costs.​</a:t>
            </a:r>
          </a:p>
          <a:p>
            <a:pPr algn="just"/>
            <a:r>
              <a:rPr lang="en-US" altLang="en-US" sz="1600" dirty="0"/>
              <a:t>This democratization of technology levels the playing field for smaller businesses.​</a:t>
            </a:r>
          </a:p>
          <a:p>
            <a:pPr marL="0" indent="0" algn="just">
              <a:buNone/>
            </a:pPr>
            <a:r>
              <a:rPr lang="en-US" altLang="en-US" sz="1600" b="1" dirty="0"/>
              <a:t>Job Optimization:​</a:t>
            </a:r>
          </a:p>
          <a:p>
            <a:pPr algn="just"/>
            <a:r>
              <a:rPr lang="en-US" altLang="en-US" sz="1600" dirty="0"/>
              <a:t>Automating object counting and inventory tracking reduces manual labor in repetitive tasks, allowing workers to focus on higher-value activities.​</a:t>
            </a:r>
          </a:p>
          <a:p>
            <a:pPr algn="just"/>
            <a:r>
              <a:rPr lang="en-US" altLang="en-US" sz="1600" dirty="0"/>
              <a:t>It enhances operational efficiency, which could lead to increased profitability and competitiveness.​</a:t>
            </a:r>
          </a:p>
          <a:p>
            <a:pPr marL="0" indent="0" algn="just">
              <a:buNone/>
            </a:pPr>
            <a:r>
              <a:rPr lang="en-US" altLang="en-US" sz="1600" b="1" dirty="0"/>
              <a:t>Reduction in Operational Costs:​</a:t>
            </a:r>
          </a:p>
          <a:p>
            <a:pPr algn="just"/>
            <a:r>
              <a:rPr lang="en-US" altLang="en-US" sz="1600" dirty="0"/>
              <a:t>By preventing inventory mismanagement and minimizing losses, businesses can save on operational expenses.​</a:t>
            </a:r>
          </a:p>
          <a:p>
            <a:pPr algn="just"/>
            <a:r>
              <a:rPr lang="en-US" altLang="en-US" sz="1600" dirty="0"/>
              <a:t>Improved resource management can reduce waste and contribute to more sustainable practices.​</a:t>
            </a:r>
          </a:p>
          <a:p>
            <a:pPr marL="0" indent="0" algn="just">
              <a:buNone/>
            </a:pPr>
            <a:endParaRPr lang="en-US" altLang="en-US" sz="1800" dirty="0"/>
          </a:p>
          <a:p>
            <a:pPr marL="0" indent="0" algn="just">
              <a:buNone/>
            </a:pPr>
            <a:r>
              <a:rPr lang="en-US" altLang="en-US" sz="1800" dirty="0"/>
              <a:t>​</a:t>
            </a:r>
          </a:p>
        </p:txBody>
      </p:sp>
      <p:sp>
        <p:nvSpPr>
          <p:cNvPr id="4" name="Date Placeholder 3"/>
          <p:cNvSpPr>
            <a:spLocks noGrp="1"/>
          </p:cNvSpPr>
          <p:nvPr>
            <p:ph type="dt" sz="half" idx="10"/>
          </p:nvPr>
        </p:nvSpPr>
        <p:spPr/>
        <p:txBody>
          <a:bodyPr/>
          <a:lstStyle/>
          <a:p>
            <a:fld id="{971EF6EB-ED59-4773-A66C-8FC357B65427}"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15</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Engineering Tools And Standards	</a:t>
            </a:r>
            <a:endParaRPr lang="en-IN" dirty="0"/>
          </a:p>
        </p:txBody>
      </p:sp>
      <p:sp>
        <p:nvSpPr>
          <p:cNvPr id="3" name="Content Placeholder 2"/>
          <p:cNvSpPr>
            <a:spLocks noGrp="1"/>
          </p:cNvSpPr>
          <p:nvPr>
            <p:ph idx="1"/>
          </p:nvPr>
        </p:nvSpPr>
        <p:spPr/>
        <p:txBody>
          <a:bodyPr>
            <a:normAutofit fontScale="97500"/>
          </a:bodyPr>
          <a:lstStyle/>
          <a:p>
            <a:pPr marL="0" indent="0" algn="just">
              <a:buNone/>
            </a:pPr>
            <a:r>
              <a:rPr lang="en-US" altLang="en-US" sz="1600" b="1" dirty="0"/>
              <a:t>1. Hardware Tools:​</a:t>
            </a:r>
          </a:p>
          <a:p>
            <a:pPr algn="just"/>
            <a:r>
              <a:rPr lang="en-US" altLang="en-US" sz="1600" b="1" dirty="0"/>
              <a:t>ESP32-CAM Module: </a:t>
            </a:r>
            <a:r>
              <a:rPr lang="en-US" altLang="en-US" sz="1600" dirty="0"/>
              <a:t>Core microcontroller for image capture and processing.​</a:t>
            </a:r>
          </a:p>
          <a:p>
            <a:pPr algn="just"/>
            <a:r>
              <a:rPr lang="en-US" altLang="en-US" sz="1600" b="1" dirty="0"/>
              <a:t>ESP32-CAM MB Driver: </a:t>
            </a:r>
            <a:r>
              <a:rPr lang="en-US" altLang="en-US" sz="1600" dirty="0"/>
              <a:t>For programming and debugging the ESP32-CAM.​</a:t>
            </a:r>
          </a:p>
          <a:p>
            <a:pPr algn="just"/>
            <a:r>
              <a:rPr lang="en-US" altLang="en-US" sz="1600" b="1" dirty="0"/>
              <a:t>Breadboard and Jumper Wires</a:t>
            </a:r>
            <a:r>
              <a:rPr lang="en-US" altLang="en-US" sz="1600" dirty="0"/>
              <a:t>: For prototyping and testing.​</a:t>
            </a:r>
          </a:p>
          <a:p>
            <a:pPr algn="just"/>
            <a:r>
              <a:rPr lang="en-US" altLang="en-US" sz="1600" b="1" dirty="0"/>
              <a:t>Power Supply Unit: </a:t>
            </a:r>
            <a:r>
              <a:rPr lang="en-US" altLang="en-US" sz="1600" dirty="0"/>
              <a:t>To ensure consistent voltage for the ESP32-CAM and peripherals.​</a:t>
            </a:r>
          </a:p>
          <a:p>
            <a:pPr marL="0" indent="0" algn="just">
              <a:buNone/>
            </a:pPr>
            <a:r>
              <a:rPr lang="en-US" altLang="en-US" sz="1600" b="1" dirty="0"/>
              <a:t>2. Software Tools:​</a:t>
            </a:r>
          </a:p>
          <a:p>
            <a:pPr algn="just"/>
            <a:r>
              <a:rPr lang="en-US" altLang="en-US" sz="1600" b="1" dirty="0"/>
              <a:t>Arduino IDE:​ </a:t>
            </a:r>
            <a:r>
              <a:rPr lang="en-US" altLang="en-US" sz="1600" dirty="0"/>
              <a:t>Used for programming the ESP32-CAM and uploading firmware.​</a:t>
            </a:r>
          </a:p>
          <a:p>
            <a:pPr marL="0" indent="0">
              <a:buNone/>
            </a:pPr>
            <a:r>
              <a:rPr lang="en-US" altLang="en-US" sz="1600" dirty="0"/>
              <a:t>    Provides a user-friendly environment for embedded system development.​</a:t>
            </a:r>
          </a:p>
          <a:p>
            <a:pPr algn="just"/>
            <a:r>
              <a:rPr lang="en-US" altLang="en-US" sz="1600" b="1" dirty="0"/>
              <a:t>OpenCV Library:​ </a:t>
            </a:r>
            <a:r>
              <a:rPr lang="en-US" altLang="en-US" sz="1600" dirty="0"/>
              <a:t>Provides the algorithms for image processing and object detection.​</a:t>
            </a:r>
          </a:p>
          <a:p>
            <a:pPr marL="0" indent="0" algn="just">
              <a:buNone/>
            </a:pPr>
            <a:r>
              <a:rPr lang="en-US" altLang="en-US" sz="1600" dirty="0"/>
              <a:t>    Includes tools for contour detection, edge detection, and template matching.​</a:t>
            </a:r>
          </a:p>
          <a:p>
            <a:pPr algn="just"/>
            <a:r>
              <a:rPr lang="en-US" altLang="en-US" sz="1600" b="1" dirty="0"/>
              <a:t>Python/Embedded C/C++:​ </a:t>
            </a:r>
            <a:r>
              <a:rPr lang="en-US" altLang="en-US" sz="1600" dirty="0"/>
              <a:t>Primary programming languages for developing the system’s software.​</a:t>
            </a:r>
          </a:p>
          <a:p>
            <a:pPr algn="just"/>
            <a:endParaRPr lang="en-US" altLang="en-US" sz="1600" dirty="0"/>
          </a:p>
          <a:p>
            <a:pPr marL="0" indent="0" algn="just">
              <a:buNone/>
            </a:pPr>
            <a:endParaRPr lang="en-US" altLang="en-US" sz="1600" dirty="0"/>
          </a:p>
        </p:txBody>
      </p:sp>
      <p:sp>
        <p:nvSpPr>
          <p:cNvPr id="4" name="Date Placeholder 3"/>
          <p:cNvSpPr>
            <a:spLocks noGrp="1"/>
          </p:cNvSpPr>
          <p:nvPr>
            <p:ph type="dt" sz="half" idx="10"/>
          </p:nvPr>
        </p:nvSpPr>
        <p:spPr/>
        <p:txBody>
          <a:bodyPr/>
          <a:lstStyle/>
          <a:p>
            <a:fld id="{DA231420-AA15-49AF-B1FE-F9C592D22DE5}"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16</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AF56D5A-AE72-4592-82C9-E20CC98F55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A8B80B6-9D2E-A042-053E-90455A900C7A}"/>
              </a:ext>
            </a:extLst>
          </p:cNvPr>
          <p:cNvSpPr>
            <a:spLocks noGrp="1"/>
          </p:cNvSpPr>
          <p:nvPr>
            <p:ph type="title"/>
          </p:nvPr>
        </p:nvSpPr>
        <p:spPr/>
        <p:txBody>
          <a:bodyPr>
            <a:normAutofit fontScale="90000"/>
          </a:bodyPr>
          <a:lstStyle/>
          <a:p>
            <a:r>
              <a:rPr lang="en-US" dirty="0"/>
              <a:t>Troubleshooting Challenges</a:t>
            </a:r>
            <a:endParaRPr lang="en-IN" dirty="0"/>
          </a:p>
        </p:txBody>
      </p:sp>
      <p:sp>
        <p:nvSpPr>
          <p:cNvPr id="3" name="Content Placeholder 2">
            <a:extLst>
              <a:ext uri="{FF2B5EF4-FFF2-40B4-BE49-F238E27FC236}">
                <a16:creationId xmlns:a16="http://schemas.microsoft.com/office/drawing/2014/main" xmlns="" id="{C955B3DB-E201-A4EC-D188-8C32036AAA0B}"/>
              </a:ext>
            </a:extLst>
          </p:cNvPr>
          <p:cNvSpPr>
            <a:spLocks noGrp="1"/>
          </p:cNvSpPr>
          <p:nvPr>
            <p:ph idx="1"/>
          </p:nvPr>
        </p:nvSpPr>
        <p:spPr/>
        <p:txBody>
          <a:bodyPr>
            <a:normAutofit fontScale="97500"/>
          </a:bodyPr>
          <a:lstStyle/>
          <a:p>
            <a:pPr marL="0" indent="0">
              <a:buNone/>
            </a:pPr>
            <a:r>
              <a:rPr lang="en-US" sz="1800" dirty="0"/>
              <a:t>We encountered several troubleshooting challenges during development and implementation. Here's a list of common issues </a:t>
            </a:r>
          </a:p>
          <a:p>
            <a:r>
              <a:rPr lang="en-US" sz="1800" dirty="0"/>
              <a:t>Low Camera Resolution or Poor Image Quality</a:t>
            </a:r>
          </a:p>
          <a:p>
            <a:r>
              <a:rPr lang="en-IN" sz="1800" dirty="0"/>
              <a:t>Latency in Real-Time Processing</a:t>
            </a:r>
          </a:p>
          <a:p>
            <a:r>
              <a:rPr lang="en-US" altLang="en-US" sz="1800" dirty="0"/>
              <a:t>ESP32-CAM Power Supply Issues</a:t>
            </a:r>
          </a:p>
          <a:p>
            <a:r>
              <a:rPr lang="en-US" altLang="en-US" sz="1800" dirty="0"/>
              <a:t>Wi-Fi Connectivity Issues</a:t>
            </a:r>
          </a:p>
          <a:p>
            <a:r>
              <a:rPr lang="en-US" altLang="en-US" sz="1800" dirty="0"/>
              <a:t> Software or Library Compatibility Issues</a:t>
            </a:r>
          </a:p>
        </p:txBody>
      </p:sp>
      <p:sp>
        <p:nvSpPr>
          <p:cNvPr id="4" name="Date Placeholder 3">
            <a:extLst>
              <a:ext uri="{FF2B5EF4-FFF2-40B4-BE49-F238E27FC236}">
                <a16:creationId xmlns:a16="http://schemas.microsoft.com/office/drawing/2014/main" xmlns="" id="{11639612-3241-6B54-6AD3-8BD197E4D129}"/>
              </a:ext>
            </a:extLst>
          </p:cNvPr>
          <p:cNvSpPr>
            <a:spLocks noGrp="1"/>
          </p:cNvSpPr>
          <p:nvPr>
            <p:ph type="dt" sz="half" idx="10"/>
          </p:nvPr>
        </p:nvSpPr>
        <p:spPr/>
        <p:txBody>
          <a:bodyPr/>
          <a:lstStyle/>
          <a:p>
            <a:fld id="{553065FE-0069-489B-9A0E-0CE9C1C17171}" type="datetime1">
              <a:rPr lang="en-IN" smtClean="0"/>
              <a:t>21-12-2024</a:t>
            </a:fld>
            <a:endParaRPr lang="en-IN"/>
          </a:p>
        </p:txBody>
      </p:sp>
      <p:sp>
        <p:nvSpPr>
          <p:cNvPr id="5" name="Footer Placeholder 4">
            <a:extLst>
              <a:ext uri="{FF2B5EF4-FFF2-40B4-BE49-F238E27FC236}">
                <a16:creationId xmlns:a16="http://schemas.microsoft.com/office/drawing/2014/main" xmlns="" id="{8B0B50F6-A643-C759-9A99-D3B8D2E87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1375F69-2F45-6567-047F-738A378ECAF0}"/>
              </a:ext>
            </a:extLst>
          </p:cNvPr>
          <p:cNvSpPr>
            <a:spLocks noGrp="1"/>
          </p:cNvSpPr>
          <p:nvPr>
            <p:ph type="sldNum" sz="quarter" idx="12"/>
          </p:nvPr>
        </p:nvSpPr>
        <p:spPr/>
        <p:txBody>
          <a:bodyPr/>
          <a:lstStyle/>
          <a:p>
            <a:fld id="{ADFB7573-0EEC-4F18-B4D8-B9624EC7F9C7}" type="slidenum">
              <a:rPr lang="en-IN" smtClean="0"/>
              <a:t>17</a:t>
            </a:fld>
            <a:endParaRPr lang="en-IN"/>
          </a:p>
        </p:txBody>
      </p:sp>
    </p:spTree>
    <p:extLst>
      <p:ext uri="{BB962C8B-B14F-4D97-AF65-F5344CB8AC3E}">
        <p14:creationId xmlns:p14="http://schemas.microsoft.com/office/powerpoint/2010/main" val="310378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a:t>
            </a:r>
            <a:endParaRPr lang="en-IN" dirty="0"/>
          </a:p>
        </p:txBody>
      </p:sp>
      <p:sp>
        <p:nvSpPr>
          <p:cNvPr id="3" name="Content Placeholder 2"/>
          <p:cNvSpPr>
            <a:spLocks noGrp="1"/>
          </p:cNvSpPr>
          <p:nvPr>
            <p:ph idx="1"/>
          </p:nvPr>
        </p:nvSpPr>
        <p:spPr/>
        <p:txBody>
          <a:bodyPr>
            <a:normAutofit fontScale="97500"/>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The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ESP32-CAM and OpenCV-based object counting system</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offers a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cost-effective and efficient </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real-time inventory and resource management solution. By utilizing the ESP32-CAM module for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image capture and OpenCV for object detection</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the system provides a reliable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and affordable alternative to traditional inventory tracking methods</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The ESP32-CAM’s small form factor, low power consumption, and wireless capabilities make it suitable for various environments, including retail, warehouses, and manufacturing settings. OpenCV's image processing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ensures accurate object counting </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even in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lighting and cluttered scenes.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This system proves that even with limited hardware, it is possible to achieve effective and reliable inventory management. Future enhancements could include integrating more advanced machine learning models to improve detection accuracy and expanding the system to track additional data, such as object location or condition. Overall, this project demonstrates the potential of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low-cost technology to streamline resource management</a:t>
            </a:r>
            <a:r>
              <a:rPr kumimoji="0" lang="en-US" sz="1600" b="0"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 and offers a scalable solution for businesses looking to </a:t>
            </a:r>
            <a:r>
              <a:rPr kumimoji="0" lang="en-US" sz="1600" b="1" i="0" u="none" strike="noStrike" kern="1200" cap="none" spc="0" normalizeH="0" baseline="0" noProof="0" dirty="0">
                <a:ln>
                  <a:noFill/>
                </a:ln>
                <a:solidFill>
                  <a:prstClr val="black"/>
                </a:solidFill>
                <a:effectLst/>
                <a:uLnTx/>
                <a:uFillTx/>
                <a:latin typeface="Book Antiqua" panose="02040602050305030304" pitchFamily="18" charset="0"/>
                <a:ea typeface="+mn-ea"/>
                <a:cs typeface="+mn-cs"/>
              </a:rPr>
              <a:t>optimize their inventory processes practically and affordably.</a:t>
            </a:r>
          </a:p>
          <a:p>
            <a:pPr marL="0" indent="0" algn="just">
              <a:buNone/>
            </a:pPr>
            <a:endParaRPr lang="en-US" altLang="en-US" sz="1600" dirty="0"/>
          </a:p>
        </p:txBody>
      </p:sp>
      <p:sp>
        <p:nvSpPr>
          <p:cNvPr id="4" name="Date Placeholder 3"/>
          <p:cNvSpPr>
            <a:spLocks noGrp="1"/>
          </p:cNvSpPr>
          <p:nvPr>
            <p:ph type="dt" sz="half" idx="10"/>
          </p:nvPr>
        </p:nvSpPr>
        <p:spPr/>
        <p:txBody>
          <a:bodyPr/>
          <a:lstStyle/>
          <a:p>
            <a:fld id="{553065FE-0069-489B-9A0E-0CE9C1C17171}"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18</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endParaRPr lang="en-IN" dirty="0"/>
          </a:p>
        </p:txBody>
      </p:sp>
      <p:sp>
        <p:nvSpPr>
          <p:cNvPr id="3" name="Content Placeholder 2"/>
          <p:cNvSpPr>
            <a:spLocks noGrp="1"/>
          </p:cNvSpPr>
          <p:nvPr>
            <p:ph idx="1"/>
          </p:nvPr>
        </p:nvSpPr>
        <p:spPr/>
        <p:txBody>
          <a:bodyPr>
            <a:normAutofit fontScale="25000" lnSpcReduction="20000"/>
          </a:bodyPr>
          <a:lstStyle/>
          <a:p>
            <a:pPr marL="0" indent="0" algn="just">
              <a:buNone/>
            </a:pPr>
            <a:r>
              <a:rPr lang="en-US" altLang="en-US" sz="6400" b="1" dirty="0"/>
              <a:t>ESP32-CAM Documentation:​</a:t>
            </a:r>
          </a:p>
          <a:p>
            <a:pPr algn="just"/>
            <a:r>
              <a:rPr lang="en-US" altLang="en-US" sz="6400" dirty="0" err="1"/>
              <a:t>Espressif</a:t>
            </a:r>
            <a:r>
              <a:rPr lang="en-US" altLang="en-US" sz="6400" dirty="0"/>
              <a:t> Systems. "ESP32-CAM Datasheet."​</a:t>
            </a:r>
          </a:p>
          <a:p>
            <a:pPr algn="just"/>
            <a:r>
              <a:rPr lang="en-US" sz="6600" u="sng" dirty="0">
                <a:solidFill>
                  <a:srgbClr val="000000"/>
                </a:solidFill>
                <a:effectLst/>
                <a:latin typeface="Book Antiqua" panose="02040602050305030304" pitchFamily="18" charset="0"/>
                <a:ea typeface="Calibri" panose="020F0502020204030204" pitchFamily="34" charset="0"/>
                <a:cs typeface="Kalinga" panose="020B0502040204020203" pitchFamily="34" charset="0"/>
                <a:hlinkClick r:id="rId2"/>
              </a:rPr>
              <a:t>https://www.espressif.com/en/products/devkits/esp32-cam</a:t>
            </a:r>
            <a:endParaRPr lang="en-US" altLang="en-US" sz="6400" dirty="0"/>
          </a:p>
          <a:p>
            <a:pPr marL="0" indent="0" algn="just">
              <a:buNone/>
            </a:pPr>
            <a:r>
              <a:rPr lang="en-US" altLang="en-US" sz="6400" b="1" dirty="0"/>
              <a:t>OpenCV Library:​</a:t>
            </a:r>
          </a:p>
          <a:p>
            <a:pPr algn="just"/>
            <a:r>
              <a:rPr lang="en-US" altLang="en-US" sz="6400" dirty="0"/>
              <a:t>OpenCV Development Team. "OpenCV Documentation."​</a:t>
            </a:r>
          </a:p>
          <a:p>
            <a:pPr algn="just"/>
            <a:r>
              <a:rPr lang="en-US" sz="6600" u="sng" dirty="0">
                <a:solidFill>
                  <a:srgbClr val="000000"/>
                </a:solidFill>
                <a:effectLst/>
                <a:latin typeface="Book Antiqua" panose="02040602050305030304" pitchFamily="18" charset="0"/>
                <a:ea typeface="Calibri" panose="020F0502020204030204" pitchFamily="34" charset="0"/>
                <a:cs typeface="Kalinga" panose="020B0502040204020203" pitchFamily="34" charset="0"/>
                <a:hlinkClick r:id="rId3"/>
              </a:rPr>
              <a:t>https://docs.opencv.org/</a:t>
            </a:r>
            <a:endParaRPr lang="en-US" altLang="en-US" sz="6400" dirty="0"/>
          </a:p>
          <a:p>
            <a:pPr marL="0" indent="0" algn="just">
              <a:buNone/>
            </a:pPr>
            <a:r>
              <a:rPr lang="en-US" altLang="en-US" sz="6400" b="1" dirty="0"/>
              <a:t>Arduino IDE:​</a:t>
            </a:r>
          </a:p>
          <a:p>
            <a:pPr algn="just"/>
            <a:r>
              <a:rPr lang="en-US" altLang="en-US" sz="6400" dirty="0"/>
              <a:t>Arduino. "Arduino Integrated Development Environment."​</a:t>
            </a:r>
          </a:p>
          <a:p>
            <a:pPr algn="just"/>
            <a:r>
              <a:rPr lang="en-US" sz="6600" u="sng" dirty="0">
                <a:solidFill>
                  <a:srgbClr val="000000"/>
                </a:solidFill>
                <a:effectLst/>
                <a:latin typeface="Book Antiqua" panose="02040602050305030304" pitchFamily="18" charset="0"/>
                <a:ea typeface="Calibri" panose="020F0502020204030204" pitchFamily="34" charset="0"/>
                <a:cs typeface="Kalinga" panose="020B0502040204020203" pitchFamily="34" charset="0"/>
                <a:hlinkClick r:id="rId4"/>
              </a:rPr>
              <a:t>https://www.arduino.cc/en/software</a:t>
            </a:r>
            <a:endParaRPr lang="en-US" altLang="en-US" sz="6400" dirty="0"/>
          </a:p>
          <a:p>
            <a:pPr marL="0" indent="0" algn="just">
              <a:buNone/>
            </a:pPr>
            <a:r>
              <a:rPr lang="en-US" altLang="en-US" sz="6400" b="1" dirty="0"/>
              <a:t>ESP32 Programming Resources:​</a:t>
            </a:r>
          </a:p>
          <a:p>
            <a:pPr algn="just"/>
            <a:r>
              <a:rPr lang="en-US" altLang="en-US" sz="6400" dirty="0"/>
              <a:t>Random Nerd Tutorials. "Getting Started with ESP32-CAM.“​</a:t>
            </a:r>
          </a:p>
          <a:p>
            <a:pPr marL="0" indent="0" algn="just">
              <a:buNone/>
            </a:pPr>
            <a:r>
              <a:rPr lang="en-US" altLang="en-US" sz="6400" u="sng" dirty="0">
                <a:gradFill>
                  <a:gsLst>
                    <a:gs pos="0">
                      <a:srgbClr val="007BD3"/>
                    </a:gs>
                    <a:gs pos="100000">
                      <a:srgbClr val="034373"/>
                    </a:gs>
                  </a:gsLst>
                  <a:lin scaled="0"/>
                </a:gradFill>
              </a:rPr>
              <a:t>https://randomnerdtutorials.com/​</a:t>
            </a:r>
          </a:p>
          <a:p>
            <a:pPr marL="0" indent="0" algn="just">
              <a:buNone/>
            </a:pPr>
            <a:r>
              <a:rPr lang="en-US" altLang="en-US" sz="6400" b="1" dirty="0"/>
              <a:t>Object Detection with OpenCV:​</a:t>
            </a:r>
          </a:p>
          <a:p>
            <a:pPr algn="just"/>
            <a:r>
              <a:rPr lang="en-US" altLang="en-US" sz="6400" dirty="0"/>
              <a:t>OpenCV Team. "Object Detection Using Contours and Thresholding."​</a:t>
            </a:r>
          </a:p>
          <a:p>
            <a:pPr algn="just"/>
            <a:r>
              <a:rPr lang="en-IN" sz="6400" dirty="0">
                <a:hlinkClick r:id="rId3"/>
              </a:rPr>
              <a:t>OpenCV documentation index</a:t>
            </a:r>
            <a:endParaRPr lang="en-US" altLang="en-US" sz="6400" dirty="0"/>
          </a:p>
          <a:p>
            <a:pPr marL="0" indent="0">
              <a:buNone/>
            </a:pPr>
            <a:r>
              <a:rPr lang="en-US" sz="6600" b="1" dirty="0">
                <a:effectLst/>
                <a:latin typeface="Book Antiqua" panose="02040602050305030304" pitchFamily="18" charset="0"/>
                <a:ea typeface="Calibri" panose="020F0502020204030204" pitchFamily="34" charset="0"/>
                <a:cs typeface="Kalinga" panose="020B0502040204020203" pitchFamily="34" charset="0"/>
              </a:rPr>
              <a:t>Reddit-Object Recognition on ESP32-CAM</a:t>
            </a:r>
            <a:r>
              <a:rPr lang="en-US" sz="6600" dirty="0">
                <a:effectLst/>
                <a:latin typeface="Book Antiqua" panose="02040602050305030304" pitchFamily="18" charset="0"/>
                <a:ea typeface="Calibri" panose="020F0502020204030204" pitchFamily="34" charset="0"/>
                <a:cs typeface="Kalinga" panose="020B0502040204020203" pitchFamily="34" charset="0"/>
              </a:rPr>
              <a:t>:</a:t>
            </a:r>
            <a:br>
              <a:rPr lang="en-US" sz="6600" dirty="0">
                <a:effectLst/>
                <a:latin typeface="Book Antiqua" panose="02040602050305030304" pitchFamily="18" charset="0"/>
                <a:ea typeface="Calibri" panose="020F0502020204030204" pitchFamily="34" charset="0"/>
                <a:cs typeface="Kalinga" panose="020B0502040204020203" pitchFamily="34" charset="0"/>
              </a:rPr>
            </a:br>
            <a:r>
              <a:rPr lang="en-US" sz="6600" u="sng" dirty="0">
                <a:solidFill>
                  <a:srgbClr val="000000"/>
                </a:solidFill>
                <a:effectLst/>
                <a:latin typeface="Book Antiqua" panose="02040602050305030304" pitchFamily="18" charset="0"/>
                <a:ea typeface="Calibri" panose="020F0502020204030204" pitchFamily="34" charset="0"/>
                <a:cs typeface="Kalinga" panose="020B0502040204020203" pitchFamily="34" charset="0"/>
                <a:hlinkClick r:id="rId5"/>
              </a:rPr>
              <a:t>https://www.reddit.com/r/esp32/comments/1at89yq/object_recognition_on_board_esp32cam/?utm_source=chatgpt.com</a:t>
            </a:r>
            <a:endParaRPr lang="en-US" altLang="en-US" sz="6400" dirty="0"/>
          </a:p>
          <a:p>
            <a:pPr algn="just"/>
            <a:endParaRPr lang="en-US" altLang="en-US" sz="6400" dirty="0"/>
          </a:p>
          <a:p>
            <a:pPr marL="0" indent="0" algn="just">
              <a:buNone/>
            </a:pPr>
            <a:endParaRPr lang="en-US" altLang="en-US" sz="6400" dirty="0"/>
          </a:p>
        </p:txBody>
      </p:sp>
      <p:sp>
        <p:nvSpPr>
          <p:cNvPr id="4" name="Date Placeholder 3"/>
          <p:cNvSpPr>
            <a:spLocks noGrp="1"/>
          </p:cNvSpPr>
          <p:nvPr>
            <p:ph type="dt" sz="half" idx="10"/>
          </p:nvPr>
        </p:nvSpPr>
        <p:spPr/>
        <p:txBody>
          <a:bodyPr/>
          <a:lstStyle/>
          <a:p>
            <a:fld id="{CFD2862B-87A5-4073-B616-5F0F829D58CA}"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19</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Contents</a:t>
            </a:r>
            <a:endParaRPr lang="en-IN" dirty="0"/>
          </a:p>
        </p:txBody>
      </p:sp>
      <p:sp>
        <p:nvSpPr>
          <p:cNvPr id="3" name="Content Placeholder 2"/>
          <p:cNvSpPr>
            <a:spLocks noGrp="1"/>
          </p:cNvSpPr>
          <p:nvPr>
            <p:ph idx="1"/>
          </p:nvPr>
        </p:nvSpPr>
        <p:spPr/>
        <p:txBody>
          <a:bodyPr>
            <a:normAutofit/>
          </a:bodyPr>
          <a:lstStyle/>
          <a:p>
            <a:r>
              <a:rPr lang="en-US" dirty="0"/>
              <a:t>Introduction	</a:t>
            </a:r>
          </a:p>
          <a:p>
            <a:r>
              <a:rPr lang="en-US" dirty="0"/>
              <a:t>Literature Survey	</a:t>
            </a:r>
          </a:p>
          <a:p>
            <a:r>
              <a:rPr lang="en-US" dirty="0"/>
              <a:t>Design Scheme	</a:t>
            </a:r>
          </a:p>
          <a:p>
            <a:r>
              <a:rPr lang="en-US" dirty="0"/>
              <a:t>Testing, Analysis, And </a:t>
            </a:r>
            <a:r>
              <a:rPr lang="en-US" dirty="0" smtClean="0"/>
              <a:t>Evaluation</a:t>
            </a:r>
          </a:p>
          <a:p>
            <a:r>
              <a:rPr lang="en-US" dirty="0" smtClean="0"/>
              <a:t>Protocols Used</a:t>
            </a:r>
            <a:r>
              <a:rPr lang="en-US" dirty="0"/>
              <a:t>	</a:t>
            </a:r>
          </a:p>
          <a:p>
            <a:r>
              <a:rPr lang="en-US" dirty="0"/>
              <a:t>Socio-economic Issues Associated With The Project</a:t>
            </a:r>
          </a:p>
          <a:p>
            <a:r>
              <a:rPr lang="en-US" dirty="0"/>
              <a:t>Engineering Tools And Standards	</a:t>
            </a:r>
            <a:endParaRPr lang="en-US" dirty="0" smtClean="0"/>
          </a:p>
          <a:p>
            <a:r>
              <a:rPr lang="en-US" dirty="0" smtClean="0"/>
              <a:t>Troubleshooting Challenges</a:t>
            </a:r>
            <a:endParaRPr lang="en-US" dirty="0"/>
          </a:p>
          <a:p>
            <a:r>
              <a:rPr lang="en-US" dirty="0"/>
              <a:t>Conclusion</a:t>
            </a:r>
          </a:p>
          <a:p>
            <a:endParaRPr lang="en-IN" dirty="0"/>
          </a:p>
        </p:txBody>
      </p:sp>
      <p:sp>
        <p:nvSpPr>
          <p:cNvPr id="4" name="Date Placeholder 3"/>
          <p:cNvSpPr>
            <a:spLocks noGrp="1"/>
          </p:cNvSpPr>
          <p:nvPr>
            <p:ph type="dt" sz="half" idx="10"/>
          </p:nvPr>
        </p:nvSpPr>
        <p:spPr/>
        <p:txBody>
          <a:bodyPr/>
          <a:lstStyle/>
          <a:p>
            <a:fld id="{0B1DAA84-F85C-4617-A1EC-E732260831FD}"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2</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4FC09D73-6C67-49EE-ACA2-D71846FB9B23}"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20</a:t>
            </a:fld>
            <a:endParaRPr lang="en-IN"/>
          </a:p>
        </p:txBody>
      </p:sp>
      <p:pic>
        <p:nvPicPr>
          <p:cNvPr id="1028" name="Picture 4" descr="https://previews.123rf.com/images/flybird163/flybird1631508/flybird163150800853/44052098-any-questions-question-write-on-pap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27979"/>
            <a:ext cx="8785077" cy="60762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fld id="{7EA8749E-3FF3-41B2-B4DE-BB379C572509}"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21</a:t>
            </a:fld>
            <a:endParaRPr lang="en-IN"/>
          </a:p>
        </p:txBody>
      </p:sp>
      <p:pic>
        <p:nvPicPr>
          <p:cNvPr id="2050" name="Picture 2" descr="https://i0.wp.com/sociallover.net/wp-content/uploads/2017/04/thank-you-images-for-pp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304800"/>
            <a:ext cx="8791402" cy="57819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a:t>
            </a:r>
            <a:endParaRPr lang="en-IN" dirty="0"/>
          </a:p>
        </p:txBody>
      </p:sp>
      <p:sp>
        <p:nvSpPr>
          <p:cNvPr id="3" name="Content Placeholder 2"/>
          <p:cNvSpPr>
            <a:spLocks noGrp="1"/>
          </p:cNvSpPr>
          <p:nvPr>
            <p:ph idx="1"/>
          </p:nvPr>
        </p:nvSpPr>
        <p:spPr>
          <a:xfrm>
            <a:off x="188006" y="1008404"/>
            <a:ext cx="5681852" cy="5195843"/>
          </a:xfrm>
        </p:spPr>
        <p:txBody>
          <a:bodyPr>
            <a:normAutofit fontScale="97500"/>
          </a:bodyPr>
          <a:lstStyle/>
          <a:p>
            <a:pPr marL="0" indent="0" algn="just">
              <a:buNone/>
            </a:pPr>
            <a:r>
              <a:rPr lang="en-US" altLang="en-US" sz="1800" dirty="0"/>
              <a:t>Effective inventory and resource management is essential for minimizing losses, streamlining operations, and ensuring efficiency across industries and businesses. Accurate tracking systems are critical to maintaining smooth workflows, optimizing resource utilization, and supporting decision-making. Traditional inventory systems are often expensive, requiring specialized hardware and software that can be prohibitive for SMEs. The high costs create a barrier to entry. Still, embedded systems and open-source software advancements have enabled the development of affordable and accessible alternatives that meet modern needs. This presentation introduces a low-cost, real-time object-counting system using the </a:t>
            </a:r>
            <a:r>
              <a:rPr lang="en-US" altLang="en-US" sz="1800" b="1" dirty="0"/>
              <a:t>ESP32-CAM microcontroller </a:t>
            </a:r>
            <a:r>
              <a:rPr lang="en-US" altLang="en-US" sz="1800" dirty="0"/>
              <a:t>and </a:t>
            </a:r>
            <a:r>
              <a:rPr lang="en-US" altLang="en-US" sz="1800" b="1" dirty="0"/>
              <a:t>OpenCV library</a:t>
            </a:r>
            <a:r>
              <a:rPr lang="en-US" altLang="en-US" sz="1800" dirty="0"/>
              <a:t>. By leveraging cost-effective hardware and robust software, the system provides a scalable, efficient, and budget-friendly solution for modernizing inventory management processes while ensuring adaptability for diverse applications.</a:t>
            </a:r>
          </a:p>
        </p:txBody>
      </p:sp>
      <p:sp>
        <p:nvSpPr>
          <p:cNvPr id="4" name="Date Placeholder 3"/>
          <p:cNvSpPr>
            <a:spLocks noGrp="1"/>
          </p:cNvSpPr>
          <p:nvPr>
            <p:ph type="dt" sz="half" idx="10"/>
          </p:nvPr>
        </p:nvSpPr>
        <p:spPr/>
        <p:txBody>
          <a:bodyPr/>
          <a:lstStyle/>
          <a:p>
            <a:fld id="{F96ED9C6-6521-4398-A7DC-DB682660407D}"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3</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736" y="1451160"/>
            <a:ext cx="2519834" cy="37974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anim calcmode="lin" valueType="num">
                                      <p:cBhvr>
                                        <p:cTn id="8" dur="1500" fill="hold"/>
                                        <p:tgtEl>
                                          <p:spTgt spid="7"/>
                                        </p:tgtEl>
                                        <p:attrNameLst>
                                          <p:attrName>ppt_x</p:attrName>
                                        </p:attrNameLst>
                                      </p:cBhvr>
                                      <p:tavLst>
                                        <p:tav tm="0">
                                          <p:val>
                                            <p:strVal val="#ppt_x"/>
                                          </p:val>
                                        </p:tav>
                                        <p:tav tm="100000">
                                          <p:val>
                                            <p:strVal val="#ppt_x"/>
                                          </p:val>
                                        </p:tav>
                                      </p:tavLst>
                                    </p:anim>
                                    <p:anim calcmode="lin" valueType="num">
                                      <p:cBhvr>
                                        <p:cTn id="9" dur="1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Literature Survey	</a:t>
            </a:r>
            <a:endParaRPr lang="en-IN" dirty="0"/>
          </a:p>
        </p:txBody>
      </p:sp>
      <p:sp>
        <p:nvSpPr>
          <p:cNvPr id="3" name="Content Placeholder 2"/>
          <p:cNvSpPr>
            <a:spLocks noGrp="1"/>
          </p:cNvSpPr>
          <p:nvPr>
            <p:ph idx="1"/>
          </p:nvPr>
        </p:nvSpPr>
        <p:spPr>
          <a:xfrm>
            <a:off x="188006" y="973394"/>
            <a:ext cx="8767987" cy="5191433"/>
          </a:xfrm>
        </p:spPr>
        <p:txBody>
          <a:bodyPr>
            <a:noAutofit/>
          </a:bodyPr>
          <a:lstStyle/>
          <a:p>
            <a:pPr marL="0" indent="0" algn="just">
              <a:buNone/>
            </a:pPr>
            <a:r>
              <a:rPr lang="en-US" altLang="en-US" sz="1800" dirty="0"/>
              <a:t>The field of object counting and inventory management has witnessed significant advancements with the integration of computer vision and embedded systems. Previous studies have highlighted various methods and technologies used for object detection and counting in real-time applications.​</a:t>
            </a:r>
          </a:p>
          <a:p>
            <a:pPr algn="just"/>
            <a:r>
              <a:rPr lang="en-US" altLang="en-US" sz="1800" b="1" dirty="0"/>
              <a:t>Object Counting Using Computer Vision:</a:t>
            </a:r>
            <a:r>
              <a:rPr lang="en-US" altLang="en-US" sz="1800" dirty="0"/>
              <a:t> Traditional object counting systems rely on high-performance hardware and proprietary software, often utilizing machine learning algorithms like </a:t>
            </a:r>
            <a:r>
              <a:rPr lang="en-US" altLang="en-US" sz="1800" b="1" dirty="0"/>
              <a:t>YOLO</a:t>
            </a:r>
            <a:r>
              <a:rPr lang="en-US" altLang="en-US" sz="1800" dirty="0"/>
              <a:t> or </a:t>
            </a:r>
            <a:r>
              <a:rPr lang="en-US" altLang="en-US" sz="1800" b="1" dirty="0"/>
              <a:t>SSD </a:t>
            </a:r>
            <a:r>
              <a:rPr lang="en-US" altLang="en-US" sz="1800" dirty="0"/>
              <a:t>for object detection. ​</a:t>
            </a:r>
          </a:p>
          <a:p>
            <a:pPr algn="just"/>
            <a:r>
              <a:rPr lang="en-US" altLang="en-US" sz="1800" b="1" dirty="0"/>
              <a:t>Embedded Systems in Computer Vision:</a:t>
            </a:r>
            <a:r>
              <a:rPr lang="en-US" altLang="en-US" sz="1800" dirty="0"/>
              <a:t> Studies have explored the use of microcontrollers like Raspberry Pi and Arduino for cost-effective image processing. However, these systems often face limitations in computational power and real-time performance, necessitating the exploration of newer microcontrollers like ESP32-CAM.​</a:t>
            </a:r>
          </a:p>
          <a:p>
            <a:pPr algn="just"/>
            <a:r>
              <a:rPr lang="en-US" altLang="en-US" sz="1800" b="1" dirty="0"/>
              <a:t>ESP32-CAM for Vision Applications:</a:t>
            </a:r>
            <a:r>
              <a:rPr lang="en-US" altLang="en-US" sz="1800" dirty="0"/>
              <a:t> The ESP32-CAM microcontroller has gained attention for its affordability and built-in camera module. Research has demonstrated its potential in applications such as face detection, surveillance, and IoT-based monitoring systems.</a:t>
            </a:r>
            <a:r>
              <a:rPr lang="en-US" altLang="en-US" sz="2000" dirty="0"/>
              <a:t>​</a:t>
            </a:r>
          </a:p>
        </p:txBody>
      </p:sp>
      <p:sp>
        <p:nvSpPr>
          <p:cNvPr id="4" name="Date Placeholder 3"/>
          <p:cNvSpPr>
            <a:spLocks noGrp="1"/>
          </p:cNvSpPr>
          <p:nvPr>
            <p:ph type="dt" sz="half" idx="10"/>
          </p:nvPr>
        </p:nvSpPr>
        <p:spPr/>
        <p:txBody>
          <a:bodyPr/>
          <a:lstStyle/>
          <a:p>
            <a:fld id="{C06AB7E8-BBD7-4FE9-80F4-3C999F840AFA}"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4</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Scheme	</a:t>
            </a:r>
            <a:endParaRPr lang="en-IN" dirty="0"/>
          </a:p>
        </p:txBody>
      </p:sp>
      <p:sp>
        <p:nvSpPr>
          <p:cNvPr id="3" name="Content Placeholder 2"/>
          <p:cNvSpPr>
            <a:spLocks noGrp="1"/>
          </p:cNvSpPr>
          <p:nvPr>
            <p:ph idx="1"/>
          </p:nvPr>
        </p:nvSpPr>
        <p:spPr/>
        <p:txBody>
          <a:bodyPr>
            <a:normAutofit/>
          </a:bodyPr>
          <a:lstStyle/>
          <a:p>
            <a:pPr marL="0" indent="0">
              <a:buNone/>
            </a:pPr>
            <a:endParaRPr lang="en-US" altLang="en-US" sz="3000" b="1" dirty="0"/>
          </a:p>
          <a:p>
            <a:pPr marL="0" indent="0" algn="just">
              <a:buNone/>
            </a:pPr>
            <a:r>
              <a:rPr lang="en-US" altLang="en-US" sz="3000" dirty="0"/>
              <a:t>The proposed</a:t>
            </a:r>
            <a:r>
              <a:rPr lang="en-US" altLang="en-US" dirty="0"/>
              <a:t>​</a:t>
            </a:r>
          </a:p>
        </p:txBody>
      </p:sp>
      <p:sp>
        <p:nvSpPr>
          <p:cNvPr id="4" name="Date Placeholder 3"/>
          <p:cNvSpPr>
            <a:spLocks noGrp="1"/>
          </p:cNvSpPr>
          <p:nvPr>
            <p:ph type="dt" sz="half" idx="10"/>
          </p:nvPr>
        </p:nvSpPr>
        <p:spPr/>
        <p:txBody>
          <a:bodyPr/>
          <a:lstStyle/>
          <a:p>
            <a:fld id="{99A6435B-86FB-4477-9359-4E079732371F}" type="datetime1">
              <a:rPr lang="en-IN" smtClean="0"/>
              <a:t>21-12-2024</a:t>
            </a:fld>
            <a:endParaRPr lang="en-IN"/>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DFB7573-0EEC-4F18-B4D8-B9624EC7F9C7}" type="slidenum">
              <a:rPr lang="en-IN" smtClean="0"/>
              <a:t>5</a:t>
            </a:fld>
            <a:endParaRPr lang="en-IN"/>
          </a:p>
        </p:txBody>
      </p:sp>
      <p:pic>
        <p:nvPicPr>
          <p:cNvPr id="7" name="Picture 6" descr="IMG-20241216-WA0001"/>
          <p:cNvPicPr>
            <a:picLocks noChangeAspect="1"/>
          </p:cNvPicPr>
          <p:nvPr/>
        </p:nvPicPr>
        <p:blipFill>
          <a:blip r:embed="rId2"/>
          <a:srcRect l="22287" t="16191" r="4287" b="15725"/>
          <a:stretch>
            <a:fillRect/>
          </a:stretch>
        </p:blipFill>
        <p:spPr>
          <a:xfrm>
            <a:off x="187960" y="1008380"/>
            <a:ext cx="4305935" cy="4210055"/>
          </a:xfrm>
          <a:prstGeom prst="rect">
            <a:avLst/>
          </a:prstGeom>
        </p:spPr>
      </p:pic>
      <p:sp>
        <p:nvSpPr>
          <p:cNvPr id="9" name="Rectangles 8"/>
          <p:cNvSpPr/>
          <p:nvPr/>
        </p:nvSpPr>
        <p:spPr>
          <a:xfrm>
            <a:off x="436245" y="5379085"/>
            <a:ext cx="3330575" cy="43053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u="sng">
                <a:solidFill>
                  <a:schemeClr val="tx1"/>
                </a:solidFill>
              </a:rPr>
              <a:t>TOP VIEW</a:t>
            </a:r>
          </a:p>
        </p:txBody>
      </p:sp>
      <p:sp>
        <p:nvSpPr>
          <p:cNvPr id="10" name="Rectangles 9"/>
          <p:cNvSpPr/>
          <p:nvPr/>
        </p:nvSpPr>
        <p:spPr>
          <a:xfrm>
            <a:off x="5260975" y="5506085"/>
            <a:ext cx="3330575" cy="43053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u="sng">
                <a:solidFill>
                  <a:schemeClr val="tx1"/>
                </a:solidFill>
              </a:rPr>
              <a:t>FRONT VIEW</a:t>
            </a:r>
          </a:p>
        </p:txBody>
      </p:sp>
      <p:pic>
        <p:nvPicPr>
          <p:cNvPr id="12" name="Picture 11">
            <a:extLst>
              <a:ext uri="{FF2B5EF4-FFF2-40B4-BE49-F238E27FC236}">
                <a16:creationId xmlns:a16="http://schemas.microsoft.com/office/drawing/2014/main" xmlns="" id="{D46E46C1-1F61-A432-4F39-F21219A915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0761" y="1008379"/>
            <a:ext cx="4342322" cy="42100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Design Scheme</a:t>
            </a:r>
            <a:endParaRPr lang="en-US"/>
          </a:p>
        </p:txBody>
      </p:sp>
      <p:sp>
        <p:nvSpPr>
          <p:cNvPr id="3" name="Content Placeholder 2"/>
          <p:cNvSpPr>
            <a:spLocks noGrp="1"/>
          </p:cNvSpPr>
          <p:nvPr>
            <p:ph idx="1"/>
          </p:nvPr>
        </p:nvSpPr>
        <p:spPr/>
        <p:txBody>
          <a:bodyPr>
            <a:normAutofit/>
          </a:bodyPr>
          <a:lstStyle/>
          <a:p>
            <a:pPr marL="0" indent="0">
              <a:buNone/>
            </a:pPr>
            <a:endParaRPr lang="en-US" altLang="en-US"/>
          </a:p>
          <a:p>
            <a:pPr marL="0" indent="0">
              <a:buNone/>
            </a:pPr>
            <a:endParaRPr lang="en-US" altLang="en-US"/>
          </a:p>
          <a:p>
            <a:endParaRPr lang="en-US" altLang="en-US"/>
          </a:p>
        </p:txBody>
      </p:sp>
      <p:sp>
        <p:nvSpPr>
          <p:cNvPr id="4" name="Date Placeholder 3"/>
          <p:cNvSpPr>
            <a:spLocks noGrp="1"/>
          </p:cNvSpPr>
          <p:nvPr>
            <p:ph type="dt" sz="half" idx="10"/>
          </p:nvPr>
        </p:nvSpPr>
        <p:spPr/>
        <p:txBody>
          <a:bodyPr/>
          <a:lstStyle/>
          <a:p>
            <a:fld id="{7EA8749E-3FF3-41B2-B4DE-BB379C572509}"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6</a:t>
            </a:fld>
            <a:endParaRPr lang="en-IN"/>
          </a:p>
        </p:txBody>
      </p:sp>
      <p:pic>
        <p:nvPicPr>
          <p:cNvPr id="7" name="Picture 6"/>
          <p:cNvPicPr>
            <a:picLocks noChangeAspect="1"/>
          </p:cNvPicPr>
          <p:nvPr/>
        </p:nvPicPr>
        <p:blipFill>
          <a:blip r:embed="rId2"/>
          <a:stretch>
            <a:fillRect/>
          </a:stretch>
        </p:blipFill>
        <p:spPr>
          <a:xfrm>
            <a:off x="364490" y="1008380"/>
            <a:ext cx="1790700" cy="5038725"/>
          </a:xfrm>
          <a:prstGeom prst="rect">
            <a:avLst/>
          </a:prstGeom>
        </p:spPr>
      </p:pic>
      <p:pic>
        <p:nvPicPr>
          <p:cNvPr id="8" name="Picture 7"/>
          <p:cNvPicPr>
            <a:picLocks noChangeAspect="1"/>
          </p:cNvPicPr>
          <p:nvPr/>
        </p:nvPicPr>
        <p:blipFill>
          <a:blip r:embed="rId3"/>
          <a:stretch>
            <a:fillRect/>
          </a:stretch>
        </p:blipFill>
        <p:spPr>
          <a:xfrm>
            <a:off x="3215640" y="1176655"/>
            <a:ext cx="4752975" cy="47440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(Breadboard Implementation)	</a:t>
            </a:r>
            <a:endParaRPr lang="en-IN" dirty="0"/>
          </a:p>
        </p:txBody>
      </p:sp>
      <p:sp>
        <p:nvSpPr>
          <p:cNvPr id="3" name="Content Placeholder 2"/>
          <p:cNvSpPr>
            <a:spLocks noGrp="1"/>
          </p:cNvSpPr>
          <p:nvPr>
            <p:ph idx="1"/>
          </p:nvPr>
        </p:nvSpPr>
        <p:spPr/>
        <p:txBody>
          <a:bodyPr>
            <a:noAutofit/>
          </a:bodyPr>
          <a:lstStyle/>
          <a:p>
            <a:pPr marL="0" indent="0" algn="just">
              <a:buNone/>
            </a:pPr>
            <a:r>
              <a:rPr lang="en-US" altLang="en-US" sz="1600" b="1" dirty="0"/>
              <a:t>Testing:</a:t>
            </a:r>
          </a:p>
          <a:p>
            <a:pPr algn="just"/>
            <a:r>
              <a:rPr lang="en-US" altLang="en-US" sz="1600" dirty="0"/>
              <a:t>Object Detection Accuracy: We have tested how accurately our system detects and counts objects in varying conditions (lighting, object shapes, and orientations).</a:t>
            </a:r>
          </a:p>
          <a:p>
            <a:pPr algn="just"/>
            <a:r>
              <a:rPr lang="en-US" altLang="en-US" sz="1600" dirty="0"/>
              <a:t>Real-Time Processing: We have evaluated how fast the ESP32-CAM can capture and process images with OpenCV.</a:t>
            </a:r>
          </a:p>
          <a:p>
            <a:pPr algn="just"/>
            <a:r>
              <a:rPr lang="en-US" altLang="en-US" sz="1600" dirty="0"/>
              <a:t>Network Performance: We have tested Wi-Fi connectivity and data transfer rate for real-time updates.</a:t>
            </a:r>
          </a:p>
          <a:p>
            <a:pPr marL="0" indent="0" algn="just">
              <a:buNone/>
            </a:pPr>
            <a:r>
              <a:rPr lang="en-US" altLang="en-US" sz="1600" b="1" dirty="0">
                <a:sym typeface="+mn-ea"/>
              </a:rPr>
              <a:t>Analysis:</a:t>
            </a:r>
            <a:endParaRPr lang="en-US" altLang="en-US" sz="1600" b="1" dirty="0"/>
          </a:p>
          <a:p>
            <a:pPr algn="just"/>
            <a:r>
              <a:rPr lang="en-US" altLang="en-US" sz="1600" dirty="0"/>
              <a:t>Accuracy vs. Cost: We have compared the object counting accuracy with traditional methods and evaluated the tradeoff with low-cost hardware.</a:t>
            </a:r>
          </a:p>
          <a:p>
            <a:pPr algn="just"/>
            <a:r>
              <a:rPr lang="en-US" altLang="en-US" sz="1600" dirty="0"/>
              <a:t>Scalability: We have assessed the system's ability to scale for larger inventories or more objects.</a:t>
            </a:r>
          </a:p>
          <a:p>
            <a:pPr marL="0" indent="0" algn="just">
              <a:buNone/>
            </a:pPr>
            <a:r>
              <a:rPr lang="en-US" altLang="en-US" sz="1600" b="1" dirty="0"/>
              <a:t>Evaluation:</a:t>
            </a:r>
          </a:p>
          <a:p>
            <a:pPr algn="just"/>
            <a:r>
              <a:rPr lang="en-US" altLang="en-US" sz="1600" dirty="0"/>
              <a:t>Reliability: We have tested the system under continuous operation to identify any issues such as hardware failure or software bugs.</a:t>
            </a:r>
          </a:p>
          <a:p>
            <a:pPr algn="just"/>
            <a:r>
              <a:rPr lang="en-US" altLang="en-US" sz="1600" dirty="0"/>
              <a:t>User Feedback: We have collected feedback from real-world users (e.g., warehouse managers, inventory staff) to assess ease of use and functionality</a:t>
            </a:r>
          </a:p>
        </p:txBody>
      </p:sp>
      <p:sp>
        <p:nvSpPr>
          <p:cNvPr id="4" name="Date Placeholder 3"/>
          <p:cNvSpPr>
            <a:spLocks noGrp="1"/>
          </p:cNvSpPr>
          <p:nvPr>
            <p:ph type="dt" sz="half" idx="10"/>
          </p:nvPr>
        </p:nvSpPr>
        <p:spPr/>
        <p:txBody>
          <a:bodyPr/>
          <a:lstStyle/>
          <a:p>
            <a:fld id="{BF859030-E9C7-4BF7-BDDE-D8A9DA1DC43E}"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7</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(Breadboard Implementation)	</a:t>
            </a:r>
            <a:endParaRPr lang="en-IN" dirty="0"/>
          </a:p>
        </p:txBody>
      </p:sp>
      <p:sp>
        <p:nvSpPr>
          <p:cNvPr id="3" name="Content Placeholder 2"/>
          <p:cNvSpPr>
            <a:spLocks noGrp="1"/>
          </p:cNvSpPr>
          <p:nvPr>
            <p:ph idx="1"/>
          </p:nvPr>
        </p:nvSpPr>
        <p:spPr/>
        <p:txBody>
          <a:bodyPr>
            <a:noAutofit/>
          </a:bodyPr>
          <a:lstStyle/>
          <a:p>
            <a:pPr marL="0" indent="0">
              <a:buNone/>
            </a:pPr>
            <a:endParaRPr lang="en-US" altLang="en-US" sz="1700" dirty="0"/>
          </a:p>
        </p:txBody>
      </p:sp>
      <p:sp>
        <p:nvSpPr>
          <p:cNvPr id="4" name="Date Placeholder 3"/>
          <p:cNvSpPr>
            <a:spLocks noGrp="1"/>
          </p:cNvSpPr>
          <p:nvPr>
            <p:ph type="dt" sz="half" idx="10"/>
          </p:nvPr>
        </p:nvSpPr>
        <p:spPr/>
        <p:txBody>
          <a:bodyPr/>
          <a:lstStyle/>
          <a:p>
            <a:fld id="{BF859030-E9C7-4BF7-BDDE-D8A9DA1DC43E}"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8</a:t>
            </a:fld>
            <a:endParaRPr lang="en-IN"/>
          </a:p>
        </p:txBody>
      </p:sp>
      <p:pic>
        <p:nvPicPr>
          <p:cNvPr id="7" name="Content Placeholder 6"/>
          <p:cNvPicPr>
            <a:picLocks noChangeAspect="1"/>
          </p:cNvPicPr>
          <p:nvPr/>
        </p:nvPicPr>
        <p:blipFill>
          <a:blip r:embed="rId2"/>
          <a:stretch>
            <a:fillRect/>
          </a:stretch>
        </p:blipFill>
        <p:spPr>
          <a:xfrm>
            <a:off x="287020" y="1021080"/>
            <a:ext cx="5267960" cy="4204335"/>
          </a:xfrm>
          <a:prstGeom prst="rect">
            <a:avLst/>
          </a:prstGeom>
        </p:spPr>
      </p:pic>
      <p:sp>
        <p:nvSpPr>
          <p:cNvPr id="8" name="Rectangles 7"/>
          <p:cNvSpPr/>
          <p:nvPr/>
        </p:nvSpPr>
        <p:spPr>
          <a:xfrm>
            <a:off x="5554980" y="1133475"/>
            <a:ext cx="3281045" cy="470979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just"/>
            <a:r>
              <a:rPr lang="en-US" altLang="en-US" sz="1000" b="1" u="sng">
                <a:solidFill>
                  <a:schemeClr val="tx1"/>
                </a:solidFill>
              </a:rPr>
              <a:t> </a:t>
            </a:r>
            <a:r>
              <a:rPr lang="en-US" altLang="en-US" sz="1600" b="1" u="sng">
                <a:solidFill>
                  <a:schemeClr val="tx1"/>
                </a:solidFill>
              </a:rPr>
              <a:t>Circuit Connections</a:t>
            </a:r>
          </a:p>
          <a:p>
            <a:pPr indent="0" algn="just">
              <a:buFont typeface="Arial" panose="020B0604020202020204" pitchFamily="34" charset="0"/>
              <a:buNone/>
            </a:pPr>
            <a:r>
              <a:rPr lang="en-US" altLang="en-US" sz="1600">
                <a:solidFill>
                  <a:schemeClr val="tx1"/>
                </a:solidFill>
              </a:rPr>
              <a:t>1)ESP32-CAM Power:</a:t>
            </a:r>
          </a:p>
          <a:p>
            <a:pPr marL="171450" indent="-171450" algn="just">
              <a:buFont typeface="Arial" panose="020B0604020202020204" pitchFamily="34" charset="0"/>
              <a:buChar char="•"/>
            </a:pPr>
            <a:r>
              <a:rPr lang="en-US" altLang="en-US" sz="1600">
                <a:solidFill>
                  <a:schemeClr val="tx1"/>
                </a:solidFill>
              </a:rPr>
              <a:t>Connect the VCC pin of the ESP32-CAM to the 5V rail of the breadboard.</a:t>
            </a:r>
          </a:p>
          <a:p>
            <a:pPr marL="171450" indent="-171450" algn="just">
              <a:buFont typeface="Arial" panose="020B0604020202020204" pitchFamily="34" charset="0"/>
              <a:buChar char="•"/>
            </a:pPr>
            <a:r>
              <a:rPr lang="en-US" altLang="en-US" sz="1600">
                <a:solidFill>
                  <a:schemeClr val="tx1"/>
                </a:solidFill>
              </a:rPr>
              <a:t>Connect the GND pin to the ground rail of the breadboard.</a:t>
            </a:r>
          </a:p>
          <a:p>
            <a:pPr indent="0" algn="just">
              <a:buFont typeface="Arial" panose="020B0604020202020204" pitchFamily="34" charset="0"/>
              <a:buNone/>
            </a:pPr>
            <a:r>
              <a:rPr lang="en-US" altLang="en-US" sz="1600">
                <a:solidFill>
                  <a:schemeClr val="tx1"/>
                </a:solidFill>
              </a:rPr>
              <a:t>2)FTDI Programmer:</a:t>
            </a:r>
          </a:p>
          <a:p>
            <a:pPr marL="171450" indent="-171450" algn="just">
              <a:buFont typeface="Arial" panose="020B0604020202020204" pitchFamily="34" charset="0"/>
              <a:buChar char="•"/>
            </a:pPr>
            <a:r>
              <a:rPr lang="en-US" altLang="en-US" sz="1600">
                <a:solidFill>
                  <a:schemeClr val="tx1"/>
                </a:solidFill>
              </a:rPr>
              <a:t>Connect TX (FTDI) to U0R (ESP32-CAM).</a:t>
            </a:r>
          </a:p>
          <a:p>
            <a:pPr marL="171450" indent="-171450" algn="just">
              <a:buFont typeface="Arial" panose="020B0604020202020204" pitchFamily="34" charset="0"/>
              <a:buChar char="•"/>
            </a:pPr>
            <a:r>
              <a:rPr lang="en-US" altLang="en-US" sz="1600">
                <a:solidFill>
                  <a:schemeClr val="tx1"/>
                </a:solidFill>
              </a:rPr>
              <a:t>Connect RX (FTDI) to U0T (ESP32-CAM).</a:t>
            </a:r>
          </a:p>
          <a:p>
            <a:pPr marL="171450" indent="-171450" algn="just">
              <a:buFont typeface="Arial" panose="020B0604020202020204" pitchFamily="34" charset="0"/>
              <a:buChar char="•"/>
            </a:pPr>
            <a:r>
              <a:rPr lang="en-US" altLang="en-US" sz="1600">
                <a:solidFill>
                  <a:schemeClr val="tx1"/>
                </a:solidFill>
              </a:rPr>
              <a:t>Connect GND (FTDI) to the ground rail of the breadboard.</a:t>
            </a:r>
          </a:p>
          <a:p>
            <a:pPr marL="171450" indent="-171450" algn="just">
              <a:buFont typeface="Arial" panose="020B0604020202020204" pitchFamily="34" charset="0"/>
              <a:buChar char="•"/>
            </a:pPr>
            <a:r>
              <a:rPr lang="en-US" altLang="en-US" sz="1600">
                <a:solidFill>
                  <a:schemeClr val="tx1"/>
                </a:solidFill>
              </a:rPr>
              <a:t>Use the FTDI programmer to upload the firmware/code.</a:t>
            </a:r>
            <a:endParaRPr lang="en-US" sz="16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(Code Implementation)	</a:t>
            </a:r>
            <a:endParaRPr lang="en-IN" dirty="0"/>
          </a:p>
        </p:txBody>
      </p:sp>
      <p:sp>
        <p:nvSpPr>
          <p:cNvPr id="4" name="Date Placeholder 3"/>
          <p:cNvSpPr>
            <a:spLocks noGrp="1"/>
          </p:cNvSpPr>
          <p:nvPr>
            <p:ph type="dt" sz="half" idx="10"/>
          </p:nvPr>
        </p:nvSpPr>
        <p:spPr/>
        <p:txBody>
          <a:bodyPr/>
          <a:lstStyle/>
          <a:p>
            <a:fld id="{BF859030-E9C7-4BF7-BDDE-D8A9DA1DC43E}" type="datetime1">
              <a:rPr lang="en-IN" smtClean="0"/>
              <a:t>21-12-2024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9</a:t>
            </a:fld>
            <a:endParaRPr lang="en-IN"/>
          </a:p>
        </p:txBody>
      </p:sp>
      <p:pic>
        <p:nvPicPr>
          <p:cNvPr id="9" name="Picture 8" descr="Screenshot 2024-12-18 053211"/>
          <p:cNvPicPr/>
          <p:nvPr/>
        </p:nvPicPr>
        <p:blipFill>
          <a:blip r:embed="rId2"/>
          <a:stretch>
            <a:fillRect/>
          </a:stretch>
        </p:blipFill>
        <p:spPr>
          <a:xfrm>
            <a:off x="268498" y="924674"/>
            <a:ext cx="5730240" cy="5280917"/>
          </a:xfrm>
          <a:prstGeom prst="rect">
            <a:avLst/>
          </a:prstGeom>
        </p:spPr>
      </p:pic>
    </p:spTree>
    <p:extLst>
      <p:ext uri="{BB962C8B-B14F-4D97-AF65-F5344CB8AC3E}">
        <p14:creationId xmlns:p14="http://schemas.microsoft.com/office/powerpoint/2010/main" val="25127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114</TotalTime>
  <Words>1403</Words>
  <Application>Microsoft Office PowerPoint</Application>
  <PresentationFormat>On-screen Show (4:3)</PresentationFormat>
  <Paragraphs>163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Robotics Programming Workshop1 (CSE 3197)​ End-Term Project Presentation on​ ESP32-CAM and OpenCV-Based Low-Cost Object Counting System for Real-Time Inventory and Resource Management​</vt:lpstr>
      <vt:lpstr>Contents</vt:lpstr>
      <vt:lpstr>Introduction </vt:lpstr>
      <vt:lpstr>Literature Survey </vt:lpstr>
      <vt:lpstr>Design Scheme </vt:lpstr>
      <vt:lpstr>Design Scheme</vt:lpstr>
      <vt:lpstr>Testing (Breadboard Implementation) </vt:lpstr>
      <vt:lpstr>Testing (Breadboard Implementation) </vt:lpstr>
      <vt:lpstr>Testing (Code Implementation) </vt:lpstr>
      <vt:lpstr>Testing (Code Implementation) </vt:lpstr>
      <vt:lpstr>Testing (Code Implementation) </vt:lpstr>
      <vt:lpstr>Protocol Used</vt:lpstr>
      <vt:lpstr>Results, Analysis and Evaluation</vt:lpstr>
      <vt:lpstr>Results, Analysis and Evaluation</vt:lpstr>
      <vt:lpstr>Socio-economic Issues Associated With The Project</vt:lpstr>
      <vt:lpstr>Engineering Tools And Standards </vt:lpstr>
      <vt:lpstr>Troubleshooting Challenges</vt:lpstr>
      <vt:lpstr>Conclusion</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STUDENT</cp:lastModifiedBy>
  <cp:revision>61</cp:revision>
  <dcterms:created xsi:type="dcterms:W3CDTF">2019-03-27T16:45:00Z</dcterms:created>
  <dcterms:modified xsi:type="dcterms:W3CDTF">2024-12-21T05:23:42Z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3DAD02678A90425CB8D81CA5120DEE8A_12</vt:lpwstr>
  </property>
  <property fmtid="{D5CDD505-2E9C-101B-9397-08002B2CF9AE}" pid="3" name="KSOProductBuildVer">
    <vt:lpwstr>1033-12.2.0.19307</vt:lpwstr>
  </property>
</Properties>
</file>