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413" r:id="rId2"/>
    <p:sldId id="257" r:id="rId3"/>
    <p:sldId id="414" r:id="rId4"/>
    <p:sldId id="415" r:id="rId5"/>
    <p:sldId id="258" r:id="rId6"/>
    <p:sldId id="259" r:id="rId7"/>
    <p:sldId id="260" r:id="rId8"/>
    <p:sldId id="409" r:id="rId9"/>
    <p:sldId id="410" r:id="rId10"/>
    <p:sldId id="4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78"/>
      </p:cViewPr>
      <p:guideLst>
        <p:guide orient="horz" pos="2160"/>
        <p:guide pos="3840"/>
      </p:guideLst>
    </p:cSldViewPr>
  </p:slideViewPr>
  <p:outlineViewPr>
    <p:cViewPr>
      <p:scale>
        <a:sx n="33" d="100"/>
        <a:sy n="33" d="100"/>
      </p:scale>
      <p:origin x="36"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073D55F9-11A3-4523-8F38-6BA37933791A}" type="datetime1">
              <a:rPr lang="en-US" smtClean="0"/>
              <a:pPr/>
              <a:t>10/14/2022</a:t>
            </a:fld>
            <a:endParaRPr lang="en-US"/>
          </a:p>
        </p:txBody>
      </p:sp>
      <p:sp>
        <p:nvSpPr>
          <p:cNvPr id="2" name="Footer Placeholder 1"/>
          <p:cNvSpPr>
            <a:spLocks noGrp="1"/>
          </p:cNvSpPr>
          <p:nvPr>
            <p:ph type="ftr" sz="quarter" idx="11"/>
          </p:nvPr>
        </p:nvSpPr>
        <p:spPr/>
        <p:txBody>
          <a:bodyPr/>
          <a:lstStyle/>
          <a:p>
            <a:r>
              <a:rPr lang="en-US"/>
              <a:t>Sample Footer Text</a:t>
            </a:r>
          </a:p>
        </p:txBody>
      </p:sp>
      <p:sp>
        <p:nvSpPr>
          <p:cNvPr id="15" name="Slide Number Placeholder 14"/>
          <p:cNvSpPr>
            <a:spLocks noGrp="1"/>
          </p:cNvSpPr>
          <p:nvPr>
            <p:ph type="sldNum" sz="quarter" idx="12"/>
          </p:nvPr>
        </p:nvSpPr>
        <p:spPr>
          <a:xfrm>
            <a:off x="10972800" y="6473952"/>
            <a:ext cx="1011936" cy="246888"/>
          </a:xfrm>
        </p:spPr>
        <p:txBody>
          <a:bodyPr/>
          <a:lstStyle/>
          <a:p>
            <a:fld id="{11A71338-8BA2-4C79-A6C5-5A8E30081D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4E757A-3EC2-4683-9080-1A460C37C843}" type="datetime1">
              <a:rPr lang="en-US" smtClean="0"/>
              <a:pPr/>
              <a:t>10/14/2022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C8096C-64ED-4153-A483-5C02E44AD5C3}" type="datetime1">
              <a:rPr lang="en-US" smtClean="0"/>
              <a:pPr/>
              <a:t>10/14/2022</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CB9D56B-6EBE-4E5F-99D9-2A3DBDF37D0A}" type="datetime1">
              <a:rPr lang="en-US" smtClean="0"/>
              <a:pPr/>
              <a:t>10/14/2022</a:t>
            </a:fld>
            <a:endParaRPr lang="en-US"/>
          </a:p>
        </p:txBody>
      </p:sp>
      <p:sp>
        <p:nvSpPr>
          <p:cNvPr id="19" name="Footer Placeholder 18"/>
          <p:cNvSpPr>
            <a:spLocks noGrp="1"/>
          </p:cNvSpPr>
          <p:nvPr>
            <p:ph type="ftr" sz="quarter" idx="11"/>
          </p:nvPr>
        </p:nvSpPr>
        <p:spPr>
          <a:xfrm>
            <a:off x="4775200" y="76201"/>
            <a:ext cx="3860800" cy="288925"/>
          </a:xfrm>
        </p:spPr>
        <p:txBody>
          <a:bodyPr/>
          <a:lstStyle/>
          <a:p>
            <a:r>
              <a:rPr lang="en-US"/>
              <a:t>Sample Footer Text</a:t>
            </a:r>
          </a:p>
        </p:txBody>
      </p:sp>
      <p:sp>
        <p:nvSpPr>
          <p:cNvPr id="16" name="Slide Number Placeholder 15"/>
          <p:cNvSpPr>
            <a:spLocks noGrp="1"/>
          </p:cNvSpPr>
          <p:nvPr>
            <p:ph type="sldNum" sz="quarter" idx="12"/>
          </p:nvPr>
        </p:nvSpPr>
        <p:spPr>
          <a:xfrm>
            <a:off x="10972800" y="6473952"/>
            <a:ext cx="1011936" cy="246888"/>
          </a:xfrm>
        </p:spPr>
        <p:txBody>
          <a:bodyPr/>
          <a:lstStyle/>
          <a:p>
            <a:fld id="{11A71338-8BA2-4C79-A6C5-5A8E30081D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8C33F3CA-C7E3-432D-9282-18F13836509A}" type="datetime1">
              <a:rPr lang="en-US" smtClean="0"/>
              <a:pPr/>
              <a:t>10/14/2022</a:t>
            </a:fld>
            <a:endParaRPr lang="en-US" dirty="0"/>
          </a:p>
        </p:txBody>
      </p:sp>
      <p:sp>
        <p:nvSpPr>
          <p:cNvPr id="11" name="Footer Placeholder 10"/>
          <p:cNvSpPr>
            <a:spLocks noGrp="1"/>
          </p:cNvSpPr>
          <p:nvPr>
            <p:ph type="ftr" sz="quarter" idx="11"/>
          </p:nvPr>
        </p:nvSpPr>
        <p:spPr/>
        <p:txBody>
          <a:bodyPr/>
          <a:lstStyle/>
          <a:p>
            <a:r>
              <a:rPr lang="en-US"/>
              <a:t>Sample Footer Text</a:t>
            </a:r>
          </a:p>
        </p:txBody>
      </p:sp>
      <p:sp>
        <p:nvSpPr>
          <p:cNvPr id="16" name="Slide Number Placeholder 15"/>
          <p:cNvSpPr>
            <a:spLocks noGrp="1"/>
          </p:cNvSpPr>
          <p:nvPr>
            <p:ph type="sldNum" sz="quarter" idx="12"/>
          </p:nvPr>
        </p:nvSpPr>
        <p:spPr/>
        <p:txBody>
          <a:bodyPr/>
          <a:lstStyle/>
          <a:p>
            <a:fld id="{11A71338-8BA2-4C79-A6C5-5A8E30081D0C}" type="slidenum">
              <a:rPr lang="en-US" smtClean="0"/>
              <a:pPr/>
              <a:t>‹#›</a:t>
            </a:fld>
            <a:endParaRPr lang="en-US"/>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75BE9C62-1337-40B8-BA50-E9F4861DB4BC}" type="datetime1">
              <a:rPr lang="en-US" smtClean="0"/>
              <a:pPr/>
              <a:t>10/14/2022</a:t>
            </a:fld>
            <a:endParaRPr lang="en-US"/>
          </a:p>
        </p:txBody>
      </p:sp>
      <p:sp>
        <p:nvSpPr>
          <p:cNvPr id="10" name="Footer Placeholder 9"/>
          <p:cNvSpPr>
            <a:spLocks noGrp="1"/>
          </p:cNvSpPr>
          <p:nvPr>
            <p:ph type="ftr" sz="quarter" idx="11"/>
          </p:nvPr>
        </p:nvSpPr>
        <p:spPr/>
        <p:txBody>
          <a:bodyPr/>
          <a:lstStyle/>
          <a:p>
            <a:r>
              <a:rPr lang="en-US"/>
              <a:t>Sample Footer Text</a:t>
            </a:r>
          </a:p>
        </p:txBody>
      </p:sp>
      <p:sp>
        <p:nvSpPr>
          <p:cNvPr id="31" name="Slide Number Placeholder 30"/>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47C195EB-2DA3-4B24-8725-19BC22A7BE50}" type="datetime1">
              <a:rPr lang="en-US" smtClean="0"/>
              <a:pPr/>
              <a:t>10/14/2022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a:xfrm>
            <a:off x="10972800" y="6477000"/>
            <a:ext cx="1016000" cy="246888"/>
          </a:xfrm>
        </p:spPr>
        <p:txBody>
          <a:bodyPr/>
          <a:lstStyle/>
          <a:p>
            <a:fld id="{11A71338-8BA2-4C79-A6C5-5A8E30081D0C}" type="slidenum">
              <a:rPr lang="en-US" smtClean="0"/>
              <a:pPr/>
              <a:t>‹#›</a:t>
            </a:fld>
            <a:endParaRPr lang="en-US"/>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F4E237E6-0076-4915-A5A8-B7C11FA4F374}" type="datetime1">
              <a:rPr lang="en-US" smtClean="0"/>
              <a:pPr/>
              <a:t>10/14/2022</a:t>
            </a:fld>
            <a:endParaRPr lang="en-US"/>
          </a:p>
        </p:txBody>
      </p:sp>
      <p:sp>
        <p:nvSpPr>
          <p:cNvPr id="21" name="Footer Placeholder 20"/>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05F58F-C0B5-422A-8E5A-6B99E5D80F0A}" type="datetime1">
              <a:rPr lang="en-US" smtClean="0"/>
              <a:pPr/>
              <a:t>10/14/2022</a:t>
            </a:fld>
            <a:endParaRPr lang="en-US"/>
          </a:p>
        </p:txBody>
      </p:sp>
      <p:sp>
        <p:nvSpPr>
          <p:cNvPr id="24" name="Footer Placeholder 23"/>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7565E655-9687-48DF-A33F-F8824CCCB5D1}" type="datetime1">
              <a:rPr lang="en-US" smtClean="0"/>
              <a:pPr/>
              <a:t>10/14/2022</a:t>
            </a:fld>
            <a:endParaRPr lang="en-US"/>
          </a:p>
        </p:txBody>
      </p:sp>
      <p:sp>
        <p:nvSpPr>
          <p:cNvPr id="29" name="Footer Placeholder 28"/>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B97FD56A-AAB8-4544-A495-D0645413C9E3}" type="datetime1">
              <a:rPr lang="en-US" smtClean="0"/>
              <a:pPr/>
              <a:t>10/14/2022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31" name="Slide Number Placeholder 30"/>
          <p:cNvSpPr>
            <a:spLocks noGrp="1"/>
          </p:cNvSpPr>
          <p:nvPr>
            <p:ph type="sldNum" sz="quarter" idx="12"/>
          </p:nvPr>
        </p:nvSpPr>
        <p:spPr/>
        <p:txBody>
          <a:bodyPr/>
          <a:lstStyle/>
          <a:p>
            <a:fld id="{11A71338-8BA2-4C79-A6C5-5A8E30081D0C}" type="slidenum">
              <a:rPr lang="en-US" smtClean="0"/>
              <a:pPr/>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93BAB95-8DA7-460B-B00A-7037C8394FB0}" type="datetime1">
              <a:rPr lang="en-US" smtClean="0"/>
              <a:pPr/>
              <a:t>10/14/2022</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a:t>Sample Footer Text</a:t>
            </a:r>
            <a:endParaRPr lang="en-US" dirty="0">
              <a:solidFill>
                <a:srgbClr val="FFFFFF"/>
              </a:solidFill>
            </a:endParaRPr>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1A71338-8BA2-4C79-A6C5-5A8E30081D0C}" type="slidenum">
              <a:rPr lang="en-US" smtClean="0"/>
              <a:pPr/>
              <a:t>‹#›</a:t>
            </a:fld>
            <a:endParaRPr lang="en-US"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2" y="1397341"/>
            <a:ext cx="12922794" cy="1708930"/>
          </a:xfrm>
        </p:spPr>
        <p:txBody>
          <a:bodyPr>
            <a:normAutofit/>
          </a:bodyPr>
          <a:lstStyle/>
          <a:p>
            <a:r>
              <a:rPr lang="en-US" sz="4800" b="1" i="1" dirty="0">
                <a:solidFill>
                  <a:schemeClr val="tx1">
                    <a:lumMod val="85000"/>
                    <a:lumOff val="15000"/>
                  </a:schemeClr>
                </a:solidFill>
              </a:rPr>
              <a:t>                             STRUCTURE IN C</a:t>
            </a:r>
          </a:p>
        </p:txBody>
      </p:sp>
      <p:sp>
        <p:nvSpPr>
          <p:cNvPr id="3" name="Content Placeholder 2"/>
          <p:cNvSpPr>
            <a:spLocks noGrp="1"/>
          </p:cNvSpPr>
          <p:nvPr>
            <p:ph idx="1"/>
          </p:nvPr>
        </p:nvSpPr>
        <p:spPr>
          <a:xfrm>
            <a:off x="609600" y="2977496"/>
            <a:ext cx="11582400" cy="4525963"/>
          </a:xfrm>
        </p:spPr>
        <p:txBody>
          <a:bodyPr/>
          <a:lstStyle/>
          <a:p>
            <a:pPr>
              <a:buNone/>
            </a:pPr>
            <a:r>
              <a:rPr lang="en-US" dirty="0"/>
              <a:t>                                                     By </a:t>
            </a:r>
          </a:p>
          <a:p>
            <a:pPr>
              <a:buNone/>
            </a:pPr>
            <a:r>
              <a:rPr lang="en-US" dirty="0"/>
              <a:t>                                        Subhransu Swain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A38B755F-8906-0F45-32D5-A1FC26CED046}"/>
              </a:ext>
            </a:extLst>
          </p:cNvPr>
          <p:cNvSpPr>
            <a:spLocks noGrp="1" noChangeArrowheads="1"/>
          </p:cNvSpPr>
          <p:nvPr>
            <p:ph type="title"/>
          </p:nvPr>
        </p:nvSpPr>
        <p:spPr/>
        <p:txBody>
          <a:bodyPr/>
          <a:lstStyle/>
          <a:p>
            <a:pPr eaLnBrk="1" hangingPunct="1"/>
            <a:r>
              <a:rPr lang="en-US" altLang="en-US" dirty="0">
                <a:solidFill>
                  <a:srgbClr val="FF0000"/>
                </a:solidFill>
              </a:rPr>
              <a:t>Parameter Passing in a Function</a:t>
            </a:r>
          </a:p>
        </p:txBody>
      </p:sp>
      <p:sp>
        <p:nvSpPr>
          <p:cNvPr id="15364" name="Rectangle 4">
            <a:extLst>
              <a:ext uri="{FF2B5EF4-FFF2-40B4-BE49-F238E27FC236}">
                <a16:creationId xmlns:a16="http://schemas.microsoft.com/office/drawing/2014/main" id="{A90E2BDB-82D6-FBD9-0FFF-66AC2AA53C68}"/>
              </a:ext>
            </a:extLst>
          </p:cNvPr>
          <p:cNvSpPr>
            <a:spLocks noGrp="1" noChangeArrowheads="1"/>
          </p:cNvSpPr>
          <p:nvPr>
            <p:ph idx="1"/>
          </p:nvPr>
        </p:nvSpPr>
        <p:spPr/>
        <p:txBody>
          <a:bodyPr/>
          <a:lstStyle/>
          <a:p>
            <a:pPr eaLnBrk="1" hangingPunct="1"/>
            <a:r>
              <a:rPr lang="en-US" altLang="en-US" sz="2540"/>
              <a:t>Structure variables can be passed as parameters like any other variables. Only the values will be copied during function invocation</a:t>
            </a:r>
          </a:p>
          <a:p>
            <a:pPr eaLnBrk="1" hangingPunct="1">
              <a:buFont typeface="Wingdings" panose="05000000000000000000" pitchFamily="2" charset="2"/>
              <a:buNone/>
            </a:pPr>
            <a:endParaRPr lang="en-US" altLang="en-US" sz="2903"/>
          </a:p>
        </p:txBody>
      </p:sp>
      <p:sp>
        <p:nvSpPr>
          <p:cNvPr id="15362" name="Slide Number Placeholder 4">
            <a:extLst>
              <a:ext uri="{FF2B5EF4-FFF2-40B4-BE49-F238E27FC236}">
                <a16:creationId xmlns:a16="http://schemas.microsoft.com/office/drawing/2014/main" id="{7F139E68-AB85-AAF8-550E-2D6A7231819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15">
              <a:defRPr>
                <a:solidFill>
                  <a:schemeClr val="tx1"/>
                </a:solidFill>
                <a:latin typeface="Arial" panose="020B0604020202020204" pitchFamily="34" charset="0"/>
              </a:defRPr>
            </a:lvl1pPr>
            <a:lvl2pPr marL="674004" indent="-259232" defTabSz="914515">
              <a:defRPr>
                <a:solidFill>
                  <a:schemeClr val="tx1"/>
                </a:solidFill>
                <a:latin typeface="Arial" panose="020B0604020202020204" pitchFamily="34" charset="0"/>
              </a:defRPr>
            </a:lvl2pPr>
            <a:lvl3pPr marL="1036930" indent="-207386" defTabSz="914515">
              <a:defRPr>
                <a:solidFill>
                  <a:schemeClr val="tx1"/>
                </a:solidFill>
                <a:latin typeface="Arial" panose="020B0604020202020204" pitchFamily="34" charset="0"/>
              </a:defRPr>
            </a:lvl3pPr>
            <a:lvl4pPr marL="1451701" indent="-207386" defTabSz="914515">
              <a:defRPr>
                <a:solidFill>
                  <a:schemeClr val="tx1"/>
                </a:solidFill>
                <a:latin typeface="Arial" panose="020B0604020202020204" pitchFamily="34" charset="0"/>
              </a:defRPr>
            </a:lvl4pPr>
            <a:lvl5pPr marL="1866473" indent="-207386" defTabSz="914515">
              <a:defRPr>
                <a:solidFill>
                  <a:schemeClr val="tx1"/>
                </a:solidFill>
                <a:latin typeface="Arial" panose="020B0604020202020204" pitchFamily="34" charset="0"/>
              </a:defRPr>
            </a:lvl5pPr>
            <a:lvl6pPr marL="2281245" indent="-207386" defTabSz="914515" eaLnBrk="0" fontAlgn="base" hangingPunct="0">
              <a:spcBef>
                <a:spcPct val="0"/>
              </a:spcBef>
              <a:spcAft>
                <a:spcPct val="0"/>
              </a:spcAft>
              <a:defRPr>
                <a:solidFill>
                  <a:schemeClr val="tx1"/>
                </a:solidFill>
                <a:latin typeface="Arial" panose="020B0604020202020204" pitchFamily="34" charset="0"/>
              </a:defRPr>
            </a:lvl6pPr>
            <a:lvl7pPr marL="2696017" indent="-207386" defTabSz="914515" eaLnBrk="0" fontAlgn="base" hangingPunct="0">
              <a:spcBef>
                <a:spcPct val="0"/>
              </a:spcBef>
              <a:spcAft>
                <a:spcPct val="0"/>
              </a:spcAft>
              <a:defRPr>
                <a:solidFill>
                  <a:schemeClr val="tx1"/>
                </a:solidFill>
                <a:latin typeface="Arial" panose="020B0604020202020204" pitchFamily="34" charset="0"/>
              </a:defRPr>
            </a:lvl7pPr>
            <a:lvl8pPr marL="3110789" indent="-207386" defTabSz="914515" eaLnBrk="0" fontAlgn="base" hangingPunct="0">
              <a:spcBef>
                <a:spcPct val="0"/>
              </a:spcBef>
              <a:spcAft>
                <a:spcPct val="0"/>
              </a:spcAft>
              <a:defRPr>
                <a:solidFill>
                  <a:schemeClr val="tx1"/>
                </a:solidFill>
                <a:latin typeface="Arial" panose="020B0604020202020204" pitchFamily="34" charset="0"/>
              </a:defRPr>
            </a:lvl8pPr>
            <a:lvl9pPr marL="3525561" indent="-207386" defTabSz="914515" eaLnBrk="0" fontAlgn="base" hangingPunct="0">
              <a:spcBef>
                <a:spcPct val="0"/>
              </a:spcBef>
              <a:spcAft>
                <a:spcPct val="0"/>
              </a:spcAft>
              <a:defRPr>
                <a:solidFill>
                  <a:schemeClr val="tx1"/>
                </a:solidFill>
                <a:latin typeface="Arial" panose="020B0604020202020204" pitchFamily="34" charset="0"/>
              </a:defRPr>
            </a:lvl9pPr>
          </a:lstStyle>
          <a:p>
            <a:fld id="{2D1FB1CA-DBDC-4747-9065-13691A09C706}" type="slidenum">
              <a:rPr lang="en-US" altLang="en-US">
                <a:latin typeface="Arial Black" panose="020B0A04020102020204" pitchFamily="34" charset="0"/>
              </a:rPr>
              <a:pPr/>
              <a:t>10</a:t>
            </a:fld>
            <a:endParaRPr lang="en-US" altLang="en-US">
              <a:latin typeface="Arial Black" panose="020B0A04020102020204" pitchFamily="34" charset="0"/>
            </a:endParaRPr>
          </a:p>
        </p:txBody>
      </p:sp>
      <p:sp>
        <p:nvSpPr>
          <p:cNvPr id="15365" name="Text Box 5">
            <a:extLst>
              <a:ext uri="{FF2B5EF4-FFF2-40B4-BE49-F238E27FC236}">
                <a16:creationId xmlns:a16="http://schemas.microsoft.com/office/drawing/2014/main" id="{CF32FFC4-A6BE-834B-31D8-9F395D16FCB3}"/>
              </a:ext>
            </a:extLst>
          </p:cNvPr>
          <p:cNvSpPr txBox="1">
            <a:spLocks noChangeArrowheads="1"/>
          </p:cNvSpPr>
          <p:nvPr/>
        </p:nvSpPr>
        <p:spPr bwMode="auto">
          <a:xfrm>
            <a:off x="2363129" y="3459246"/>
            <a:ext cx="7465744" cy="3219333"/>
          </a:xfrm>
          <a:prstGeom prst="rect">
            <a:avLst/>
          </a:prstGeom>
          <a:solidFill>
            <a:srgbClr val="F8F8F8"/>
          </a:solidFill>
          <a:ln w="12700">
            <a:solidFill>
              <a:schemeClr val="tx1"/>
            </a:solidFill>
            <a:miter lim="800000"/>
            <a:headEnd/>
            <a:tailEnd/>
          </a:ln>
        </p:spPr>
        <p:txBody>
          <a:bodyPr lIns="91429" tIns="45715" rIns="91429" bIns="45715">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359" b="1">
                <a:solidFill>
                  <a:srgbClr val="FF0000"/>
                </a:solidFill>
              </a:rPr>
              <a:t> </a:t>
            </a:r>
            <a:r>
              <a:rPr lang="en-US" altLang="en-US" sz="2540"/>
              <a:t>void swap (struct complex a, struct complex b)</a:t>
            </a:r>
          </a:p>
          <a:p>
            <a:pPr eaLnBrk="1" hangingPunct="1"/>
            <a:r>
              <a:rPr lang="en-US" altLang="en-US" sz="2540"/>
              <a:t> {</a:t>
            </a:r>
          </a:p>
          <a:p>
            <a:pPr eaLnBrk="1" hangingPunct="1"/>
            <a:r>
              <a:rPr lang="en-US" altLang="en-US" sz="2540"/>
              <a:t>      struct complex tmp;</a:t>
            </a:r>
          </a:p>
          <a:p>
            <a:pPr eaLnBrk="1" hangingPunct="1"/>
            <a:endParaRPr lang="en-US" altLang="en-US" sz="2540"/>
          </a:p>
          <a:p>
            <a:pPr eaLnBrk="1" hangingPunct="1"/>
            <a:r>
              <a:rPr lang="en-US" altLang="en-US" sz="2540"/>
              <a:t>      tmp=a;</a:t>
            </a:r>
          </a:p>
          <a:p>
            <a:pPr eaLnBrk="1" hangingPunct="1"/>
            <a:r>
              <a:rPr lang="en-US" altLang="en-US" sz="2540"/>
              <a:t>      a=b;</a:t>
            </a:r>
          </a:p>
          <a:p>
            <a:pPr eaLnBrk="1" hangingPunct="1"/>
            <a:r>
              <a:rPr lang="en-US" altLang="en-US" sz="2540"/>
              <a:t>      b=tmp;</a:t>
            </a:r>
          </a:p>
          <a:p>
            <a:pPr eaLnBrk="1" hangingPunct="1"/>
            <a:r>
              <a:rPr lang="en-US" altLang="en-US" sz="2540"/>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6B90-D086-A16D-77B0-307115DD6CB1}"/>
              </a:ext>
            </a:extLst>
          </p:cNvPr>
          <p:cNvSpPr>
            <a:spLocks noGrp="1"/>
          </p:cNvSpPr>
          <p:nvPr>
            <p:ph type="title"/>
          </p:nvPr>
        </p:nvSpPr>
        <p:spPr/>
        <p:txBody>
          <a:bodyPr>
            <a:normAutofit/>
          </a:bodyPr>
          <a:lstStyle/>
          <a:p>
            <a:r>
              <a:rPr lang="en-US" dirty="0">
                <a:solidFill>
                  <a:srgbClr val="FF0000"/>
                </a:solidFill>
              </a:rPr>
              <a:t>D</a:t>
            </a:r>
            <a:r>
              <a:rPr lang="en-IN" dirty="0">
                <a:solidFill>
                  <a:srgbClr val="FF0000"/>
                </a:solidFill>
              </a:rPr>
              <a:t>EFINITION</a:t>
            </a:r>
          </a:p>
        </p:txBody>
      </p:sp>
      <p:sp>
        <p:nvSpPr>
          <p:cNvPr id="3" name="Content Placeholder 2">
            <a:extLst>
              <a:ext uri="{FF2B5EF4-FFF2-40B4-BE49-F238E27FC236}">
                <a16:creationId xmlns:a16="http://schemas.microsoft.com/office/drawing/2014/main" id="{20CE1060-7A94-109D-585A-FCAA73EF0EF9}"/>
              </a:ext>
            </a:extLst>
          </p:cNvPr>
          <p:cNvSpPr>
            <a:spLocks noGrp="1"/>
          </p:cNvSpPr>
          <p:nvPr>
            <p:ph idx="1"/>
          </p:nvPr>
        </p:nvSpPr>
        <p:spPr>
          <a:xfrm>
            <a:off x="352425" y="1457326"/>
            <a:ext cx="11906251" cy="5143501"/>
          </a:xfrm>
        </p:spPr>
        <p:txBody>
          <a:bodyPr>
            <a:normAutofit fontScale="77500" lnSpcReduction="20000"/>
          </a:bodyPr>
          <a:lstStyle/>
          <a:p>
            <a:pPr algn="l"/>
            <a:r>
              <a:rPr lang="en-US" sz="2900" b="0" i="0" dirty="0">
                <a:solidFill>
                  <a:schemeClr val="tx1">
                    <a:lumMod val="95000"/>
                    <a:lumOff val="5000"/>
                  </a:schemeClr>
                </a:solidFill>
                <a:effectLst/>
                <a:latin typeface="Verdana" panose="020B0604030504040204" pitchFamily="34" charset="0"/>
              </a:rPr>
              <a:t>Structures (also called structs) are a way to group several related variables into one place. Each variable in the structure is known as a </a:t>
            </a:r>
            <a:r>
              <a:rPr lang="en-US" sz="2900" b="1" i="0" dirty="0">
                <a:solidFill>
                  <a:schemeClr val="tx1">
                    <a:lumMod val="95000"/>
                    <a:lumOff val="5000"/>
                  </a:schemeClr>
                </a:solidFill>
                <a:effectLst/>
                <a:latin typeface="Verdana" panose="020B0604030504040204" pitchFamily="34" charset="0"/>
              </a:rPr>
              <a:t>member</a:t>
            </a:r>
            <a:r>
              <a:rPr lang="en-US" sz="2900" b="0" i="0" dirty="0">
                <a:solidFill>
                  <a:schemeClr val="tx1">
                    <a:lumMod val="95000"/>
                    <a:lumOff val="5000"/>
                  </a:schemeClr>
                </a:solidFill>
                <a:effectLst/>
                <a:latin typeface="Verdana" panose="020B0604030504040204" pitchFamily="34" charset="0"/>
              </a:rPr>
              <a:t> of the structure.</a:t>
            </a:r>
          </a:p>
          <a:p>
            <a:pPr algn="l"/>
            <a:r>
              <a:rPr lang="en-US" sz="2900" b="0" i="0" dirty="0">
                <a:solidFill>
                  <a:schemeClr val="tx1">
                    <a:lumMod val="95000"/>
                    <a:lumOff val="5000"/>
                  </a:schemeClr>
                </a:solidFill>
                <a:effectLst/>
                <a:latin typeface="Verdana" panose="020B0604030504040204" pitchFamily="34" charset="0"/>
              </a:rPr>
              <a:t>Unlike an </a:t>
            </a:r>
            <a:r>
              <a:rPr lang="en-US" sz="2900" dirty="0">
                <a:solidFill>
                  <a:schemeClr val="tx1">
                    <a:lumMod val="95000"/>
                    <a:lumOff val="5000"/>
                  </a:schemeClr>
                </a:solidFill>
                <a:latin typeface="Verdana" panose="020B0604030504040204" pitchFamily="34" charset="0"/>
              </a:rPr>
              <a:t>array</a:t>
            </a:r>
            <a:r>
              <a:rPr lang="en-US" sz="2900" b="0" i="0" dirty="0">
                <a:solidFill>
                  <a:schemeClr val="tx1">
                    <a:lumMod val="95000"/>
                    <a:lumOff val="5000"/>
                  </a:schemeClr>
                </a:solidFill>
                <a:effectLst/>
                <a:latin typeface="Verdana" panose="020B0604030504040204" pitchFamily="34" charset="0"/>
              </a:rPr>
              <a:t>, a structure can contain many different data types (int, float, char, etc.).</a:t>
            </a:r>
          </a:p>
          <a:p>
            <a:pPr algn="l"/>
            <a:r>
              <a:rPr lang="en-US" sz="3200" b="0" i="0" dirty="0">
                <a:solidFill>
                  <a:schemeClr val="tx1">
                    <a:lumMod val="95000"/>
                    <a:lumOff val="5000"/>
                  </a:schemeClr>
                </a:solidFill>
                <a:effectLst/>
                <a:latin typeface="inter-regular"/>
              </a:rPr>
              <a:t>The </a:t>
            </a:r>
            <a:r>
              <a:rPr lang="en-US" sz="3200" b="1" i="0" dirty="0">
                <a:solidFill>
                  <a:schemeClr val="tx1">
                    <a:lumMod val="95000"/>
                    <a:lumOff val="5000"/>
                  </a:schemeClr>
                </a:solidFill>
                <a:effectLst/>
                <a:latin typeface="inter-bold"/>
              </a:rPr>
              <a:t>,struct</a:t>
            </a:r>
            <a:r>
              <a:rPr lang="en-US" sz="3200" b="0" i="0" dirty="0">
                <a:solidFill>
                  <a:schemeClr val="tx1">
                    <a:lumMod val="95000"/>
                    <a:lumOff val="5000"/>
                  </a:schemeClr>
                </a:solidFill>
                <a:effectLst/>
                <a:latin typeface="inter-regular"/>
              </a:rPr>
              <a:t> keyword is used to define the structure.</a:t>
            </a:r>
            <a:endParaRPr lang="en-US" sz="3200" b="0" i="0" dirty="0">
              <a:solidFill>
                <a:schemeClr val="tx1">
                  <a:lumMod val="95000"/>
                  <a:lumOff val="5000"/>
                </a:schemeClr>
              </a:solidFill>
              <a:effectLst/>
              <a:latin typeface="Verdana" panose="020B0604030504040204" pitchFamily="34" charset="0"/>
            </a:endParaRPr>
          </a:p>
          <a:p>
            <a:r>
              <a:rPr lang="en-IN" b="1" i="1" u="sng" dirty="0">
                <a:solidFill>
                  <a:schemeClr val="tx1">
                    <a:lumMod val="95000"/>
                    <a:lumOff val="5000"/>
                  </a:schemeClr>
                </a:solidFill>
              </a:rPr>
              <a:t>Syntax to define a structure:</a:t>
            </a:r>
          </a:p>
          <a:p>
            <a:pPr marL="0" indent="0" algn="just">
              <a:buNone/>
            </a:pPr>
            <a:r>
              <a:rPr lang="en-US" sz="2900" b="1" i="0" dirty="0">
                <a:solidFill>
                  <a:schemeClr val="tx1">
                    <a:lumMod val="95000"/>
                    <a:lumOff val="5000"/>
                  </a:schemeClr>
                </a:solidFill>
                <a:effectLst/>
                <a:latin typeface="inter-regular"/>
              </a:rPr>
              <a:t>struct</a:t>
            </a:r>
            <a:r>
              <a:rPr lang="en-US" sz="2900" b="0" i="0" dirty="0">
                <a:solidFill>
                  <a:schemeClr val="tx1">
                    <a:lumMod val="95000"/>
                    <a:lumOff val="5000"/>
                  </a:schemeClr>
                </a:solidFill>
                <a:effectLst/>
                <a:latin typeface="inter-regular"/>
              </a:rPr>
              <a:t> structure_name   </a:t>
            </a:r>
          </a:p>
          <a:p>
            <a:pPr marL="0" indent="0" algn="just">
              <a:buNone/>
            </a:pPr>
            <a:r>
              <a:rPr lang="en-US" sz="2900" b="0" i="0" dirty="0">
                <a:solidFill>
                  <a:schemeClr val="tx1">
                    <a:lumMod val="95000"/>
                    <a:lumOff val="5000"/>
                  </a:schemeClr>
                </a:solidFill>
                <a:effectLst/>
                <a:latin typeface="inter-regular"/>
              </a:rPr>
              <a:t>{  </a:t>
            </a:r>
          </a:p>
          <a:p>
            <a:pPr marL="0" indent="0" algn="just">
              <a:buNone/>
            </a:pPr>
            <a:r>
              <a:rPr lang="en-US" sz="2900" b="0" i="0" dirty="0">
                <a:solidFill>
                  <a:schemeClr val="tx1">
                    <a:lumMod val="95000"/>
                    <a:lumOff val="5000"/>
                  </a:schemeClr>
                </a:solidFill>
                <a:effectLst/>
                <a:latin typeface="inter-regular"/>
              </a:rPr>
              <a:t>    </a:t>
            </a:r>
            <a:r>
              <a:rPr lang="en-US" sz="2900" b="0" i="0" dirty="0" err="1">
                <a:solidFill>
                  <a:schemeClr val="tx1">
                    <a:lumMod val="95000"/>
                    <a:lumOff val="5000"/>
                  </a:schemeClr>
                </a:solidFill>
                <a:effectLst/>
                <a:latin typeface="inter-regular"/>
              </a:rPr>
              <a:t>data_type</a:t>
            </a:r>
            <a:r>
              <a:rPr lang="en-US" sz="2900" b="0" i="0" dirty="0">
                <a:solidFill>
                  <a:schemeClr val="tx1">
                    <a:lumMod val="95000"/>
                    <a:lumOff val="5000"/>
                  </a:schemeClr>
                </a:solidFill>
                <a:effectLst/>
                <a:latin typeface="inter-regular"/>
              </a:rPr>
              <a:t> member1;  </a:t>
            </a:r>
          </a:p>
          <a:p>
            <a:pPr marL="0" indent="0" algn="just">
              <a:buNone/>
            </a:pPr>
            <a:r>
              <a:rPr lang="en-US" sz="2900" b="0" i="0" dirty="0">
                <a:solidFill>
                  <a:schemeClr val="tx1">
                    <a:lumMod val="95000"/>
                    <a:lumOff val="5000"/>
                  </a:schemeClr>
                </a:solidFill>
                <a:effectLst/>
                <a:latin typeface="inter-regular"/>
              </a:rPr>
              <a:t>    </a:t>
            </a:r>
            <a:r>
              <a:rPr lang="en-US" sz="2900" b="0" i="0" dirty="0" err="1">
                <a:solidFill>
                  <a:schemeClr val="tx1">
                    <a:lumMod val="95000"/>
                    <a:lumOff val="5000"/>
                  </a:schemeClr>
                </a:solidFill>
                <a:effectLst/>
                <a:latin typeface="inter-regular"/>
              </a:rPr>
              <a:t>data_type</a:t>
            </a:r>
            <a:r>
              <a:rPr lang="en-US" sz="2900" b="0" i="0" dirty="0">
                <a:solidFill>
                  <a:schemeClr val="tx1">
                    <a:lumMod val="95000"/>
                    <a:lumOff val="5000"/>
                  </a:schemeClr>
                </a:solidFill>
                <a:effectLst/>
                <a:latin typeface="inter-regular"/>
              </a:rPr>
              <a:t> member2;  </a:t>
            </a:r>
          </a:p>
          <a:p>
            <a:pPr marL="0" indent="0" algn="just">
              <a:buNone/>
            </a:pPr>
            <a:r>
              <a:rPr lang="en-US" sz="2900" b="0" i="0" dirty="0">
                <a:solidFill>
                  <a:schemeClr val="tx1">
                    <a:lumMod val="95000"/>
                    <a:lumOff val="5000"/>
                  </a:schemeClr>
                </a:solidFill>
                <a:effectLst/>
                <a:latin typeface="inter-regular"/>
              </a:rPr>
              <a:t>    .  </a:t>
            </a:r>
          </a:p>
          <a:p>
            <a:pPr marL="0" indent="0" algn="just">
              <a:buNone/>
            </a:pPr>
            <a:r>
              <a:rPr lang="en-US" sz="2900" b="0" i="0" dirty="0">
                <a:solidFill>
                  <a:schemeClr val="tx1">
                    <a:lumMod val="95000"/>
                    <a:lumOff val="5000"/>
                  </a:schemeClr>
                </a:solidFill>
                <a:effectLst/>
                <a:latin typeface="inter-regular"/>
              </a:rPr>
              <a:t>    .  </a:t>
            </a:r>
          </a:p>
          <a:p>
            <a:pPr marL="0" indent="0" algn="just">
              <a:buNone/>
            </a:pPr>
            <a:r>
              <a:rPr lang="en-US" sz="2900" b="0" i="0" dirty="0">
                <a:solidFill>
                  <a:schemeClr val="tx1">
                    <a:lumMod val="95000"/>
                    <a:lumOff val="5000"/>
                  </a:schemeClr>
                </a:solidFill>
                <a:effectLst/>
                <a:latin typeface="inter-regular"/>
              </a:rPr>
              <a:t>    </a:t>
            </a:r>
            <a:r>
              <a:rPr lang="en-US" sz="2900" b="0" i="0" dirty="0" err="1">
                <a:solidFill>
                  <a:schemeClr val="tx1">
                    <a:lumMod val="95000"/>
                    <a:lumOff val="5000"/>
                  </a:schemeClr>
                </a:solidFill>
                <a:effectLst/>
                <a:latin typeface="inter-regular"/>
              </a:rPr>
              <a:t>data_type</a:t>
            </a:r>
            <a:r>
              <a:rPr lang="en-US" sz="2900" b="0" i="0" dirty="0">
                <a:solidFill>
                  <a:schemeClr val="tx1">
                    <a:lumMod val="95000"/>
                    <a:lumOff val="5000"/>
                  </a:schemeClr>
                </a:solidFill>
                <a:effectLst/>
                <a:latin typeface="inter-regular"/>
              </a:rPr>
              <a:t> </a:t>
            </a:r>
            <a:r>
              <a:rPr lang="en-US" sz="2900" b="0" i="0" dirty="0" err="1">
                <a:solidFill>
                  <a:schemeClr val="tx1">
                    <a:lumMod val="95000"/>
                    <a:lumOff val="5000"/>
                  </a:schemeClr>
                </a:solidFill>
                <a:effectLst/>
                <a:latin typeface="inter-regular"/>
              </a:rPr>
              <a:t>memeberN</a:t>
            </a:r>
            <a:r>
              <a:rPr lang="en-US" sz="2900" b="0" i="0" dirty="0">
                <a:solidFill>
                  <a:schemeClr val="tx1">
                    <a:lumMod val="95000"/>
                    <a:lumOff val="5000"/>
                  </a:schemeClr>
                </a:solidFill>
                <a:effectLst/>
                <a:latin typeface="inter-regular"/>
              </a:rPr>
              <a:t>;  </a:t>
            </a:r>
          </a:p>
          <a:p>
            <a:pPr marL="0" indent="0" algn="just">
              <a:buNone/>
            </a:pPr>
            <a:r>
              <a:rPr lang="en-US" sz="2900" b="0" i="0" dirty="0">
                <a:solidFill>
                  <a:schemeClr val="tx1">
                    <a:lumMod val="95000"/>
                    <a:lumOff val="5000"/>
                  </a:schemeClr>
                </a:solidFill>
                <a:effectLst/>
                <a:latin typeface="inter-regular"/>
              </a:rPr>
              <a:t>};  </a:t>
            </a:r>
          </a:p>
          <a:p>
            <a:pPr marL="0" indent="0">
              <a:buNone/>
            </a:pPr>
            <a:endParaRPr lang="en-IN" u="sng" dirty="0">
              <a:solidFill>
                <a:schemeClr val="tx1"/>
              </a:solidFill>
            </a:endParaRPr>
          </a:p>
          <a:p>
            <a:pPr marL="0" indent="0">
              <a:buNone/>
            </a:pPr>
            <a:endParaRPr lang="en-IN" u="sng" dirty="0">
              <a:solidFill>
                <a:schemeClr val="tx1"/>
              </a:solidFill>
            </a:endParaRPr>
          </a:p>
        </p:txBody>
      </p:sp>
    </p:spTree>
    <p:extLst>
      <p:ext uri="{BB962C8B-B14F-4D97-AF65-F5344CB8AC3E}">
        <p14:creationId xmlns:p14="http://schemas.microsoft.com/office/powerpoint/2010/main" val="396160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ECAD58-986C-7298-1DB6-9481926BED7E}"/>
              </a:ext>
            </a:extLst>
          </p:cNvPr>
          <p:cNvSpPr>
            <a:spLocks noGrp="1"/>
          </p:cNvSpPr>
          <p:nvPr>
            <p:ph type="title"/>
          </p:nvPr>
        </p:nvSpPr>
        <p:spPr>
          <a:xfrm>
            <a:off x="838899" y="268448"/>
            <a:ext cx="10428651" cy="1059759"/>
          </a:xfrm>
        </p:spPr>
        <p:txBody>
          <a:bodyPr>
            <a:normAutofit/>
          </a:bodyPr>
          <a:lstStyle/>
          <a:p>
            <a:r>
              <a:rPr lang="en-GB" sz="4000" dirty="0">
                <a:solidFill>
                  <a:srgbClr val="FFFFFF"/>
                </a:solidFill>
                <a:cs typeface="Calibri Light"/>
              </a:rPr>
              <a:t>Structure:</a:t>
            </a:r>
            <a:endParaRPr lang="en-GB" sz="4000" dirty="0">
              <a:solidFill>
                <a:srgbClr val="FFFFFF"/>
              </a:solidFill>
            </a:endParaRPr>
          </a:p>
        </p:txBody>
      </p:sp>
      <p:sp>
        <p:nvSpPr>
          <p:cNvPr id="3" name="Content Placeholder 2">
            <a:extLst>
              <a:ext uri="{FF2B5EF4-FFF2-40B4-BE49-F238E27FC236}">
                <a16:creationId xmlns:a16="http://schemas.microsoft.com/office/drawing/2014/main" id="{5C0B4BD7-1955-2580-BA73-B8904239C1B6}"/>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GB" sz="2000" dirty="0">
                <a:cs typeface="Calibri"/>
              </a:rPr>
              <a:t>Structure can also be declared as:-</a:t>
            </a:r>
          </a:p>
          <a:p>
            <a:r>
              <a:rPr lang="en-GB" sz="2000" dirty="0">
                <a:cs typeface="Calibri"/>
              </a:rPr>
              <a:t>Struct point{</a:t>
            </a:r>
          </a:p>
          <a:p>
            <a:pPr lvl="1"/>
            <a:r>
              <a:rPr lang="en-GB" sz="2000" dirty="0">
                <a:cs typeface="Calibri"/>
              </a:rPr>
              <a:t>Int x;</a:t>
            </a:r>
          </a:p>
          <a:p>
            <a:pPr lvl="1"/>
            <a:r>
              <a:rPr lang="en-GB" sz="2000" dirty="0">
                <a:cs typeface="Calibri"/>
              </a:rPr>
              <a:t>Int y;</a:t>
            </a:r>
          </a:p>
          <a:p>
            <a:pPr lvl="1"/>
            <a:r>
              <a:rPr lang="en-GB" sz="2000" dirty="0">
                <a:cs typeface="Calibri"/>
              </a:rPr>
              <a:t>}a , b,  c;</a:t>
            </a:r>
          </a:p>
          <a:p>
            <a:r>
              <a:rPr lang="en-GB" sz="2000" dirty="0">
                <a:cs typeface="Calibri"/>
              </a:rPr>
              <a:t>A , b, c are the variables of the point type.</a:t>
            </a:r>
          </a:p>
          <a:p>
            <a:r>
              <a:rPr lang="en-GB" sz="2000" dirty="0">
                <a:cs typeface="Calibri"/>
              </a:rPr>
              <a:t>These variables reserves memory space.</a:t>
            </a:r>
          </a:p>
        </p:txBody>
      </p:sp>
    </p:spTree>
    <p:extLst>
      <p:ext uri="{BB962C8B-B14F-4D97-AF65-F5344CB8AC3E}">
        <p14:creationId xmlns:p14="http://schemas.microsoft.com/office/powerpoint/2010/main" val="326450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3D578-F6B3-6530-AAD2-5F1458D644B9}"/>
              </a:ext>
            </a:extLst>
          </p:cNvPr>
          <p:cNvSpPr>
            <a:spLocks noGrp="1"/>
          </p:cNvSpPr>
          <p:nvPr>
            <p:ph type="title"/>
          </p:nvPr>
        </p:nvSpPr>
        <p:spPr>
          <a:xfrm>
            <a:off x="1371599" y="294538"/>
            <a:ext cx="9895951" cy="1033669"/>
          </a:xfrm>
        </p:spPr>
        <p:txBody>
          <a:bodyPr>
            <a:normAutofit/>
          </a:bodyPr>
          <a:lstStyle/>
          <a:p>
            <a:r>
              <a:rPr lang="en-GB" sz="4000">
                <a:solidFill>
                  <a:srgbClr val="FFFFFF"/>
                </a:solidFill>
                <a:cs typeface="Calibri Light"/>
              </a:rPr>
              <a:t>Structure:</a:t>
            </a:r>
            <a:endParaRPr lang="en-GB" sz="4000">
              <a:solidFill>
                <a:srgbClr val="FFFFFF"/>
              </a:solidFill>
            </a:endParaRPr>
          </a:p>
        </p:txBody>
      </p:sp>
      <p:sp>
        <p:nvSpPr>
          <p:cNvPr id="3" name="Content Placeholder 2">
            <a:extLst>
              <a:ext uri="{FF2B5EF4-FFF2-40B4-BE49-F238E27FC236}">
                <a16:creationId xmlns:a16="http://schemas.microsoft.com/office/drawing/2014/main" id="{8BD8ECC9-2A1E-32EA-07EA-D7182DA8A438}"/>
              </a:ext>
            </a:extLst>
          </p:cNvPr>
          <p:cNvSpPr>
            <a:spLocks noGrp="1"/>
          </p:cNvSpPr>
          <p:nvPr>
            <p:ph idx="1"/>
          </p:nvPr>
        </p:nvSpPr>
        <p:spPr>
          <a:xfrm>
            <a:off x="800099" y="1765747"/>
            <a:ext cx="9724031" cy="3683358"/>
          </a:xfrm>
        </p:spPr>
        <p:txBody>
          <a:bodyPr vert="horz" lIns="91440" tIns="45720" rIns="91440" bIns="45720" rtlCol="0" anchor="ctr">
            <a:normAutofit/>
          </a:bodyPr>
          <a:lstStyle/>
          <a:p>
            <a:r>
              <a:rPr lang="en-GB" sz="2400" dirty="0">
                <a:cs typeface="Calibri"/>
              </a:rPr>
              <a:t>Struct point a;</a:t>
            </a:r>
          </a:p>
          <a:p>
            <a:r>
              <a:rPr lang="en-GB" sz="2400" dirty="0">
                <a:cs typeface="Calibri"/>
              </a:rPr>
              <a:t>Defines a variable of point type</a:t>
            </a:r>
          </a:p>
          <a:p>
            <a:r>
              <a:rPr lang="en-GB" sz="2400" dirty="0">
                <a:cs typeface="Calibri"/>
              </a:rPr>
              <a:t>Initialization:</a:t>
            </a:r>
          </a:p>
          <a:p>
            <a:pPr lvl="1"/>
            <a:r>
              <a:rPr lang="en-GB" sz="2400" dirty="0">
                <a:cs typeface="Calibri"/>
              </a:rPr>
              <a:t>Struct point a={12,13};</a:t>
            </a:r>
          </a:p>
          <a:p>
            <a:r>
              <a:rPr lang="en-GB" sz="2400" dirty="0">
                <a:cs typeface="Calibri"/>
              </a:rPr>
              <a:t>Initialize x to 12 and y to 13</a:t>
            </a:r>
          </a:p>
        </p:txBody>
      </p:sp>
    </p:spTree>
    <p:extLst>
      <p:ext uri="{BB962C8B-B14F-4D97-AF65-F5344CB8AC3E}">
        <p14:creationId xmlns:p14="http://schemas.microsoft.com/office/powerpoint/2010/main" val="141260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0950-927A-194E-A173-1451FD6E8AB3}"/>
              </a:ext>
            </a:extLst>
          </p:cNvPr>
          <p:cNvSpPr>
            <a:spLocks noGrp="1"/>
          </p:cNvSpPr>
          <p:nvPr>
            <p:ph type="title"/>
          </p:nvPr>
        </p:nvSpPr>
        <p:spPr/>
        <p:txBody>
          <a:bodyPr>
            <a:normAutofit fontScale="90000"/>
          </a:bodyPr>
          <a:lstStyle/>
          <a:p>
            <a:r>
              <a:rPr lang="en-IN" b="0" i="0" dirty="0">
                <a:solidFill>
                  <a:srgbClr val="FF0000"/>
                </a:solidFill>
                <a:effectLst/>
                <a:latin typeface="erdana"/>
              </a:rPr>
              <a:t>Why use structure?</a:t>
            </a:r>
            <a:br>
              <a:rPr lang="en-IN" b="0" i="0" dirty="0">
                <a:solidFill>
                  <a:srgbClr val="FF0000"/>
                </a:solidFill>
                <a:effectLst/>
                <a:latin typeface="erdana"/>
              </a:rPr>
            </a:br>
            <a:endParaRPr lang="en-IN" dirty="0">
              <a:solidFill>
                <a:srgbClr val="FF0000"/>
              </a:solidFill>
            </a:endParaRPr>
          </a:p>
        </p:txBody>
      </p:sp>
      <p:sp>
        <p:nvSpPr>
          <p:cNvPr id="3" name="Content Placeholder 2">
            <a:extLst>
              <a:ext uri="{FF2B5EF4-FFF2-40B4-BE49-F238E27FC236}">
                <a16:creationId xmlns:a16="http://schemas.microsoft.com/office/drawing/2014/main" id="{C5D4DEC1-8B44-56B6-01CC-0B48E0098DE5}"/>
              </a:ext>
            </a:extLst>
          </p:cNvPr>
          <p:cNvSpPr>
            <a:spLocks noGrp="1"/>
          </p:cNvSpPr>
          <p:nvPr>
            <p:ph idx="1"/>
          </p:nvPr>
        </p:nvSpPr>
        <p:spPr/>
        <p:txBody>
          <a:bodyPr>
            <a:normAutofit fontScale="92500"/>
          </a:bodyPr>
          <a:lstStyle/>
          <a:p>
            <a:pPr algn="just"/>
            <a:r>
              <a:rPr lang="en-US" b="0" i="0" dirty="0">
                <a:solidFill>
                  <a:srgbClr val="002060"/>
                </a:solidFill>
                <a:effectLst/>
                <a:latin typeface="inter-regular"/>
              </a:rPr>
              <a:t>In C, there are cases where we need to store multiple attributes of an entity. It is not necessary that an entity has all the information of one type only. It can have different attributes of different data types. For example, an entity </a:t>
            </a:r>
            <a:r>
              <a:rPr lang="en-US" b="1" i="0" dirty="0">
                <a:solidFill>
                  <a:srgbClr val="002060"/>
                </a:solidFill>
                <a:effectLst/>
                <a:latin typeface="inter-bold"/>
              </a:rPr>
              <a:t>Student</a:t>
            </a:r>
            <a:r>
              <a:rPr lang="en-US" b="0" i="0" dirty="0">
                <a:solidFill>
                  <a:srgbClr val="002060"/>
                </a:solidFill>
                <a:effectLst/>
                <a:latin typeface="inter-regular"/>
              </a:rPr>
              <a:t> may have its name (string), roll number (int), marks (float). To store such type of information regarding an entity student, we have the following approaches:</a:t>
            </a:r>
          </a:p>
          <a:p>
            <a:pPr algn="just">
              <a:buFont typeface="Arial" panose="020B0604020202020204" pitchFamily="34" charset="0"/>
              <a:buChar char="•"/>
            </a:pPr>
            <a:r>
              <a:rPr lang="en-US" b="0" i="0" dirty="0">
                <a:solidFill>
                  <a:srgbClr val="002060"/>
                </a:solidFill>
                <a:effectLst/>
                <a:latin typeface="inter-regular"/>
              </a:rPr>
              <a:t>Construct individual arrays for storing names, roll numbers, and marks.</a:t>
            </a:r>
          </a:p>
          <a:p>
            <a:pPr algn="just">
              <a:buFont typeface="Arial" panose="020B0604020202020204" pitchFamily="34" charset="0"/>
              <a:buChar char="•"/>
            </a:pPr>
            <a:r>
              <a:rPr lang="en-US" b="0" i="0" dirty="0">
                <a:solidFill>
                  <a:srgbClr val="002060"/>
                </a:solidFill>
                <a:effectLst/>
                <a:latin typeface="inter-regular"/>
              </a:rPr>
              <a:t>Use a special data structure to store the collection of different data types.</a:t>
            </a:r>
          </a:p>
          <a:p>
            <a:endParaRPr lang="en-IN" dirty="0">
              <a:solidFill>
                <a:schemeClr val="bg1"/>
              </a:solidFill>
            </a:endParaRPr>
          </a:p>
        </p:txBody>
      </p:sp>
    </p:spTree>
    <p:extLst>
      <p:ext uri="{BB962C8B-B14F-4D97-AF65-F5344CB8AC3E}">
        <p14:creationId xmlns:p14="http://schemas.microsoft.com/office/powerpoint/2010/main" val="55709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8452-9722-2AC0-2B5F-9EB7F166A37A}"/>
              </a:ext>
            </a:extLst>
          </p:cNvPr>
          <p:cNvSpPr>
            <a:spLocks noGrp="1"/>
          </p:cNvSpPr>
          <p:nvPr>
            <p:ph type="title"/>
          </p:nvPr>
        </p:nvSpPr>
        <p:spPr/>
        <p:txBody>
          <a:bodyPr/>
          <a:lstStyle/>
          <a:p>
            <a:r>
              <a:rPr lang="en-US" b="0" i="0" dirty="0">
                <a:solidFill>
                  <a:srgbClr val="FF0000"/>
                </a:solidFill>
                <a:effectLst/>
                <a:latin typeface="inter-regular"/>
              </a:rPr>
              <a:t> Example to define a structure</a:t>
            </a:r>
            <a:endParaRPr lang="en-IN" dirty="0">
              <a:solidFill>
                <a:srgbClr val="FF0000"/>
              </a:solidFill>
            </a:endParaRPr>
          </a:p>
        </p:txBody>
      </p:sp>
      <p:pic>
        <p:nvPicPr>
          <p:cNvPr id="5" name="Content Placeholder 4" descr="Diagram&#10;&#10;Description automatically generated">
            <a:extLst>
              <a:ext uri="{FF2B5EF4-FFF2-40B4-BE49-F238E27FC236}">
                <a16:creationId xmlns:a16="http://schemas.microsoft.com/office/drawing/2014/main" id="{0B5842E6-927B-5E54-3483-8F87DB65E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547" y="1208919"/>
            <a:ext cx="3522219" cy="2364362"/>
          </a:xfrm>
        </p:spPr>
      </p:pic>
      <p:sp>
        <p:nvSpPr>
          <p:cNvPr id="7" name="TextBox 6">
            <a:extLst>
              <a:ext uri="{FF2B5EF4-FFF2-40B4-BE49-F238E27FC236}">
                <a16:creationId xmlns:a16="http://schemas.microsoft.com/office/drawing/2014/main" id="{11B2D9A1-33FA-7D4F-DC7D-F5ADAACCC548}"/>
              </a:ext>
            </a:extLst>
          </p:cNvPr>
          <p:cNvSpPr txBox="1"/>
          <p:nvPr/>
        </p:nvSpPr>
        <p:spPr>
          <a:xfrm>
            <a:off x="500465" y="1485756"/>
            <a:ext cx="6218114" cy="3970318"/>
          </a:xfrm>
          <a:prstGeom prst="rect">
            <a:avLst/>
          </a:prstGeom>
          <a:noFill/>
        </p:spPr>
        <p:txBody>
          <a:bodyPr wrap="square">
            <a:spAutoFit/>
          </a:bodyPr>
          <a:lstStyle/>
          <a:p>
            <a:pPr algn="just"/>
            <a:r>
              <a:rPr lang="en-US" sz="2800" b="1" i="0" dirty="0">
                <a:solidFill>
                  <a:srgbClr val="006699"/>
                </a:solidFill>
                <a:effectLst/>
                <a:latin typeface="inter-regular"/>
              </a:rPr>
              <a:t>struct</a:t>
            </a:r>
            <a:r>
              <a:rPr lang="en-US" sz="2800" b="0" i="0" dirty="0">
                <a:solidFill>
                  <a:srgbClr val="000000"/>
                </a:solidFill>
                <a:effectLst/>
                <a:latin typeface="inter-regular"/>
              </a:rPr>
              <a:t> employee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int</a:t>
            </a:r>
            <a:r>
              <a:rPr lang="en-US" sz="2800" b="0" i="0" dirty="0">
                <a:solidFill>
                  <a:srgbClr val="000000"/>
                </a:solidFill>
                <a:effectLst/>
                <a:latin typeface="inter-regular"/>
              </a:rPr>
              <a:t> id;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char</a:t>
            </a:r>
            <a:r>
              <a:rPr lang="en-US" sz="2800" b="0" i="0" dirty="0">
                <a:solidFill>
                  <a:srgbClr val="000000"/>
                </a:solidFill>
                <a:effectLst/>
                <a:latin typeface="inter-regular"/>
              </a:rPr>
              <a:t> name[50];  </a:t>
            </a:r>
          </a:p>
          <a:p>
            <a:pPr algn="just"/>
            <a:r>
              <a:rPr lang="en-US" sz="2800" b="0" i="0" dirty="0">
                <a:solidFill>
                  <a:srgbClr val="000000"/>
                </a:solidFill>
                <a:effectLst/>
                <a:latin typeface="inter-regular"/>
              </a:rPr>
              <a:t>    </a:t>
            </a:r>
            <a:r>
              <a:rPr lang="en-US" sz="2800" b="1" i="0" dirty="0">
                <a:solidFill>
                  <a:srgbClr val="2E8B57"/>
                </a:solidFill>
                <a:effectLst/>
                <a:latin typeface="inter-regular"/>
              </a:rPr>
              <a:t>float</a:t>
            </a:r>
            <a:r>
              <a:rPr lang="en-US" sz="2800" b="0" i="0" dirty="0">
                <a:solidFill>
                  <a:srgbClr val="000000"/>
                </a:solidFill>
                <a:effectLst/>
                <a:latin typeface="inter-regular"/>
              </a:rPr>
              <a:t> salary;  </a:t>
            </a:r>
          </a:p>
          <a:p>
            <a:pPr algn="just"/>
            <a:r>
              <a:rPr lang="en-US" sz="2800" b="0" i="0" dirty="0">
                <a:solidFill>
                  <a:srgbClr val="000000"/>
                </a:solidFill>
                <a:effectLst/>
                <a:latin typeface="inter-regular"/>
              </a:rPr>
              <a:t>};  </a:t>
            </a:r>
          </a:p>
          <a:p>
            <a:pPr algn="just"/>
            <a:r>
              <a:rPr lang="en-US" sz="2800" b="0" i="0" dirty="0">
                <a:solidFill>
                  <a:srgbClr val="7030A0"/>
                </a:solidFill>
                <a:effectLst/>
                <a:latin typeface="inter-regular"/>
              </a:rPr>
              <a:t>Here, </a:t>
            </a:r>
            <a:r>
              <a:rPr lang="en-US" sz="2800" b="1" i="0" dirty="0">
                <a:solidFill>
                  <a:srgbClr val="7030A0"/>
                </a:solidFill>
                <a:effectLst/>
                <a:latin typeface="inter-bold"/>
              </a:rPr>
              <a:t>struct</a:t>
            </a:r>
            <a:r>
              <a:rPr lang="en-US" sz="2800" b="0" i="0" dirty="0">
                <a:solidFill>
                  <a:srgbClr val="7030A0"/>
                </a:solidFill>
                <a:effectLst/>
                <a:latin typeface="inter-regular"/>
              </a:rPr>
              <a:t> is the keyword; </a:t>
            </a:r>
            <a:r>
              <a:rPr lang="en-US" sz="2800" b="1" i="0" dirty="0">
                <a:solidFill>
                  <a:srgbClr val="7030A0"/>
                </a:solidFill>
                <a:effectLst/>
                <a:latin typeface="inter-bold"/>
              </a:rPr>
              <a:t>employee</a:t>
            </a:r>
            <a:r>
              <a:rPr lang="en-US" sz="2800" b="0" i="0" dirty="0">
                <a:solidFill>
                  <a:srgbClr val="7030A0"/>
                </a:solidFill>
                <a:effectLst/>
                <a:latin typeface="inter-regular"/>
              </a:rPr>
              <a:t> is the name of the structure; </a:t>
            </a:r>
            <a:r>
              <a:rPr lang="en-US" sz="2800" b="1" i="0" dirty="0">
                <a:solidFill>
                  <a:srgbClr val="7030A0"/>
                </a:solidFill>
                <a:effectLst/>
                <a:latin typeface="inter-bold"/>
              </a:rPr>
              <a:t>id</a:t>
            </a:r>
            <a:r>
              <a:rPr lang="en-US" sz="2800" b="0" i="0" dirty="0">
                <a:solidFill>
                  <a:srgbClr val="7030A0"/>
                </a:solidFill>
                <a:effectLst/>
                <a:latin typeface="inter-regular"/>
              </a:rPr>
              <a:t>, </a:t>
            </a:r>
            <a:r>
              <a:rPr lang="en-US" sz="2800" b="1" i="0" dirty="0">
                <a:solidFill>
                  <a:srgbClr val="7030A0"/>
                </a:solidFill>
                <a:effectLst/>
                <a:latin typeface="inter-bold"/>
              </a:rPr>
              <a:t>name</a:t>
            </a:r>
            <a:r>
              <a:rPr lang="en-US" sz="2800" b="0" i="0" dirty="0">
                <a:solidFill>
                  <a:srgbClr val="7030A0"/>
                </a:solidFill>
                <a:effectLst/>
                <a:latin typeface="inter-regular"/>
              </a:rPr>
              <a:t>, and </a:t>
            </a:r>
            <a:r>
              <a:rPr lang="en-US" sz="2800" b="1" i="0" dirty="0">
                <a:solidFill>
                  <a:srgbClr val="7030A0"/>
                </a:solidFill>
                <a:effectLst/>
                <a:latin typeface="inter-bold"/>
              </a:rPr>
              <a:t>salary</a:t>
            </a:r>
            <a:r>
              <a:rPr lang="en-US" sz="2800" b="0" i="0" dirty="0">
                <a:solidFill>
                  <a:srgbClr val="7030A0"/>
                </a:solidFill>
                <a:effectLst/>
                <a:latin typeface="inter-regular"/>
              </a:rPr>
              <a:t> are the members or fields of the structure</a:t>
            </a:r>
            <a:r>
              <a:rPr lang="en-US" sz="2800" b="0" i="0" dirty="0">
                <a:solidFill>
                  <a:srgbClr val="990099"/>
                </a:solidFill>
                <a:effectLst/>
                <a:latin typeface="inter-regular"/>
              </a:rPr>
              <a:t>.</a:t>
            </a:r>
          </a:p>
        </p:txBody>
      </p:sp>
    </p:spTree>
    <p:extLst>
      <p:ext uri="{BB962C8B-B14F-4D97-AF65-F5344CB8AC3E}">
        <p14:creationId xmlns:p14="http://schemas.microsoft.com/office/powerpoint/2010/main" val="391783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F8CC-D0B4-2755-8D74-AA5FE8871437}"/>
              </a:ext>
            </a:extLst>
          </p:cNvPr>
          <p:cNvSpPr>
            <a:spLocks noGrp="1"/>
          </p:cNvSpPr>
          <p:nvPr>
            <p:ph type="title"/>
          </p:nvPr>
        </p:nvSpPr>
        <p:spPr/>
        <p:txBody>
          <a:bodyPr>
            <a:normAutofit fontScale="90000"/>
          </a:bodyPr>
          <a:lstStyle/>
          <a:p>
            <a:r>
              <a:rPr lang="en-IN" b="0" i="0" dirty="0">
                <a:solidFill>
                  <a:srgbClr val="FF0000"/>
                </a:solidFill>
                <a:effectLst/>
                <a:latin typeface="erdana"/>
              </a:rPr>
              <a:t>Declaring structure variable</a:t>
            </a:r>
            <a:br>
              <a:rPr lang="en-IN" b="0" i="0" dirty="0">
                <a:solidFill>
                  <a:srgbClr val="FF0000"/>
                </a:solidFill>
                <a:effectLst/>
                <a:latin typeface="erdana"/>
              </a:rPr>
            </a:br>
            <a:endParaRPr lang="en-IN" dirty="0">
              <a:solidFill>
                <a:srgbClr val="FF0000"/>
              </a:solidFill>
            </a:endParaRPr>
          </a:p>
        </p:txBody>
      </p:sp>
      <p:sp>
        <p:nvSpPr>
          <p:cNvPr id="3" name="Content Placeholder 2">
            <a:extLst>
              <a:ext uri="{FF2B5EF4-FFF2-40B4-BE49-F238E27FC236}">
                <a16:creationId xmlns:a16="http://schemas.microsoft.com/office/drawing/2014/main" id="{673B0A9E-81F7-5572-1B79-B69196D5A320}"/>
              </a:ext>
            </a:extLst>
          </p:cNvPr>
          <p:cNvSpPr>
            <a:spLocks noGrp="1"/>
          </p:cNvSpPr>
          <p:nvPr>
            <p:ph idx="1"/>
          </p:nvPr>
        </p:nvSpPr>
        <p:spPr/>
        <p:txBody>
          <a:bodyPr/>
          <a:lstStyle/>
          <a:p>
            <a:pPr algn="just"/>
            <a:r>
              <a:rPr lang="en-US" b="0" i="0" dirty="0">
                <a:solidFill>
                  <a:srgbClr val="002060"/>
                </a:solidFill>
                <a:effectLst/>
                <a:latin typeface="inter-regular"/>
              </a:rPr>
              <a:t>We can declare a variable for the structure so that we can access the member of the structure easily. There are two ways to declare structure variable:</a:t>
            </a:r>
          </a:p>
          <a:p>
            <a:pPr algn="just">
              <a:buFont typeface="+mj-lt"/>
              <a:buAutoNum type="arabicPeriod"/>
            </a:pPr>
            <a:r>
              <a:rPr lang="en-US" b="0" i="0" dirty="0">
                <a:solidFill>
                  <a:srgbClr val="002060"/>
                </a:solidFill>
                <a:effectLst/>
                <a:latin typeface="inter-regular"/>
              </a:rPr>
              <a:t>By struct keyword within main() function</a:t>
            </a:r>
          </a:p>
          <a:p>
            <a:pPr algn="just">
              <a:buFont typeface="+mj-lt"/>
              <a:buAutoNum type="arabicPeriod"/>
            </a:pPr>
            <a:r>
              <a:rPr lang="en-US" b="0" i="0" dirty="0">
                <a:solidFill>
                  <a:srgbClr val="002060"/>
                </a:solidFill>
                <a:effectLst/>
                <a:latin typeface="inter-regular"/>
              </a:rPr>
              <a:t>By declaring a variable at the time of defining the structure</a:t>
            </a:r>
            <a:r>
              <a:rPr lang="en-US" b="0" i="0" dirty="0">
                <a:solidFill>
                  <a:schemeClr val="bg1"/>
                </a:solidFill>
                <a:effectLst/>
                <a:latin typeface="inter-regular"/>
              </a:rPr>
              <a:t>.</a:t>
            </a:r>
          </a:p>
          <a:p>
            <a:endParaRPr lang="en-IN" dirty="0">
              <a:solidFill>
                <a:schemeClr val="bg1"/>
              </a:solidFill>
            </a:endParaRPr>
          </a:p>
        </p:txBody>
      </p:sp>
    </p:spTree>
    <p:extLst>
      <p:ext uri="{BB962C8B-B14F-4D97-AF65-F5344CB8AC3E}">
        <p14:creationId xmlns:p14="http://schemas.microsoft.com/office/powerpoint/2010/main" val="412470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CE751E78-8356-0A73-1A27-87316F928F24}"/>
              </a:ext>
            </a:extLst>
          </p:cNvPr>
          <p:cNvSpPr>
            <a:spLocks noGrp="1" noChangeArrowheads="1"/>
          </p:cNvSpPr>
          <p:nvPr>
            <p:ph type="title"/>
          </p:nvPr>
        </p:nvSpPr>
        <p:spPr/>
        <p:txBody>
          <a:bodyPr/>
          <a:lstStyle/>
          <a:p>
            <a:pPr eaLnBrk="1" hangingPunct="1"/>
            <a:r>
              <a:rPr lang="en-US" altLang="en-US" dirty="0">
                <a:solidFill>
                  <a:srgbClr val="FF0000"/>
                </a:solidFill>
              </a:rPr>
              <a:t>Arrays of Structures</a:t>
            </a:r>
          </a:p>
        </p:txBody>
      </p:sp>
      <p:sp>
        <p:nvSpPr>
          <p:cNvPr id="12292" name="Rectangle 3">
            <a:extLst>
              <a:ext uri="{FF2B5EF4-FFF2-40B4-BE49-F238E27FC236}">
                <a16:creationId xmlns:a16="http://schemas.microsoft.com/office/drawing/2014/main" id="{410317E1-D8E4-EAF2-714E-9006DCF3E450}"/>
              </a:ext>
            </a:extLst>
          </p:cNvPr>
          <p:cNvSpPr>
            <a:spLocks noGrp="1" noChangeArrowheads="1"/>
          </p:cNvSpPr>
          <p:nvPr>
            <p:ph idx="1"/>
          </p:nvPr>
        </p:nvSpPr>
        <p:spPr/>
        <p:txBody>
          <a:bodyPr/>
          <a:lstStyle/>
          <a:p>
            <a:pPr eaLnBrk="1" hangingPunct="1"/>
            <a:r>
              <a:rPr lang="en-US" altLang="en-US"/>
              <a:t>Once a structure has been defined, we can declare an array of structures</a:t>
            </a:r>
          </a:p>
          <a:p>
            <a:pPr lvl="1" eaLnBrk="1" hangingPunct="1">
              <a:buFont typeface="Wingdings" panose="05000000000000000000" pitchFamily="2" charset="2"/>
              <a:buNone/>
            </a:pPr>
            <a:r>
              <a:rPr lang="en-US" altLang="en-US"/>
              <a:t>	</a:t>
            </a:r>
            <a:r>
              <a:rPr lang="en-US" altLang="en-US">
                <a:solidFill>
                  <a:srgbClr val="0000FF"/>
                </a:solidFill>
              </a:rPr>
              <a:t>struct student class[50];</a:t>
            </a:r>
          </a:p>
          <a:p>
            <a:pPr lvl="1" eaLnBrk="1" hangingPunct="1">
              <a:buFont typeface="Wingdings" panose="05000000000000000000" pitchFamily="2" charset="2"/>
              <a:buNone/>
            </a:pPr>
            <a:endParaRPr lang="en-US" altLang="en-US">
              <a:solidFill>
                <a:srgbClr val="800080"/>
              </a:solidFill>
              <a:latin typeface="Courier New" panose="02070309020205020404" pitchFamily="49" charset="0"/>
            </a:endParaRPr>
          </a:p>
          <a:p>
            <a:pPr lvl="1" eaLnBrk="1" hangingPunct="1"/>
            <a:endParaRPr lang="en-US" altLang="en-US"/>
          </a:p>
          <a:p>
            <a:pPr lvl="1" eaLnBrk="1" hangingPunct="1"/>
            <a:r>
              <a:rPr lang="en-US" altLang="en-US"/>
              <a:t>The individual members can be accessed as:</a:t>
            </a:r>
          </a:p>
          <a:p>
            <a:pPr lvl="2" eaLnBrk="1" hangingPunct="1">
              <a:buFont typeface="Wingdings" panose="05000000000000000000" pitchFamily="2" charset="2"/>
              <a:buNone/>
            </a:pPr>
            <a:r>
              <a:rPr lang="en-US" altLang="en-US" sz="2722">
                <a:latin typeface="Courier New" panose="02070309020205020404" pitchFamily="49" charset="0"/>
              </a:rPr>
              <a:t>  </a:t>
            </a:r>
            <a:r>
              <a:rPr lang="en-US" altLang="en-US" sz="2722">
                <a:solidFill>
                  <a:srgbClr val="0000FF"/>
                </a:solidFill>
              </a:rPr>
              <a:t>class[i].name</a:t>
            </a:r>
          </a:p>
          <a:p>
            <a:pPr lvl="2" eaLnBrk="1" hangingPunct="1">
              <a:buFont typeface="Wingdings" panose="05000000000000000000" pitchFamily="2" charset="2"/>
              <a:buNone/>
            </a:pPr>
            <a:r>
              <a:rPr lang="en-US" altLang="en-US" sz="2722">
                <a:solidFill>
                  <a:srgbClr val="0000FF"/>
                </a:solidFill>
              </a:rPr>
              <a:t>    class[5].roll_number</a:t>
            </a:r>
          </a:p>
        </p:txBody>
      </p:sp>
      <p:sp>
        <p:nvSpPr>
          <p:cNvPr id="12293" name="Text Box 4">
            <a:extLst>
              <a:ext uri="{FF2B5EF4-FFF2-40B4-BE49-F238E27FC236}">
                <a16:creationId xmlns:a16="http://schemas.microsoft.com/office/drawing/2014/main" id="{C0E626E7-4E17-B823-9D3F-811C181AC2EF}"/>
              </a:ext>
            </a:extLst>
          </p:cNvPr>
          <p:cNvSpPr txBox="1">
            <a:spLocks noChangeArrowheads="1"/>
          </p:cNvSpPr>
          <p:nvPr/>
        </p:nvSpPr>
        <p:spPr bwMode="auto">
          <a:xfrm>
            <a:off x="3400039" y="3912892"/>
            <a:ext cx="2281199" cy="33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177" b="1">
                <a:solidFill>
                  <a:srgbClr val="FF3300"/>
                </a:solidFill>
              </a:rPr>
              <a:t>type name</a:t>
            </a:r>
          </a:p>
        </p:txBody>
      </p:sp>
      <p:sp>
        <p:nvSpPr>
          <p:cNvPr id="12294" name="AutoShape 5">
            <a:extLst>
              <a:ext uri="{FF2B5EF4-FFF2-40B4-BE49-F238E27FC236}">
                <a16:creationId xmlns:a16="http://schemas.microsoft.com/office/drawing/2014/main" id="{6CD8BF58-E338-D524-4A3E-A01311676D88}"/>
              </a:ext>
            </a:extLst>
          </p:cNvPr>
          <p:cNvSpPr>
            <a:spLocks/>
          </p:cNvSpPr>
          <p:nvPr/>
        </p:nvSpPr>
        <p:spPr bwMode="auto">
          <a:xfrm rot="16200000">
            <a:off x="3883931" y="3014238"/>
            <a:ext cx="276509" cy="1382545"/>
          </a:xfrm>
          <a:prstGeom prst="lef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633"/>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3097DF86-70E6-F124-07B1-D65D03DACFE7}"/>
              </a:ext>
            </a:extLst>
          </p:cNvPr>
          <p:cNvSpPr>
            <a:spLocks noGrp="1" noChangeArrowheads="1"/>
          </p:cNvSpPr>
          <p:nvPr>
            <p:ph type="title"/>
          </p:nvPr>
        </p:nvSpPr>
        <p:spPr>
          <a:xfrm>
            <a:off x="809336" y="212881"/>
            <a:ext cx="8230464" cy="1371024"/>
          </a:xfrm>
        </p:spPr>
        <p:txBody>
          <a:bodyPr/>
          <a:lstStyle/>
          <a:p>
            <a:pPr eaLnBrk="1" hangingPunct="1"/>
            <a:r>
              <a:rPr lang="en-US" altLang="en-US" dirty="0">
                <a:solidFill>
                  <a:srgbClr val="FF0000"/>
                </a:solidFill>
              </a:rPr>
              <a:t>Arrays within Structures</a:t>
            </a:r>
          </a:p>
        </p:txBody>
      </p:sp>
      <p:sp>
        <p:nvSpPr>
          <p:cNvPr id="13316" name="Rectangle 3">
            <a:extLst>
              <a:ext uri="{FF2B5EF4-FFF2-40B4-BE49-F238E27FC236}">
                <a16:creationId xmlns:a16="http://schemas.microsoft.com/office/drawing/2014/main" id="{E98538A2-C1B7-45DA-C531-808162B264C6}"/>
              </a:ext>
            </a:extLst>
          </p:cNvPr>
          <p:cNvSpPr>
            <a:spLocks noGrp="1" noChangeArrowheads="1"/>
          </p:cNvSpPr>
          <p:nvPr>
            <p:ph idx="1"/>
          </p:nvPr>
        </p:nvSpPr>
        <p:spPr>
          <a:xfrm>
            <a:off x="476237" y="1769947"/>
            <a:ext cx="7880507" cy="4424144"/>
          </a:xfrm>
        </p:spPr>
        <p:txBody>
          <a:bodyPr>
            <a:normAutofit lnSpcReduction="10000"/>
          </a:bodyPr>
          <a:lstStyle/>
          <a:p>
            <a:pPr eaLnBrk="1" hangingPunct="1">
              <a:lnSpc>
                <a:spcPct val="90000"/>
              </a:lnSpc>
            </a:pPr>
            <a:r>
              <a:rPr lang="en-US" altLang="en-US" sz="2903" dirty="0"/>
              <a:t>A structure member can be an array</a:t>
            </a:r>
          </a:p>
          <a:p>
            <a:pPr eaLnBrk="1" hangingPunct="1">
              <a:lnSpc>
                <a:spcPct val="90000"/>
              </a:lnSpc>
            </a:pPr>
            <a:endParaRPr lang="en-US" altLang="en-US" sz="2903"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sz="2903" dirty="0"/>
              <a:t>The array element within the structure can be accessed as:</a:t>
            </a:r>
          </a:p>
          <a:p>
            <a:pPr lvl="1" eaLnBrk="1" hangingPunct="1">
              <a:lnSpc>
                <a:spcPct val="90000"/>
              </a:lnSpc>
              <a:buFont typeface="Wingdings" panose="05000000000000000000" pitchFamily="2" charset="2"/>
              <a:buNone/>
            </a:pPr>
            <a:r>
              <a:rPr lang="en-US" altLang="en-US" dirty="0"/>
              <a:t>   </a:t>
            </a:r>
            <a:r>
              <a:rPr lang="en-US" altLang="en-US" dirty="0">
                <a:solidFill>
                  <a:srgbClr val="0000FF"/>
                </a:solidFill>
              </a:rPr>
              <a:t>a1.marks[2], a1.dob[3],…</a:t>
            </a:r>
          </a:p>
        </p:txBody>
      </p:sp>
      <p:sp>
        <p:nvSpPr>
          <p:cNvPr id="13317" name="Rectangle 4">
            <a:extLst>
              <a:ext uri="{FF2B5EF4-FFF2-40B4-BE49-F238E27FC236}">
                <a16:creationId xmlns:a16="http://schemas.microsoft.com/office/drawing/2014/main" id="{9C9D7D03-0B23-2A84-50A4-C0264D5E7045}"/>
              </a:ext>
            </a:extLst>
          </p:cNvPr>
          <p:cNvSpPr>
            <a:spLocks noChangeArrowheads="1"/>
          </p:cNvSpPr>
          <p:nvPr/>
        </p:nvSpPr>
        <p:spPr bwMode="auto">
          <a:xfrm>
            <a:off x="463175" y="2142032"/>
            <a:ext cx="5410648" cy="255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91429" tIns="45715" rIns="91429" bIns="45715">
            <a:spAutoFit/>
          </a:bodyPr>
          <a:lstStyle>
            <a:lvl1pPr marL="342900" indent="-342900" defTabSz="1008063">
              <a:defRPr>
                <a:solidFill>
                  <a:schemeClr val="tx1"/>
                </a:solidFill>
                <a:latin typeface="Arial" panose="020B0604020202020204" pitchFamily="34" charset="0"/>
              </a:defRPr>
            </a:lvl1pPr>
            <a:lvl2pPr marL="503238"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pPr>
            <a:r>
              <a:rPr lang="en-US" altLang="en-US" sz="2540" dirty="0">
                <a:solidFill>
                  <a:srgbClr val="0000FF"/>
                </a:solidFill>
              </a:rPr>
              <a:t>struct  student  </a:t>
            </a:r>
          </a:p>
          <a:p>
            <a:pPr lvl="1" eaLnBrk="1" hangingPunct="1">
              <a:lnSpc>
                <a:spcPct val="90000"/>
              </a:lnSpc>
            </a:pPr>
            <a:r>
              <a:rPr lang="en-US" altLang="en-US" sz="2540" dirty="0">
                <a:solidFill>
                  <a:srgbClr val="0000FF"/>
                </a:solidFill>
              </a:rPr>
              <a:t>{          </a:t>
            </a:r>
          </a:p>
          <a:p>
            <a:pPr lvl="1" eaLnBrk="1" hangingPunct="1">
              <a:lnSpc>
                <a:spcPct val="90000"/>
              </a:lnSpc>
            </a:pPr>
            <a:r>
              <a:rPr lang="en-US" altLang="en-US" sz="2540" dirty="0">
                <a:solidFill>
                  <a:srgbClr val="0000FF"/>
                </a:solidFill>
              </a:rPr>
              <a:t>     char  name[30];</a:t>
            </a:r>
          </a:p>
          <a:p>
            <a:pPr lvl="1" eaLnBrk="1" hangingPunct="1">
              <a:lnSpc>
                <a:spcPct val="90000"/>
              </a:lnSpc>
            </a:pPr>
            <a:r>
              <a:rPr lang="en-US" altLang="en-US" sz="2540" dirty="0">
                <a:solidFill>
                  <a:srgbClr val="0000FF"/>
                </a:solidFill>
              </a:rPr>
              <a:t>     int  roll_number;</a:t>
            </a:r>
          </a:p>
          <a:p>
            <a:pPr lvl="1" eaLnBrk="1" hangingPunct="1">
              <a:lnSpc>
                <a:spcPct val="90000"/>
              </a:lnSpc>
            </a:pPr>
            <a:r>
              <a:rPr lang="en-US" altLang="en-US" sz="2540" dirty="0">
                <a:solidFill>
                  <a:srgbClr val="0000FF"/>
                </a:solidFill>
              </a:rPr>
              <a:t>     int  marks[5];</a:t>
            </a:r>
          </a:p>
          <a:p>
            <a:pPr lvl="1" eaLnBrk="1" hangingPunct="1">
              <a:lnSpc>
                <a:spcPct val="90000"/>
              </a:lnSpc>
            </a:pPr>
            <a:r>
              <a:rPr lang="en-US" altLang="en-US" sz="2540" dirty="0">
                <a:solidFill>
                  <a:srgbClr val="0000FF"/>
                </a:solidFill>
              </a:rPr>
              <a:t>     char  dob[10];</a:t>
            </a:r>
          </a:p>
          <a:p>
            <a:pPr lvl="1" eaLnBrk="1" hangingPunct="1">
              <a:lnSpc>
                <a:spcPct val="90000"/>
              </a:lnSpc>
            </a:pPr>
            <a:r>
              <a:rPr lang="en-US" altLang="en-US" sz="2540" dirty="0">
                <a:solidFill>
                  <a:srgbClr val="0000FF"/>
                </a:solidFill>
              </a:rPr>
              <a:t>}  a1, a2, a3;</a:t>
            </a:r>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124</TotalTime>
  <Words>579</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Arial Black</vt:lpstr>
      <vt:lpstr>Courier New</vt:lpstr>
      <vt:lpstr>erdana</vt:lpstr>
      <vt:lpstr>Franklin Gothic Book</vt:lpstr>
      <vt:lpstr>Franklin Gothic Medium</vt:lpstr>
      <vt:lpstr>inter-bold</vt:lpstr>
      <vt:lpstr>inter-regular</vt:lpstr>
      <vt:lpstr>Verdana</vt:lpstr>
      <vt:lpstr>Wingdings</vt:lpstr>
      <vt:lpstr>Wingdings 2</vt:lpstr>
      <vt:lpstr>Trek</vt:lpstr>
      <vt:lpstr>                             STRUCTURE IN C</vt:lpstr>
      <vt:lpstr>DEFINITION</vt:lpstr>
      <vt:lpstr>Structure:</vt:lpstr>
      <vt:lpstr>Structure:</vt:lpstr>
      <vt:lpstr>Why use structure? </vt:lpstr>
      <vt:lpstr> Example to define a structure</vt:lpstr>
      <vt:lpstr>Declaring structure variable </vt:lpstr>
      <vt:lpstr>Arrays of Structures</vt:lpstr>
      <vt:lpstr>Arrays within Structures</vt:lpstr>
      <vt:lpstr>Parameter Passing in a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Structure</dc:title>
  <dc:creator>Anujraj Mohapatra</dc:creator>
  <cp:lastModifiedBy>Subhransu Swain</cp:lastModifiedBy>
  <cp:revision>5</cp:revision>
  <dcterms:created xsi:type="dcterms:W3CDTF">2022-10-11T17:02:30Z</dcterms:created>
  <dcterms:modified xsi:type="dcterms:W3CDTF">2022-10-14T04:02:46Z</dcterms:modified>
</cp:coreProperties>
</file>