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Default Extension="png" ContentType="image/png"/>
  <Default Extension="svg" ContentType="image/svg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drawing1.xml" ContentType="application/vnd.ms-office.drawingml.diagramDrawing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6" r:id="rId1"/>
  </p:sldMasterIdLst>
  <p:sldIdLst>
    <p:sldId id="258" r:id="rId2"/>
    <p:sldId id="259" r:id="rId3"/>
    <p:sldId id="260" r:id="rId4"/>
    <p:sldId id="263" r:id="rId5"/>
    <p:sldId id="264" r:id="rId6"/>
    <p:sldId id="265" r:id="rId7"/>
    <p:sldId id="266" r:id="rId8"/>
    <p:sldId id="261" r:id="rId9"/>
    <p:sldId id="262" r:id="rId10"/>
    <p:sldId id="267" r:id="rId11"/>
    <p:sldId id="269" r:id="rId12"/>
    <p:sldId id="270" r:id="rId13"/>
    <p:sldId id="27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23C8B18-806B-4074-93D5-1FDA1F95AC4E}" v="315" dt="2022-09-23T19:28:04.4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7991" autoAdjust="0"/>
    <p:restoredTop sz="94660"/>
  </p:normalViewPr>
  <p:slideViewPr>
    <p:cSldViewPr snapToGrid="0">
      <p:cViewPr varScale="1">
        <p:scale>
          <a:sx n="73" d="100"/>
          <a:sy n="73" d="100"/>
        </p:scale>
        <p:origin x="-498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7C566BC-D247-43B1-8811-D248826C0954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D72AFB3B-06B9-49CC-8D0D-AF5D6F1BD87A}">
      <dgm:prSet/>
      <dgm:spPr/>
      <dgm:t>
        <a:bodyPr/>
        <a:lstStyle/>
        <a:p>
          <a:r>
            <a:rPr lang="en-US" dirty="0"/>
            <a:t>Conditional statements</a:t>
          </a:r>
        </a:p>
      </dgm:t>
    </dgm:pt>
    <dgm:pt modelId="{3AC39B33-16E8-4775-A5FF-757779370B16}" type="parTrans" cxnId="{C6ABFF28-5B63-4D4B-9622-8C1474261671}">
      <dgm:prSet/>
      <dgm:spPr/>
      <dgm:t>
        <a:bodyPr/>
        <a:lstStyle/>
        <a:p>
          <a:endParaRPr lang="en-US"/>
        </a:p>
      </dgm:t>
    </dgm:pt>
    <dgm:pt modelId="{CC91DC69-DAD4-467B-A23F-8955FCD54E79}" type="sibTrans" cxnId="{C6ABFF28-5B63-4D4B-9622-8C1474261671}">
      <dgm:prSet/>
      <dgm:spPr/>
      <dgm:t>
        <a:bodyPr/>
        <a:lstStyle/>
        <a:p>
          <a:endParaRPr lang="en-US"/>
        </a:p>
      </dgm:t>
    </dgm:pt>
    <dgm:pt modelId="{FB497383-B339-4EE1-B341-A0B472405A70}">
      <dgm:prSet/>
      <dgm:spPr/>
      <dgm:t>
        <a:bodyPr/>
        <a:lstStyle/>
        <a:p>
          <a:r>
            <a:rPr lang="en-US" dirty="0"/>
            <a:t>Unconditional statements</a:t>
          </a:r>
        </a:p>
      </dgm:t>
    </dgm:pt>
    <dgm:pt modelId="{33E658D5-FA41-4AC1-86FB-FCEC9478DD97}" type="parTrans" cxnId="{7A427BEA-6305-4801-9D28-D8F19F68F645}">
      <dgm:prSet/>
      <dgm:spPr/>
      <dgm:t>
        <a:bodyPr/>
        <a:lstStyle/>
        <a:p>
          <a:endParaRPr lang="en-US"/>
        </a:p>
      </dgm:t>
    </dgm:pt>
    <dgm:pt modelId="{0FAEAD4F-CC82-4879-89FE-A1653F6E03A9}" type="sibTrans" cxnId="{7A427BEA-6305-4801-9D28-D8F19F68F645}">
      <dgm:prSet/>
      <dgm:spPr/>
      <dgm:t>
        <a:bodyPr/>
        <a:lstStyle/>
        <a:p>
          <a:endParaRPr lang="en-US"/>
        </a:p>
      </dgm:t>
    </dgm:pt>
    <dgm:pt modelId="{1C5E3F8E-ADFE-424E-A4FC-06E7C533BCCF}">
      <dgm:prSet/>
      <dgm:spPr/>
      <dgm:t>
        <a:bodyPr/>
        <a:lstStyle/>
        <a:p>
          <a:r>
            <a:rPr lang="en-US" dirty="0">
              <a:latin typeface="Avenir Next LT Pro"/>
            </a:rPr>
            <a:t>Iteratives</a:t>
          </a:r>
          <a:endParaRPr lang="en-US" dirty="0"/>
        </a:p>
      </dgm:t>
    </dgm:pt>
    <dgm:pt modelId="{79148BE0-F30F-463B-9D11-F5A4ACE08DE0}" type="parTrans" cxnId="{39A5B59B-6E4F-46E8-8606-D5C586084268}">
      <dgm:prSet/>
      <dgm:spPr/>
      <dgm:t>
        <a:bodyPr/>
        <a:lstStyle/>
        <a:p>
          <a:endParaRPr lang="en-US"/>
        </a:p>
      </dgm:t>
    </dgm:pt>
    <dgm:pt modelId="{B64E7F3C-7A9C-484C-8990-A1FB2A2FA73D}" type="sibTrans" cxnId="{39A5B59B-6E4F-46E8-8606-D5C586084268}">
      <dgm:prSet/>
      <dgm:spPr/>
      <dgm:t>
        <a:bodyPr/>
        <a:lstStyle/>
        <a:p>
          <a:endParaRPr lang="en-US"/>
        </a:p>
      </dgm:t>
    </dgm:pt>
    <dgm:pt modelId="{6DF4167F-BEDB-4FA6-9DA0-10F333630465}" type="pres">
      <dgm:prSet presAssocID="{07C566BC-D247-43B1-8811-D248826C0954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B398C4F-1EF3-4F92-A072-65BFFED95AA0}" type="pres">
      <dgm:prSet presAssocID="{D72AFB3B-06B9-49CC-8D0D-AF5D6F1BD87A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E98F0EA-4CA6-409C-92D7-2D53D335DC5C}" type="pres">
      <dgm:prSet presAssocID="{CC91DC69-DAD4-467B-A23F-8955FCD54E79}" presName="spacer" presStyleCnt="0"/>
      <dgm:spPr/>
    </dgm:pt>
    <dgm:pt modelId="{4B773FDE-5F41-4970-B378-51ED6B11BFAB}" type="pres">
      <dgm:prSet presAssocID="{FB497383-B339-4EE1-B341-A0B472405A70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ED2F91-DAA3-4259-B5F4-72383BE108B1}" type="pres">
      <dgm:prSet presAssocID="{0FAEAD4F-CC82-4879-89FE-A1653F6E03A9}" presName="spacer" presStyleCnt="0"/>
      <dgm:spPr/>
    </dgm:pt>
    <dgm:pt modelId="{4A32F994-CE6C-4C44-B0D3-11B63FFC1F27}" type="pres">
      <dgm:prSet presAssocID="{1C5E3F8E-ADFE-424E-A4FC-06E7C533BCCF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B62F688-3ECF-48CA-93A3-D364765A3066}" type="presOf" srcId="{D72AFB3B-06B9-49CC-8D0D-AF5D6F1BD87A}" destId="{3B398C4F-1EF3-4F92-A072-65BFFED95AA0}" srcOrd="0" destOrd="0" presId="urn:microsoft.com/office/officeart/2005/8/layout/vList2"/>
    <dgm:cxn modelId="{7A427BEA-6305-4801-9D28-D8F19F68F645}" srcId="{07C566BC-D247-43B1-8811-D248826C0954}" destId="{FB497383-B339-4EE1-B341-A0B472405A70}" srcOrd="1" destOrd="0" parTransId="{33E658D5-FA41-4AC1-86FB-FCEC9478DD97}" sibTransId="{0FAEAD4F-CC82-4879-89FE-A1653F6E03A9}"/>
    <dgm:cxn modelId="{C6ABFF28-5B63-4D4B-9622-8C1474261671}" srcId="{07C566BC-D247-43B1-8811-D248826C0954}" destId="{D72AFB3B-06B9-49CC-8D0D-AF5D6F1BD87A}" srcOrd="0" destOrd="0" parTransId="{3AC39B33-16E8-4775-A5FF-757779370B16}" sibTransId="{CC91DC69-DAD4-467B-A23F-8955FCD54E79}"/>
    <dgm:cxn modelId="{680C0A91-8FB1-44CE-8952-EC9A7FBD3660}" type="presOf" srcId="{07C566BC-D247-43B1-8811-D248826C0954}" destId="{6DF4167F-BEDB-4FA6-9DA0-10F333630465}" srcOrd="0" destOrd="0" presId="urn:microsoft.com/office/officeart/2005/8/layout/vList2"/>
    <dgm:cxn modelId="{39A5B59B-6E4F-46E8-8606-D5C586084268}" srcId="{07C566BC-D247-43B1-8811-D248826C0954}" destId="{1C5E3F8E-ADFE-424E-A4FC-06E7C533BCCF}" srcOrd="2" destOrd="0" parTransId="{79148BE0-F30F-463B-9D11-F5A4ACE08DE0}" sibTransId="{B64E7F3C-7A9C-484C-8990-A1FB2A2FA73D}"/>
    <dgm:cxn modelId="{26AE56E4-02E3-4DD8-8EB6-42EEF4FE4CB5}" type="presOf" srcId="{1C5E3F8E-ADFE-424E-A4FC-06E7C533BCCF}" destId="{4A32F994-CE6C-4C44-B0D3-11B63FFC1F27}" srcOrd="0" destOrd="0" presId="urn:microsoft.com/office/officeart/2005/8/layout/vList2"/>
    <dgm:cxn modelId="{5B691D34-5291-4C54-A576-CDD03F480C24}" type="presOf" srcId="{FB497383-B339-4EE1-B341-A0B472405A70}" destId="{4B773FDE-5F41-4970-B378-51ED6B11BFAB}" srcOrd="0" destOrd="0" presId="urn:microsoft.com/office/officeart/2005/8/layout/vList2"/>
    <dgm:cxn modelId="{A4430FD7-F734-4C34-9AC0-DFE45FCE73C3}" type="presParOf" srcId="{6DF4167F-BEDB-4FA6-9DA0-10F333630465}" destId="{3B398C4F-1EF3-4F92-A072-65BFFED95AA0}" srcOrd="0" destOrd="0" presId="urn:microsoft.com/office/officeart/2005/8/layout/vList2"/>
    <dgm:cxn modelId="{8248A6AA-9C74-4571-A516-3DBE334857F4}" type="presParOf" srcId="{6DF4167F-BEDB-4FA6-9DA0-10F333630465}" destId="{1E98F0EA-4CA6-409C-92D7-2D53D335DC5C}" srcOrd="1" destOrd="0" presId="urn:microsoft.com/office/officeart/2005/8/layout/vList2"/>
    <dgm:cxn modelId="{593C97FE-B4C4-4D92-BE6B-C796829DCF78}" type="presParOf" srcId="{6DF4167F-BEDB-4FA6-9DA0-10F333630465}" destId="{4B773FDE-5F41-4970-B378-51ED6B11BFAB}" srcOrd="2" destOrd="0" presId="urn:microsoft.com/office/officeart/2005/8/layout/vList2"/>
    <dgm:cxn modelId="{540118F1-9E43-461A-B444-DB1A0CD4DBF1}" type="presParOf" srcId="{6DF4167F-BEDB-4FA6-9DA0-10F333630465}" destId="{AEED2F91-DAA3-4259-B5F4-72383BE108B1}" srcOrd="3" destOrd="0" presId="urn:microsoft.com/office/officeart/2005/8/layout/vList2"/>
    <dgm:cxn modelId="{60AF1C34-79C3-4DD9-8ADE-FD50D617A423}" type="presParOf" srcId="{6DF4167F-BEDB-4FA6-9DA0-10F333630465}" destId="{4A32F994-CE6C-4C44-B0D3-11B63FFC1F27}" srcOrd="4" destOrd="0" presId="urn:microsoft.com/office/officeart/2005/8/layout/vList2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398C4F-1EF3-4F92-A072-65BFFED95AA0}">
      <dsp:nvSpPr>
        <dsp:cNvPr id="0" name=""/>
        <dsp:cNvSpPr/>
      </dsp:nvSpPr>
      <dsp:spPr>
        <a:xfrm>
          <a:off x="0" y="35816"/>
          <a:ext cx="7240146" cy="1867082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 dirty="0"/>
            <a:t>Conditional statements</a:t>
          </a:r>
        </a:p>
      </dsp:txBody>
      <dsp:txXfrm>
        <a:off x="91143" y="126959"/>
        <a:ext cx="7057860" cy="1684796"/>
      </dsp:txXfrm>
    </dsp:sp>
    <dsp:sp modelId="{4B773FDE-5F41-4970-B378-51ED6B11BFAB}">
      <dsp:nvSpPr>
        <dsp:cNvPr id="0" name=""/>
        <dsp:cNvSpPr/>
      </dsp:nvSpPr>
      <dsp:spPr>
        <a:xfrm>
          <a:off x="0" y="2038258"/>
          <a:ext cx="7240146" cy="1867082"/>
        </a:xfrm>
        <a:prstGeom prst="roundRect">
          <a:avLst/>
        </a:prstGeom>
        <a:solidFill>
          <a:schemeClr val="accent2">
            <a:hueOff val="575652"/>
            <a:satOff val="-3962"/>
            <a:lumOff val="1853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 dirty="0"/>
            <a:t>Unconditional statements</a:t>
          </a:r>
        </a:p>
      </dsp:txBody>
      <dsp:txXfrm>
        <a:off x="91143" y="2129401"/>
        <a:ext cx="7057860" cy="1684796"/>
      </dsp:txXfrm>
    </dsp:sp>
    <dsp:sp modelId="{4A32F994-CE6C-4C44-B0D3-11B63FFC1F27}">
      <dsp:nvSpPr>
        <dsp:cNvPr id="0" name=""/>
        <dsp:cNvSpPr/>
      </dsp:nvSpPr>
      <dsp:spPr>
        <a:xfrm>
          <a:off x="0" y="4040701"/>
          <a:ext cx="7240146" cy="1867082"/>
        </a:xfrm>
        <a:prstGeom prst="roundRect">
          <a:avLst/>
        </a:prstGeom>
        <a:solidFill>
          <a:schemeClr val="accent2">
            <a:hueOff val="1151303"/>
            <a:satOff val="-7924"/>
            <a:lumOff val="3705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 dirty="0">
              <a:latin typeface="Avenir Next LT Pro"/>
            </a:rPr>
            <a:t>Iteratives</a:t>
          </a:r>
          <a:endParaRPr lang="en-US" sz="4700" kern="1200" dirty="0"/>
        </a:p>
      </dsp:txBody>
      <dsp:txXfrm>
        <a:off x="91143" y="4131844"/>
        <a:ext cx="7057860" cy="16847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87084" y="69756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727200" y="3200400"/>
            <a:ext cx="85344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5808-3B61-48CC-92EF-85AC2E0DFA56}" type="datetime2">
              <a:rPr lang="en-US" smtClean="0"/>
              <a:pPr/>
              <a:t>Saturday, September 24, 2022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3909" y="1449304"/>
            <a:ext cx="12028716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83909" y="1396720"/>
            <a:ext cx="12028716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83909" y="2976649"/>
            <a:ext cx="12028716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09600" y="1505931"/>
            <a:ext cx="109728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98AF-4574-4509-BF7A-519ACD5BF826}" type="datetime2">
              <a:rPr lang="en-US" smtClean="0"/>
              <a:pPr/>
              <a:t>Saturday, September 24,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2"/>
            <a:ext cx="268224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274641"/>
            <a:ext cx="7416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97D4-9636-490F-85D0-E926C2B6F3B1}" type="datetime2">
              <a:rPr lang="en-US" smtClean="0"/>
              <a:pPr/>
              <a:t>Saturday, September 24,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F3C6-0FD4-4939-991C-00DDE5C56815}" type="datetime2">
              <a:rPr lang="en-US" smtClean="0"/>
              <a:pPr/>
              <a:t>Saturday, September 24,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103632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87084" y="69756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952501"/>
            <a:ext cx="103632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547938"/>
            <a:ext cx="103632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7482-8128-47C6-A8DD-6452B0291CFF}" type="datetime2">
              <a:rPr lang="en-US" smtClean="0"/>
              <a:pPr/>
              <a:t>Saturday, September 24,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66800" y="6172200"/>
            <a:ext cx="53340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92550" y="2376830"/>
            <a:ext cx="1201802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2195" y="2341476"/>
            <a:ext cx="12018375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91075" y="2468880"/>
            <a:ext cx="12019495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95072" y="6208776"/>
            <a:ext cx="609600" cy="457200"/>
          </a:xfrm>
        </p:spPr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3F25-275E-41DE-BE3B-EBF0DB49F9B1}" type="datetime2">
              <a:rPr lang="en-US" smtClean="0"/>
              <a:pPr/>
              <a:t>Saturday, September 24,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499872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578600" y="1447800"/>
            <a:ext cx="499872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6040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75572-4A44-4171-84AA-64D42C8050A6}" type="datetime2">
              <a:rPr lang="en-US" smtClean="0"/>
              <a:pPr/>
              <a:t>Saturday, September 24, 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1219200" y="2247900"/>
            <a:ext cx="49784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6604000" y="2247900"/>
            <a:ext cx="49784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612E-528E-4FD5-9E9E-E15F1108F171}" type="datetime2">
              <a:rPr lang="en-US" smtClean="0"/>
              <a:pPr/>
              <a:t>Saturday, September 24, 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62-A06D-436F-A92E-EBAAD50B6E50}" type="datetime2">
              <a:rPr lang="en-US" smtClean="0"/>
              <a:pPr/>
              <a:t>Saturday, September 24, 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85344" y="69755"/>
            <a:ext cx="12017829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219200" y="1600200"/>
            <a:ext cx="2540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0B7D-2260-4809-8F0A-9E5F3E24F169}" type="datetime2">
              <a:rPr lang="en-US" smtClean="0"/>
              <a:pPr/>
              <a:t>Saturday, September 24,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3962400" y="1600200"/>
            <a:ext cx="7620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900550"/>
            <a:ext cx="97536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5445825"/>
            <a:ext cx="97536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4735-C637-46A3-94EB-AB3AC4188D2F}" type="datetime2">
              <a:rPr lang="en-US" smtClean="0"/>
              <a:pPr/>
              <a:t>Saturday, September 24,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219200" y="6172200"/>
            <a:ext cx="51816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95072" y="6208776"/>
            <a:ext cx="609600" cy="457200"/>
          </a:xfrm>
        </p:spPr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91076" y="4683555"/>
            <a:ext cx="1200912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91345" y="4650475"/>
            <a:ext cx="12008852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91348" y="4773225"/>
            <a:ext cx="12008849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1078" y="66676"/>
            <a:ext cx="12002497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85344" y="69755"/>
            <a:ext cx="12017829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103632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AE0C963C-C1DB-4AFD-9DDC-0691666BF49B}" type="datetime2">
              <a:rPr lang="en-US" smtClean="0"/>
              <a:pPr/>
              <a:t>Saturday, September 24, 2022</a:t>
            </a:fld>
            <a:endParaRPr lang="en-US" cap="al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l"/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95072" y="6210300"/>
            <a:ext cx="6096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="" xmlns:a16="http://schemas.microsoft.com/office/drawing/2014/main" id="{36F292AA-C8DB-4CAA-97C9-456CF854069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 descr="Hand holding a pen shading number on a sheet">
            <a:extLst>
              <a:ext uri="{FF2B5EF4-FFF2-40B4-BE49-F238E27FC236}">
                <a16:creationId xmlns="" xmlns:a16="http://schemas.microsoft.com/office/drawing/2014/main" id="{E91A96DC-3BC8-BAB7-4380-560BB1EA1D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612" r="4733" b="-1"/>
          <a:stretch/>
        </p:blipFill>
        <p:spPr>
          <a:xfrm>
            <a:off x="-1" y="10"/>
            <a:ext cx="4587901" cy="6857990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="" xmlns:a16="http://schemas.microsoft.com/office/drawing/2014/main" id="{AA065953-3D69-4CD4-80C3-DF10DEB4C76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587902" y="-429"/>
            <a:ext cx="7604097" cy="6857571"/>
          </a:xfrm>
          <a:prstGeom prst="rect">
            <a:avLst/>
          </a:prstGeom>
          <a:gradFill>
            <a:gsLst>
              <a:gs pos="0">
                <a:schemeClr val="accent6">
                  <a:lumMod val="75000"/>
                  <a:alpha val="73000"/>
                </a:schemeClr>
              </a:gs>
              <a:gs pos="100000">
                <a:schemeClr val="accent2"/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="" xmlns:a16="http://schemas.microsoft.com/office/drawing/2014/main" id="{2AB36DB5-F10D-4EDB-87E2-ECB9301FFC6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587901" y="0"/>
            <a:ext cx="7604097" cy="6858000"/>
          </a:xfrm>
          <a:prstGeom prst="rect">
            <a:avLst/>
          </a:prstGeom>
          <a:gradFill>
            <a:gsLst>
              <a:gs pos="0">
                <a:schemeClr val="accent5">
                  <a:alpha val="37000"/>
                </a:schemeClr>
              </a:gs>
              <a:gs pos="98000">
                <a:schemeClr val="accent2">
                  <a:alpha val="66000"/>
                </a:schemeClr>
              </a:gs>
            </a:gsLst>
            <a:lin ang="12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="" xmlns:a16="http://schemas.microsoft.com/office/drawing/2014/main" id="{446F195D-95DC-419E-BBC1-E2B601A6067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0800000">
            <a:off x="4599847" y="4355164"/>
            <a:ext cx="7592151" cy="2502836"/>
          </a:xfrm>
          <a:prstGeom prst="rect">
            <a:avLst/>
          </a:prstGeom>
          <a:gradFill>
            <a:gsLst>
              <a:gs pos="22000">
                <a:schemeClr val="accent6">
                  <a:alpha val="39000"/>
                </a:schemeClr>
              </a:gs>
              <a:gs pos="82000">
                <a:schemeClr val="accent5">
                  <a:alpha val="19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="" xmlns:a16="http://schemas.microsoft.com/office/drawing/2014/main" id="{2256CF5B-1DAD-4912-86B9-FCA733692FE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3704304">
            <a:off x="6080918" y="830588"/>
            <a:ext cx="4998441" cy="4998441"/>
          </a:xfrm>
          <a:prstGeom prst="ellipse">
            <a:avLst/>
          </a:prstGeom>
          <a:gradFill>
            <a:gsLst>
              <a:gs pos="39000">
                <a:schemeClr val="accent4">
                  <a:lumMod val="20000"/>
                  <a:lumOff val="80000"/>
                  <a:alpha val="0"/>
                </a:schemeClr>
              </a:gs>
              <a:gs pos="100000">
                <a:schemeClr val="accent6">
                  <a:alpha val="18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44312" y="4314971"/>
            <a:ext cx="7147688" cy="1310034"/>
          </a:xfrm>
        </p:spPr>
        <p:txBody>
          <a:bodyPr>
            <a:normAutofit/>
          </a:bodyPr>
          <a:lstStyle/>
          <a:p>
            <a:pPr algn="r"/>
            <a:r>
              <a:rPr lang="en-US" sz="1800" dirty="0" smtClean="0">
                <a:solidFill>
                  <a:schemeClr val="bg1"/>
                </a:solidFill>
              </a:rPr>
              <a:t>BY  SUBHRANSU SWAIN</a:t>
            </a: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75425" y="768485"/>
            <a:ext cx="6133656" cy="3169674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CONDITIONAL STATEMENTS AND DECISION </a:t>
            </a:r>
            <a:r>
              <a:rPr lang="en-US" dirty="0" smtClean="0">
                <a:solidFill>
                  <a:schemeClr val="bg1"/>
                </a:solidFill>
              </a:rPr>
              <a:t>CONTROL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STRUCTURE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489523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="" xmlns:a16="http://schemas.microsoft.com/office/drawing/2014/main" id="{1B15ED52-F352-441B-82BF-E0EA34836D0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B4971B1D-2207-057E-0B42-1EBE8D796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236" y="286601"/>
            <a:ext cx="5929422" cy="1852976"/>
          </a:xfrm>
        </p:spPr>
        <p:txBody>
          <a:bodyPr>
            <a:normAutofit/>
          </a:bodyPr>
          <a:lstStyle/>
          <a:p>
            <a:r>
              <a:rPr lang="en-US" sz="4000"/>
              <a:t>While loop</a:t>
            </a:r>
          </a:p>
        </p:txBody>
      </p:sp>
      <p:sp>
        <p:nvSpPr>
          <p:cNvPr id="23" name="Content Placeholder 22">
            <a:extLst>
              <a:ext uri="{FF2B5EF4-FFF2-40B4-BE49-F238E27FC236}">
                <a16:creationId xmlns="" xmlns:a16="http://schemas.microsoft.com/office/drawing/2014/main" id="{CE01E2FE-9D71-F73A-631E-F12926DB383C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380237" y="2621381"/>
            <a:ext cx="5929422" cy="3322219"/>
          </a:xfrm>
        </p:spPr>
        <p:txBody>
          <a:bodyPr vert="horz" lIns="0" tIns="0" rIns="0" bIns="0" rtlCol="0" anchor="t">
            <a:normAutofit lnSpcReduction="10000"/>
          </a:bodyPr>
          <a:lstStyle/>
          <a:p>
            <a:r>
              <a:rPr lang="en-US" sz="1800" dirty="0">
                <a:ea typeface="+mn-lt"/>
                <a:cs typeface="+mn-lt"/>
              </a:rPr>
              <a:t>The </a:t>
            </a:r>
            <a:r>
              <a:rPr lang="en-US" sz="1800" dirty="0">
                <a:latin typeface="Consolas"/>
              </a:rPr>
              <a:t>while</a:t>
            </a:r>
            <a:r>
              <a:rPr lang="en-US" sz="1800" dirty="0">
                <a:ea typeface="+mn-lt"/>
                <a:cs typeface="+mn-lt"/>
              </a:rPr>
              <a:t> loop evaluates the </a:t>
            </a:r>
            <a:r>
              <a:rPr lang="en-US" sz="1800" dirty="0">
                <a:latin typeface="Consolas"/>
              </a:rPr>
              <a:t>testExpression</a:t>
            </a:r>
            <a:r>
              <a:rPr lang="en-US" sz="1800" dirty="0">
                <a:ea typeface="+mn-lt"/>
                <a:cs typeface="+mn-lt"/>
              </a:rPr>
              <a:t> inside the parentheses </a:t>
            </a:r>
            <a:r>
              <a:rPr lang="en-US" sz="1800" dirty="0">
                <a:latin typeface="Consolas"/>
              </a:rPr>
              <a:t>()</a:t>
            </a:r>
            <a:r>
              <a:rPr lang="en-US" sz="1800" dirty="0">
                <a:ea typeface="+mn-lt"/>
                <a:cs typeface="+mn-lt"/>
              </a:rPr>
              <a:t>.</a:t>
            </a:r>
            <a:endParaRPr lang="en-US" sz="1800" dirty="0"/>
          </a:p>
          <a:p>
            <a:r>
              <a:rPr lang="en-US" sz="1800" dirty="0">
                <a:ea typeface="+mn-lt"/>
                <a:cs typeface="+mn-lt"/>
              </a:rPr>
              <a:t>If </a:t>
            </a:r>
            <a:r>
              <a:rPr lang="en-US" sz="1800" dirty="0">
                <a:latin typeface="Consolas"/>
              </a:rPr>
              <a:t>testExpression</a:t>
            </a:r>
            <a:r>
              <a:rPr lang="en-US" sz="1800" dirty="0">
                <a:ea typeface="+mn-lt"/>
                <a:cs typeface="+mn-lt"/>
              </a:rPr>
              <a:t> is </a:t>
            </a:r>
            <a:r>
              <a:rPr lang="en-US" sz="1800" b="1" dirty="0">
                <a:ea typeface="+mn-lt"/>
                <a:cs typeface="+mn-lt"/>
              </a:rPr>
              <a:t>true</a:t>
            </a:r>
            <a:r>
              <a:rPr lang="en-US" sz="1800" dirty="0">
                <a:ea typeface="+mn-lt"/>
                <a:cs typeface="+mn-lt"/>
              </a:rPr>
              <a:t>, statements inside the body of </a:t>
            </a:r>
            <a:r>
              <a:rPr lang="en-US" sz="1800" dirty="0">
                <a:latin typeface="Consolas"/>
              </a:rPr>
              <a:t>while</a:t>
            </a:r>
            <a:r>
              <a:rPr lang="en-US" sz="1800" dirty="0">
                <a:ea typeface="+mn-lt"/>
                <a:cs typeface="+mn-lt"/>
              </a:rPr>
              <a:t> loop are executed. Then, </a:t>
            </a:r>
            <a:r>
              <a:rPr lang="en-US" sz="1800" dirty="0">
                <a:latin typeface="Consolas"/>
              </a:rPr>
              <a:t>testExpression</a:t>
            </a:r>
            <a:r>
              <a:rPr lang="en-US" sz="1800" dirty="0">
                <a:ea typeface="+mn-lt"/>
                <a:cs typeface="+mn-lt"/>
              </a:rPr>
              <a:t> is evaluated again.</a:t>
            </a:r>
            <a:endParaRPr lang="en-US" dirty="0"/>
          </a:p>
          <a:p>
            <a:r>
              <a:rPr lang="en-US" sz="1800" dirty="0">
                <a:ea typeface="+mn-lt"/>
                <a:cs typeface="+mn-lt"/>
              </a:rPr>
              <a:t>The process goes on until </a:t>
            </a:r>
            <a:r>
              <a:rPr lang="en-US" sz="1800" dirty="0">
                <a:latin typeface="Consolas"/>
              </a:rPr>
              <a:t>testExpression</a:t>
            </a:r>
            <a:r>
              <a:rPr lang="en-US" sz="1800" dirty="0">
                <a:ea typeface="+mn-lt"/>
                <a:cs typeface="+mn-lt"/>
              </a:rPr>
              <a:t> is evaluated to </a:t>
            </a:r>
            <a:r>
              <a:rPr lang="en-US" sz="1800" b="1" dirty="0">
                <a:ea typeface="+mn-lt"/>
                <a:cs typeface="+mn-lt"/>
              </a:rPr>
              <a:t>false</a:t>
            </a:r>
            <a:r>
              <a:rPr lang="en-US" sz="1800" dirty="0">
                <a:ea typeface="+mn-lt"/>
                <a:cs typeface="+mn-lt"/>
              </a:rPr>
              <a:t>.</a:t>
            </a:r>
            <a:endParaRPr lang="en-US" dirty="0"/>
          </a:p>
          <a:p>
            <a:r>
              <a:rPr lang="en-US" sz="1800" dirty="0">
                <a:ea typeface="+mn-lt"/>
                <a:cs typeface="+mn-lt"/>
              </a:rPr>
              <a:t>If </a:t>
            </a:r>
            <a:r>
              <a:rPr lang="en-US" sz="1800" dirty="0">
                <a:latin typeface="Consolas"/>
              </a:rPr>
              <a:t>testExpression</a:t>
            </a:r>
            <a:r>
              <a:rPr lang="en-US" sz="1800" dirty="0">
                <a:ea typeface="+mn-lt"/>
                <a:cs typeface="+mn-lt"/>
              </a:rPr>
              <a:t> is </a:t>
            </a:r>
            <a:r>
              <a:rPr lang="en-US" sz="1800" b="1" dirty="0">
                <a:ea typeface="+mn-lt"/>
                <a:cs typeface="+mn-lt"/>
              </a:rPr>
              <a:t>false</a:t>
            </a:r>
            <a:r>
              <a:rPr lang="en-US" sz="1800" dirty="0">
                <a:ea typeface="+mn-lt"/>
                <a:cs typeface="+mn-lt"/>
              </a:rPr>
              <a:t>, the loop terminates (ends).</a:t>
            </a:r>
            <a:endParaRPr lang="en-US" sz="1800" dirty="0"/>
          </a:p>
          <a:p>
            <a:r>
              <a:rPr lang="en-US" sz="1800" dirty="0">
                <a:latin typeface="Consolas"/>
              </a:rPr>
              <a:t>while (testExpression) {
  // the body of the loop 
}</a:t>
            </a:r>
            <a:endParaRPr lang="en-US" sz="1800" dirty="0"/>
          </a:p>
          <a:p>
            <a:endParaRPr lang="en-US" sz="1800" dirty="0"/>
          </a:p>
        </p:txBody>
      </p:sp>
      <p:sp>
        <p:nvSpPr>
          <p:cNvPr id="31" name="Rectangle 30">
            <a:extLst>
              <a:ext uri="{FF2B5EF4-FFF2-40B4-BE49-F238E27FC236}">
                <a16:creationId xmlns="" xmlns:a16="http://schemas.microsoft.com/office/drawing/2014/main" id="{61707E60-CEC9-4661-AA82-69242EB4BDC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0" y="6406116"/>
            <a:ext cx="12191998" cy="461774"/>
          </a:xfrm>
          <a:prstGeom prst="rect">
            <a:avLst/>
          </a:prstGeom>
          <a:gradFill>
            <a:gsLst>
              <a:gs pos="0">
                <a:schemeClr val="accent5"/>
              </a:gs>
              <a:gs pos="100000">
                <a:schemeClr val="accent2">
                  <a:lumMod val="60000"/>
                  <a:lumOff val="40000"/>
                  <a:alpha val="59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="" xmlns:a16="http://schemas.microsoft.com/office/drawing/2014/main" id="{8F035CD8-AE30-4146-96F2-036B0CE5E4F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8115300" y="6406115"/>
            <a:ext cx="4076698" cy="464399"/>
          </a:xfrm>
          <a:prstGeom prst="rect">
            <a:avLst/>
          </a:prstGeom>
          <a:gradFill>
            <a:gsLst>
              <a:gs pos="19000">
                <a:schemeClr val="accent6">
                  <a:lumMod val="75000"/>
                  <a:alpha val="61000"/>
                </a:schemeClr>
              </a:gs>
              <a:gs pos="99000">
                <a:schemeClr val="accent6">
                  <a:alpha val="87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 descr="Different coloured ropes">
            <a:extLst>
              <a:ext uri="{FF2B5EF4-FFF2-40B4-BE49-F238E27FC236}">
                <a16:creationId xmlns="" xmlns:a16="http://schemas.microsoft.com/office/drawing/2014/main" id="{FB391364-413A-5376-E669-41FE1E8730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573" r="26092" b="-6"/>
          <a:stretch/>
        </p:blipFill>
        <p:spPr>
          <a:xfrm>
            <a:off x="8115300" y="-12515"/>
            <a:ext cx="4076700" cy="641863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8010349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="" xmlns:a16="http://schemas.microsoft.com/office/drawing/2014/main" id="{1B15ED52-F352-441B-82BF-E0EA34836D0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B4971B1D-2207-057E-0B42-1EBE8D796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236" y="286601"/>
            <a:ext cx="5929422" cy="1852976"/>
          </a:xfrm>
        </p:spPr>
        <p:txBody>
          <a:bodyPr>
            <a:normAutofit/>
          </a:bodyPr>
          <a:lstStyle/>
          <a:p>
            <a:r>
              <a:rPr lang="en-US" sz="4000" dirty="0"/>
              <a:t>Do-While loop</a:t>
            </a:r>
          </a:p>
        </p:txBody>
      </p:sp>
      <p:sp>
        <p:nvSpPr>
          <p:cNvPr id="23" name="Content Placeholder 22">
            <a:extLst>
              <a:ext uri="{FF2B5EF4-FFF2-40B4-BE49-F238E27FC236}">
                <a16:creationId xmlns="" xmlns:a16="http://schemas.microsoft.com/office/drawing/2014/main" id="{CE01E2FE-9D71-F73A-631E-F12926DB383C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380237" y="2621381"/>
            <a:ext cx="5929422" cy="3322219"/>
          </a:xfrm>
        </p:spPr>
        <p:txBody>
          <a:bodyPr vert="horz" lIns="0" tIns="0" rIns="0" bIns="0" rtlCol="0" anchor="t">
            <a:normAutofit/>
          </a:bodyPr>
          <a:lstStyle/>
          <a:p>
            <a:r>
              <a:rPr lang="en-US" sz="1800" dirty="0">
                <a:ea typeface="+mn-lt"/>
                <a:cs typeface="+mn-lt"/>
              </a:rPr>
              <a:t>The body of </a:t>
            </a:r>
            <a:r>
              <a:rPr lang="en-US" sz="1800" dirty="0">
                <a:latin typeface="Consolas"/>
              </a:rPr>
              <a:t>do...while</a:t>
            </a:r>
            <a:r>
              <a:rPr lang="en-US" sz="1800" dirty="0">
                <a:ea typeface="+mn-lt"/>
                <a:cs typeface="+mn-lt"/>
              </a:rPr>
              <a:t> loop is executed once. Only then, the </a:t>
            </a:r>
            <a:r>
              <a:rPr lang="en-US" sz="1800" dirty="0">
                <a:latin typeface="Consolas"/>
              </a:rPr>
              <a:t>testExpression</a:t>
            </a:r>
            <a:r>
              <a:rPr lang="en-US" sz="1800" dirty="0">
                <a:ea typeface="+mn-lt"/>
                <a:cs typeface="+mn-lt"/>
              </a:rPr>
              <a:t> is evaluated.</a:t>
            </a:r>
            <a:endParaRPr lang="en-US" sz="1800" dirty="0"/>
          </a:p>
          <a:p>
            <a:r>
              <a:rPr lang="en-US" sz="1800" dirty="0">
                <a:ea typeface="+mn-lt"/>
                <a:cs typeface="+mn-lt"/>
              </a:rPr>
              <a:t>If </a:t>
            </a:r>
            <a:r>
              <a:rPr lang="en-US" sz="1800" dirty="0">
                <a:latin typeface="Consolas"/>
              </a:rPr>
              <a:t>testExpression</a:t>
            </a:r>
            <a:r>
              <a:rPr lang="en-US" sz="1800" dirty="0">
                <a:ea typeface="+mn-lt"/>
                <a:cs typeface="+mn-lt"/>
              </a:rPr>
              <a:t> is </a:t>
            </a:r>
            <a:r>
              <a:rPr lang="en-US" sz="1800" b="1" dirty="0">
                <a:ea typeface="+mn-lt"/>
                <a:cs typeface="+mn-lt"/>
              </a:rPr>
              <a:t>true</a:t>
            </a:r>
            <a:r>
              <a:rPr lang="en-US" sz="1800" dirty="0">
                <a:ea typeface="+mn-lt"/>
                <a:cs typeface="+mn-lt"/>
              </a:rPr>
              <a:t>, the body of the loop is executed again and </a:t>
            </a:r>
            <a:r>
              <a:rPr lang="en-US" sz="1800" dirty="0">
                <a:latin typeface="Consolas"/>
              </a:rPr>
              <a:t>testExpression</a:t>
            </a:r>
            <a:r>
              <a:rPr lang="en-US" sz="1800" dirty="0">
                <a:ea typeface="+mn-lt"/>
                <a:cs typeface="+mn-lt"/>
              </a:rPr>
              <a:t> is evaluated once more.</a:t>
            </a:r>
            <a:endParaRPr lang="en-US" dirty="0"/>
          </a:p>
          <a:p>
            <a:r>
              <a:rPr lang="en-US" sz="1800" dirty="0">
                <a:ea typeface="+mn-lt"/>
                <a:cs typeface="+mn-lt"/>
              </a:rPr>
              <a:t>This process goes on until </a:t>
            </a:r>
            <a:r>
              <a:rPr lang="en-US" sz="1800" dirty="0">
                <a:latin typeface="Consolas"/>
              </a:rPr>
              <a:t>testExpression</a:t>
            </a:r>
            <a:r>
              <a:rPr lang="en-US" sz="1800" dirty="0">
                <a:ea typeface="+mn-lt"/>
                <a:cs typeface="+mn-lt"/>
              </a:rPr>
              <a:t> becomes </a:t>
            </a:r>
            <a:r>
              <a:rPr lang="en-US" sz="1800" b="1" dirty="0">
                <a:ea typeface="+mn-lt"/>
                <a:cs typeface="+mn-lt"/>
              </a:rPr>
              <a:t>false</a:t>
            </a:r>
            <a:r>
              <a:rPr lang="en-US" sz="1800" dirty="0">
                <a:ea typeface="+mn-lt"/>
                <a:cs typeface="+mn-lt"/>
              </a:rPr>
              <a:t>.</a:t>
            </a:r>
            <a:endParaRPr lang="en-US" dirty="0"/>
          </a:p>
          <a:p>
            <a:r>
              <a:rPr lang="en-US" sz="1800" dirty="0">
                <a:ea typeface="+mn-lt"/>
                <a:cs typeface="+mn-lt"/>
              </a:rPr>
              <a:t>If </a:t>
            </a:r>
            <a:r>
              <a:rPr lang="en-US" sz="1800" dirty="0">
                <a:latin typeface="Consolas"/>
              </a:rPr>
              <a:t>testExpression</a:t>
            </a:r>
            <a:r>
              <a:rPr lang="en-US" sz="1800" dirty="0">
                <a:ea typeface="+mn-lt"/>
                <a:cs typeface="+mn-lt"/>
              </a:rPr>
              <a:t> is </a:t>
            </a:r>
            <a:r>
              <a:rPr lang="en-US" sz="1800" b="1" dirty="0">
                <a:ea typeface="+mn-lt"/>
                <a:cs typeface="+mn-lt"/>
              </a:rPr>
              <a:t>false</a:t>
            </a:r>
            <a:r>
              <a:rPr lang="en-US" sz="1800" dirty="0">
                <a:ea typeface="+mn-lt"/>
                <a:cs typeface="+mn-lt"/>
              </a:rPr>
              <a:t>, the loop ends.</a:t>
            </a:r>
            <a:endParaRPr lang="en-US" sz="1800" dirty="0"/>
          </a:p>
          <a:p>
            <a:r>
              <a:rPr lang="en-US" sz="1800" dirty="0">
                <a:latin typeface="Consolas"/>
              </a:rPr>
              <a:t>do {
  // the body of the loop
}
while (testExpression);</a:t>
            </a:r>
            <a:endParaRPr lang="en-US" sz="1800" dirty="0"/>
          </a:p>
          <a:p>
            <a:endParaRPr lang="en-US" sz="1800" dirty="0"/>
          </a:p>
        </p:txBody>
      </p:sp>
      <p:sp>
        <p:nvSpPr>
          <p:cNvPr id="31" name="Rectangle 30">
            <a:extLst>
              <a:ext uri="{FF2B5EF4-FFF2-40B4-BE49-F238E27FC236}">
                <a16:creationId xmlns="" xmlns:a16="http://schemas.microsoft.com/office/drawing/2014/main" id="{61707E60-CEC9-4661-AA82-69242EB4BDC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0" y="6406116"/>
            <a:ext cx="12191998" cy="461774"/>
          </a:xfrm>
          <a:prstGeom prst="rect">
            <a:avLst/>
          </a:prstGeom>
          <a:gradFill>
            <a:gsLst>
              <a:gs pos="0">
                <a:schemeClr val="accent5"/>
              </a:gs>
              <a:gs pos="100000">
                <a:schemeClr val="accent2">
                  <a:lumMod val="60000"/>
                  <a:lumOff val="40000"/>
                  <a:alpha val="59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="" xmlns:a16="http://schemas.microsoft.com/office/drawing/2014/main" id="{8F035CD8-AE30-4146-96F2-036B0CE5E4F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8115300" y="6406115"/>
            <a:ext cx="4076698" cy="464399"/>
          </a:xfrm>
          <a:prstGeom prst="rect">
            <a:avLst/>
          </a:prstGeom>
          <a:gradFill>
            <a:gsLst>
              <a:gs pos="19000">
                <a:schemeClr val="accent6">
                  <a:lumMod val="75000"/>
                  <a:alpha val="61000"/>
                </a:schemeClr>
              </a:gs>
              <a:gs pos="99000">
                <a:schemeClr val="accent6">
                  <a:alpha val="87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 descr="Different coloured ropes">
            <a:extLst>
              <a:ext uri="{FF2B5EF4-FFF2-40B4-BE49-F238E27FC236}">
                <a16:creationId xmlns="" xmlns:a16="http://schemas.microsoft.com/office/drawing/2014/main" id="{FB391364-413A-5376-E669-41FE1E8730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573" r="26092" b="-6"/>
          <a:stretch/>
        </p:blipFill>
        <p:spPr>
          <a:xfrm>
            <a:off x="8115300" y="-12515"/>
            <a:ext cx="4076700" cy="641863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8935896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="" xmlns:a16="http://schemas.microsoft.com/office/drawing/2014/main" id="{1B15ED52-F352-441B-82BF-E0EA34836D0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B4971B1D-2207-057E-0B42-1EBE8D796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236" y="286601"/>
            <a:ext cx="5009272" cy="1205995"/>
          </a:xfrm>
        </p:spPr>
        <p:txBody>
          <a:bodyPr>
            <a:normAutofit/>
          </a:bodyPr>
          <a:lstStyle/>
          <a:p>
            <a:r>
              <a:rPr lang="en-US" sz="4000" dirty="0"/>
              <a:t>For loop</a:t>
            </a:r>
          </a:p>
        </p:txBody>
      </p:sp>
      <p:sp>
        <p:nvSpPr>
          <p:cNvPr id="23" name="Content Placeholder 22">
            <a:extLst>
              <a:ext uri="{FF2B5EF4-FFF2-40B4-BE49-F238E27FC236}">
                <a16:creationId xmlns="" xmlns:a16="http://schemas.microsoft.com/office/drawing/2014/main" id="{CE01E2FE-9D71-F73A-631E-F12926DB383C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88841" y="1715608"/>
            <a:ext cx="6820818" cy="4227992"/>
          </a:xfrm>
        </p:spPr>
        <p:txBody>
          <a:bodyPr vert="horz" lIns="0" tIns="0" rIns="0" bIns="0" rtlCol="0" anchor="t">
            <a:normAutofit/>
          </a:bodyPr>
          <a:lstStyle/>
          <a:p>
            <a:r>
              <a:rPr lang="en-US" sz="1800" dirty="0">
                <a:ea typeface="+mn-lt"/>
                <a:cs typeface="+mn-lt"/>
              </a:rPr>
              <a:t>The initialization statement is executed only once.</a:t>
            </a:r>
            <a:endParaRPr lang="en-US" sz="1800" dirty="0"/>
          </a:p>
          <a:p>
            <a:r>
              <a:rPr lang="en-US" sz="1800" dirty="0">
                <a:ea typeface="+mn-lt"/>
                <a:cs typeface="+mn-lt"/>
              </a:rPr>
              <a:t>Then, the test expression is evaluated. If the test expression is evaluated to false, the </a:t>
            </a:r>
            <a:r>
              <a:rPr lang="en-US" sz="1800" dirty="0">
                <a:latin typeface="Consolas"/>
              </a:rPr>
              <a:t>for</a:t>
            </a:r>
            <a:r>
              <a:rPr lang="en-US" sz="1800" dirty="0">
                <a:ea typeface="+mn-lt"/>
                <a:cs typeface="+mn-lt"/>
              </a:rPr>
              <a:t> loop is terminated.</a:t>
            </a:r>
            <a:endParaRPr lang="en-US" dirty="0"/>
          </a:p>
          <a:p>
            <a:r>
              <a:rPr lang="en-US" sz="1800" dirty="0">
                <a:ea typeface="+mn-lt"/>
                <a:cs typeface="+mn-lt"/>
              </a:rPr>
              <a:t>However, if the test expression is evaluated to true, statements inside the body of the </a:t>
            </a:r>
            <a:r>
              <a:rPr lang="en-US" sz="1800" dirty="0">
                <a:latin typeface="Consolas"/>
              </a:rPr>
              <a:t>for</a:t>
            </a:r>
            <a:r>
              <a:rPr lang="en-US" sz="1800" dirty="0">
                <a:ea typeface="+mn-lt"/>
                <a:cs typeface="+mn-lt"/>
              </a:rPr>
              <a:t> loop are executed, and the update expression is updated.</a:t>
            </a:r>
            <a:endParaRPr lang="en-US" dirty="0"/>
          </a:p>
          <a:p>
            <a:r>
              <a:rPr lang="en-US" sz="1800" dirty="0">
                <a:ea typeface="+mn-lt"/>
                <a:cs typeface="+mn-lt"/>
              </a:rPr>
              <a:t>Again the test expression is evaluated.</a:t>
            </a:r>
            <a:endParaRPr lang="en-US" dirty="0"/>
          </a:p>
          <a:p>
            <a:r>
              <a:rPr lang="en-US" sz="1800" dirty="0">
                <a:latin typeface="Consolas"/>
              </a:rPr>
              <a:t>for (initializationStatement; testExpression; updateStatement)
{
    // statements inside the body of loop
}</a:t>
            </a:r>
            <a:endParaRPr lang="en-US" sz="1800" dirty="0"/>
          </a:p>
          <a:p>
            <a:endParaRPr lang="en-US" sz="1800" dirty="0"/>
          </a:p>
        </p:txBody>
      </p:sp>
      <p:sp>
        <p:nvSpPr>
          <p:cNvPr id="31" name="Rectangle 30">
            <a:extLst>
              <a:ext uri="{FF2B5EF4-FFF2-40B4-BE49-F238E27FC236}">
                <a16:creationId xmlns="" xmlns:a16="http://schemas.microsoft.com/office/drawing/2014/main" id="{61707E60-CEC9-4661-AA82-69242EB4BDC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0" y="6406116"/>
            <a:ext cx="12191998" cy="461774"/>
          </a:xfrm>
          <a:prstGeom prst="rect">
            <a:avLst/>
          </a:prstGeom>
          <a:gradFill>
            <a:gsLst>
              <a:gs pos="0">
                <a:schemeClr val="accent5"/>
              </a:gs>
              <a:gs pos="100000">
                <a:schemeClr val="accent2">
                  <a:lumMod val="60000"/>
                  <a:lumOff val="40000"/>
                  <a:alpha val="59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="" xmlns:a16="http://schemas.microsoft.com/office/drawing/2014/main" id="{8F035CD8-AE30-4146-96F2-036B0CE5E4F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8115300" y="6406115"/>
            <a:ext cx="4076698" cy="464399"/>
          </a:xfrm>
          <a:prstGeom prst="rect">
            <a:avLst/>
          </a:prstGeom>
          <a:gradFill>
            <a:gsLst>
              <a:gs pos="19000">
                <a:schemeClr val="accent6">
                  <a:lumMod val="75000"/>
                  <a:alpha val="61000"/>
                </a:schemeClr>
              </a:gs>
              <a:gs pos="99000">
                <a:schemeClr val="accent6">
                  <a:alpha val="87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 descr="Different coloured ropes">
            <a:extLst>
              <a:ext uri="{FF2B5EF4-FFF2-40B4-BE49-F238E27FC236}">
                <a16:creationId xmlns="" xmlns:a16="http://schemas.microsoft.com/office/drawing/2014/main" id="{FB391364-413A-5376-E669-41FE1E8730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573" r="26092" b="-6"/>
          <a:stretch/>
        </p:blipFill>
        <p:spPr>
          <a:xfrm>
            <a:off x="8115300" y="-12515"/>
            <a:ext cx="4076700" cy="641863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7367752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BD4C0BBB-0042-4603-A226-6117F3FD5B3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EC44F520-2598-460E-9F91-B02F60830CA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="" xmlns:a16="http://schemas.microsoft.com/office/drawing/2014/main" id="{8F1DA978-2FF0-4E09-976F-91C6D4AA527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0EC398C5-5C2E-4038-9DB3-DE2B5A9BEFF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 flipH="1">
            <a:off x="-380619" y="381383"/>
            <a:ext cx="6858000" cy="6095233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89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A2F10B26-073B-4B10-8AAA-161242DD82B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 flipH="1">
            <a:off x="-125488" y="125488"/>
            <a:ext cx="6346209" cy="6095235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>
                  <a:alpha val="90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610DBBC7-698F-4A54-B1CB-A99F9CC356D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 flipH="1">
            <a:off x="1788104" y="2550870"/>
            <a:ext cx="2501979" cy="6112279"/>
          </a:xfrm>
          <a:prstGeom prst="rect">
            <a:avLst/>
          </a:prstGeom>
          <a:gradFill>
            <a:gsLst>
              <a:gs pos="2000">
                <a:schemeClr val="accent5">
                  <a:alpha val="28000"/>
                </a:schemeClr>
              </a:gs>
              <a:gs pos="100000">
                <a:schemeClr val="accent4">
                  <a:alpha val="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="" xmlns:a16="http://schemas.microsoft.com/office/drawing/2014/main" id="{579BBB12-9455-421B-86B2-0EA77520230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6097846">
            <a:off x="872450" y="728296"/>
            <a:ext cx="4808302" cy="4808302"/>
          </a:xfrm>
          <a:prstGeom prst="ellipse">
            <a:avLst/>
          </a:prstGeom>
          <a:gradFill>
            <a:gsLst>
              <a:gs pos="39000">
                <a:schemeClr val="accent4">
                  <a:lumMod val="20000"/>
                  <a:lumOff val="80000"/>
                  <a:alpha val="0"/>
                </a:schemeClr>
              </a:gs>
              <a:gs pos="100000">
                <a:schemeClr val="accent6">
                  <a:alpha val="29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0D1AC957-7B8B-0AA0-60C6-6BBE3EED7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2556" y="740563"/>
            <a:ext cx="4688488" cy="3232560"/>
          </a:xfrm>
        </p:spPr>
        <p:txBody>
          <a:bodyPr vert="horz" lIns="0" tIns="0" rIns="0" bIns="0" rtlCol="0" anchor="b">
            <a:normAutofit/>
          </a:bodyPr>
          <a:lstStyle/>
          <a:p>
            <a:r>
              <a:rPr lang="en-US" sz="4000" spc="750">
                <a:solidFill>
                  <a:schemeClr val="bg1"/>
                </a:solidFill>
              </a:rPr>
              <a:t>Thank you</a:t>
            </a:r>
          </a:p>
        </p:txBody>
      </p:sp>
      <p:pic>
        <p:nvPicPr>
          <p:cNvPr id="6" name="Graphic 5" descr="Smiling Face with No Fill">
            <a:extLst>
              <a:ext uri="{FF2B5EF4-FFF2-40B4-BE49-F238E27FC236}">
                <a16:creationId xmlns="" xmlns:a16="http://schemas.microsoft.com/office/drawing/2014/main" id="{1E302892-BC59-A135-1375-2CE57040C0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19154" y="1199785"/>
            <a:ext cx="4449692" cy="444969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719277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="" xmlns:a16="http://schemas.microsoft.com/office/drawing/2014/main" id="{040BF4A1-714C-419E-A19F-578DE93BE02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="" xmlns:a16="http://schemas.microsoft.com/office/drawing/2014/main" id="{2F91A9BD-D57F-4941-931F-40597AB3701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6200000" flipH="1">
            <a:off x="-1409317" y="1410082"/>
            <a:ext cx="6858000" cy="4037835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89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="" xmlns:a16="http://schemas.microsoft.com/office/drawing/2014/main" id="{C54DB264-9467-4730-B9E9-C9A97DD6692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6200000" flipH="1">
            <a:off x="790128" y="3609527"/>
            <a:ext cx="2458347" cy="4038601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="" xmlns:a16="http://schemas.microsoft.com/office/drawing/2014/main" id="{BB097F88-2120-47B4-B891-5B28F66BBD4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0635413">
            <a:off x="-364227" y="1757079"/>
            <a:ext cx="3900088" cy="4178958"/>
          </a:xfrm>
          <a:custGeom>
            <a:avLst/>
            <a:gdLst>
              <a:gd name="connsiteX0" fmla="*/ 2431956 w 3900088"/>
              <a:gd name="connsiteY0" fmla="*/ 93939 h 4178958"/>
              <a:gd name="connsiteX1" fmla="*/ 3900088 w 3900088"/>
              <a:gd name="connsiteY1" fmla="*/ 2089479 h 4178958"/>
              <a:gd name="connsiteX2" fmla="*/ 1810609 w 3900088"/>
              <a:gd name="connsiteY2" fmla="*/ 4178958 h 4178958"/>
              <a:gd name="connsiteX3" fmla="*/ 77980 w 3900088"/>
              <a:gd name="connsiteY3" fmla="*/ 3257727 h 4178958"/>
              <a:gd name="connsiteX4" fmla="*/ 0 w 3900088"/>
              <a:gd name="connsiteY4" fmla="*/ 3129367 h 4178958"/>
              <a:gd name="connsiteX5" fmla="*/ 831517 w 3900088"/>
              <a:gd name="connsiteY5" fmla="*/ 244059 h 4178958"/>
              <a:gd name="connsiteX6" fmla="*/ 997290 w 3900088"/>
              <a:gd name="connsiteY6" fmla="*/ 164202 h 4178958"/>
              <a:gd name="connsiteX7" fmla="*/ 1810609 w 3900088"/>
              <a:gd name="connsiteY7" fmla="*/ 0 h 4178958"/>
              <a:gd name="connsiteX8" fmla="*/ 2431956 w 3900088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088" h="4178958">
                <a:moveTo>
                  <a:pt x="2431956" y="93939"/>
                </a:moveTo>
                <a:cubicBezTo>
                  <a:pt x="3282517" y="358491"/>
                  <a:pt x="3900088" y="1151865"/>
                  <a:pt x="3900088" y="2089479"/>
                </a:cubicBezTo>
                <a:cubicBezTo>
                  <a:pt x="3900088" y="3243466"/>
                  <a:pt x="2964596" y="4178958"/>
                  <a:pt x="1810609" y="4178958"/>
                </a:cubicBezTo>
                <a:cubicBezTo>
                  <a:pt x="1089367" y="4178958"/>
                  <a:pt x="453475" y="3813531"/>
                  <a:pt x="77980" y="3257727"/>
                </a:cubicBezTo>
                <a:lnTo>
                  <a:pt x="0" y="3129367"/>
                </a:lnTo>
                <a:lnTo>
                  <a:pt x="831517" y="244059"/>
                </a:lnTo>
                <a:lnTo>
                  <a:pt x="997290" y="164202"/>
                </a:lnTo>
                <a:cubicBezTo>
                  <a:pt x="1247271" y="58468"/>
                  <a:pt x="1522112" y="0"/>
                  <a:pt x="1810609" y="0"/>
                </a:cubicBezTo>
                <a:cubicBezTo>
                  <a:pt x="2026982" y="0"/>
                  <a:pt x="2235673" y="32888"/>
                  <a:pt x="2431956" y="93939"/>
                </a:cubicBezTo>
                <a:close/>
              </a:path>
            </a:pathLst>
          </a:custGeom>
          <a:gradFill>
            <a:gsLst>
              <a:gs pos="36000">
                <a:schemeClr val="accent6">
                  <a:lumMod val="60000"/>
                  <a:lumOff val="40000"/>
                  <a:alpha val="6000"/>
                </a:schemeClr>
              </a:gs>
              <a:gs pos="100000">
                <a:schemeClr val="accent6">
                  <a:alpha val="2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="" xmlns:a16="http://schemas.microsoft.com/office/drawing/2014/main" id="{BF9338F5-05AB-4DC5-BD1C-1A9F26C38A7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 flipH="1">
            <a:off x="50099" y="411154"/>
            <a:ext cx="4395601" cy="3581400"/>
          </a:xfrm>
          <a:prstGeom prst="rect">
            <a:avLst/>
          </a:prstGeom>
          <a:gradFill>
            <a:gsLst>
              <a:gs pos="0">
                <a:schemeClr val="accent5">
                  <a:alpha val="29000"/>
                </a:schemeClr>
              </a:gs>
              <a:gs pos="100000">
                <a:schemeClr val="accent4">
                  <a:alpha val="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065B485F-CA66-B858-4044-032F44672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68280"/>
            <a:ext cx="3390645" cy="3363597"/>
          </a:xfrm>
        </p:spPr>
        <p:txBody>
          <a:bodyPr>
            <a:normAutofit/>
          </a:bodyPr>
          <a:lstStyle/>
          <a:p>
            <a:pPr algn="r"/>
            <a:r>
              <a:rPr lang="en-US" sz="3200">
                <a:solidFill>
                  <a:schemeClr val="bg1"/>
                </a:solidFill>
              </a:rPr>
              <a:t>types</a:t>
            </a:r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="" xmlns:a16="http://schemas.microsoft.com/office/drawing/2014/main" id="{E61D5C8E-627D-64E9-88BE-59A74B607CE3}"/>
              </a:ext>
            </a:extLst>
          </p:cNvPr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="" xmlns:p14="http://schemas.microsoft.com/office/powerpoint/2010/main" val="2276470556"/>
              </p:ext>
            </p:extLst>
          </p:nvPr>
        </p:nvGraphicFramePr>
        <p:xfrm>
          <a:off x="4494654" y="457200"/>
          <a:ext cx="7240146" cy="5943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="" xmlns:p14="http://schemas.microsoft.com/office/powerpoint/2010/main" val="1699141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="" xmlns:a16="http://schemas.microsoft.com/office/drawing/2014/main" id="{1B15ED52-F352-441B-82BF-E0EA34836D0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1380236" y="286601"/>
            <a:ext cx="5929422" cy="1852976"/>
          </a:xfrm>
        </p:spPr>
        <p:txBody>
          <a:bodyPr>
            <a:normAutofit/>
          </a:bodyPr>
          <a:lstStyle/>
          <a:p>
            <a:r>
              <a:rPr lang="en-US" sz="4000"/>
              <a:t>Conditional statements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sz="quarter" idx="1"/>
          </p:nvPr>
        </p:nvSpPr>
        <p:spPr>
          <a:xfrm>
            <a:off x="1380237" y="2621381"/>
            <a:ext cx="5929422" cy="3322219"/>
          </a:xfrm>
        </p:spPr>
        <p:txBody>
          <a:bodyPr vert="horz" lIns="0" tIns="0" rIns="0" bIns="0" rtlCol="0"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800">
                <a:ea typeface="+mn-lt"/>
                <a:cs typeface="+mn-lt"/>
              </a:rPr>
              <a:t>Conditional statements help you to make a decision based on certain conditions. These conditions are specified by a set of conditional statements having boolean expressions which are evaluated to a boolean value of true or false.</a:t>
            </a:r>
          </a:p>
          <a:p>
            <a:pPr>
              <a:lnSpc>
                <a:spcPct val="110000"/>
              </a:lnSpc>
            </a:pPr>
            <a:r>
              <a:rPr lang="en-US" sz="1800"/>
              <a:t>These are 3 types:</a:t>
            </a:r>
          </a:p>
          <a:p>
            <a:pPr>
              <a:lnSpc>
                <a:spcPct val="110000"/>
              </a:lnSpc>
            </a:pPr>
            <a:r>
              <a:rPr lang="en-US" sz="1800"/>
              <a:t>If statement</a:t>
            </a:r>
          </a:p>
          <a:p>
            <a:pPr>
              <a:lnSpc>
                <a:spcPct val="110000"/>
              </a:lnSpc>
            </a:pPr>
            <a:r>
              <a:rPr lang="en-US" sz="1800"/>
              <a:t>Elseif statement</a:t>
            </a:r>
          </a:p>
          <a:p>
            <a:pPr>
              <a:lnSpc>
                <a:spcPct val="110000"/>
              </a:lnSpc>
            </a:pPr>
            <a:r>
              <a:rPr lang="en-US" sz="1800"/>
              <a:t>Switch statement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61707E60-CEC9-4661-AA82-69242EB4BDC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0" y="6406116"/>
            <a:ext cx="12191998" cy="461774"/>
          </a:xfrm>
          <a:prstGeom prst="rect">
            <a:avLst/>
          </a:prstGeom>
          <a:gradFill>
            <a:gsLst>
              <a:gs pos="0">
                <a:schemeClr val="accent5"/>
              </a:gs>
              <a:gs pos="100000">
                <a:schemeClr val="accent2">
                  <a:lumMod val="60000"/>
                  <a:lumOff val="40000"/>
                  <a:alpha val="59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8F035CD8-AE30-4146-96F2-036B0CE5E4F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8115300" y="6406115"/>
            <a:ext cx="4076698" cy="464399"/>
          </a:xfrm>
          <a:prstGeom prst="rect">
            <a:avLst/>
          </a:prstGeom>
          <a:gradFill>
            <a:gsLst>
              <a:gs pos="19000">
                <a:schemeClr val="accent6">
                  <a:lumMod val="75000"/>
                  <a:alpha val="61000"/>
                </a:schemeClr>
              </a:gs>
              <a:gs pos="99000">
                <a:schemeClr val="accent6">
                  <a:alpha val="87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Sticky notes on a wall">
            <a:extLst>
              <a:ext uri="{FF2B5EF4-FFF2-40B4-BE49-F238E27FC236}">
                <a16:creationId xmlns="" xmlns:a16="http://schemas.microsoft.com/office/drawing/2014/main" id="{E78F913F-E13E-BD90-F819-42F0ED78106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964" r="28752" b="4"/>
          <a:stretch/>
        </p:blipFill>
        <p:spPr>
          <a:xfrm>
            <a:off x="8115300" y="0"/>
            <a:ext cx="4076700" cy="641863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458126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21">
            <a:extLst>
              <a:ext uri="{FF2B5EF4-FFF2-40B4-BE49-F238E27FC236}">
                <a16:creationId xmlns="" xmlns:a16="http://schemas.microsoft.com/office/drawing/2014/main" id="{1B15ED52-F352-441B-82BF-E0EA34836D0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79151018-5D77-4CE9-DE64-18A105923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236" y="286601"/>
            <a:ext cx="5929422" cy="1852976"/>
          </a:xfrm>
        </p:spPr>
        <p:txBody>
          <a:bodyPr>
            <a:normAutofit/>
          </a:bodyPr>
          <a:lstStyle/>
          <a:p>
            <a:r>
              <a:rPr lang="en-US" sz="4000" dirty="0"/>
              <a:t>If statement</a:t>
            </a:r>
          </a:p>
        </p:txBody>
      </p:sp>
      <p:sp>
        <p:nvSpPr>
          <p:cNvPr id="37" name="Content Placeholder 2">
            <a:extLst>
              <a:ext uri="{FF2B5EF4-FFF2-40B4-BE49-F238E27FC236}">
                <a16:creationId xmlns="" xmlns:a16="http://schemas.microsoft.com/office/drawing/2014/main" id="{36D3693D-3602-C0DF-383C-47D72AA5C0E6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380237" y="2621381"/>
            <a:ext cx="5929422" cy="3322219"/>
          </a:xfrm>
        </p:spPr>
        <p:txBody>
          <a:bodyPr vert="horz" lIns="0" tIns="0" rIns="0" bIns="0" rtlCol="0" anchor="t">
            <a:normAutofit/>
          </a:bodyPr>
          <a:lstStyle/>
          <a:p>
            <a:r>
              <a:rPr lang="en-US" sz="1800" dirty="0">
                <a:ea typeface="+mn-lt"/>
                <a:cs typeface="+mn-lt"/>
              </a:rPr>
              <a:t> If statements are </a:t>
            </a:r>
            <a:r>
              <a:rPr lang="en-US" sz="1800" b="1" dirty="0">
                <a:ea typeface="+mn-lt"/>
                <a:cs typeface="+mn-lt"/>
              </a:rPr>
              <a:t>logical blocks used within programming.</a:t>
            </a:r>
          </a:p>
          <a:p>
            <a:r>
              <a:rPr lang="en-US" sz="1800" dirty="0">
                <a:latin typeface="Consolas"/>
              </a:rPr>
              <a:t>if (test expression) 
{
   // code
}</a:t>
            </a:r>
            <a:endParaRPr lang="en-US" sz="1800" b="1" dirty="0"/>
          </a:p>
        </p:txBody>
      </p:sp>
      <p:sp>
        <p:nvSpPr>
          <p:cNvPr id="38" name="Rectangle 23">
            <a:extLst>
              <a:ext uri="{FF2B5EF4-FFF2-40B4-BE49-F238E27FC236}">
                <a16:creationId xmlns="" xmlns:a16="http://schemas.microsoft.com/office/drawing/2014/main" id="{61707E60-CEC9-4661-AA82-69242EB4BDC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0" y="6406116"/>
            <a:ext cx="12191998" cy="461774"/>
          </a:xfrm>
          <a:prstGeom prst="rect">
            <a:avLst/>
          </a:prstGeom>
          <a:gradFill>
            <a:gsLst>
              <a:gs pos="0">
                <a:schemeClr val="accent5"/>
              </a:gs>
              <a:gs pos="100000">
                <a:schemeClr val="accent2">
                  <a:lumMod val="60000"/>
                  <a:lumOff val="40000"/>
                  <a:alpha val="59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25">
            <a:extLst>
              <a:ext uri="{FF2B5EF4-FFF2-40B4-BE49-F238E27FC236}">
                <a16:creationId xmlns="" xmlns:a16="http://schemas.microsoft.com/office/drawing/2014/main" id="{8F035CD8-AE30-4146-96F2-036B0CE5E4F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8115300" y="6406115"/>
            <a:ext cx="4076698" cy="464399"/>
          </a:xfrm>
          <a:prstGeom prst="rect">
            <a:avLst/>
          </a:prstGeom>
          <a:gradFill>
            <a:gsLst>
              <a:gs pos="19000">
                <a:schemeClr val="accent6">
                  <a:lumMod val="75000"/>
                  <a:alpha val="61000"/>
                </a:schemeClr>
              </a:gs>
              <a:gs pos="99000">
                <a:schemeClr val="accent6">
                  <a:alpha val="87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" name="Picture 17" descr="Black pen against a sheet with shaded numbers">
            <a:extLst>
              <a:ext uri="{FF2B5EF4-FFF2-40B4-BE49-F238E27FC236}">
                <a16:creationId xmlns="" xmlns:a16="http://schemas.microsoft.com/office/drawing/2014/main" id="{BAAF0145-7565-B059-D492-EAC255820D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984" r="27619" b="-9"/>
          <a:stretch/>
        </p:blipFill>
        <p:spPr>
          <a:xfrm>
            <a:off x="8115300" y="-12515"/>
            <a:ext cx="4076700" cy="641863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354638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="" xmlns:a16="http://schemas.microsoft.com/office/drawing/2014/main" id="{E3CBB9B1-7B7D-4BA1-A1AF-572168B3953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C88A630F-3F14-7584-C1B4-96D775597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43193" y="457201"/>
            <a:ext cx="3091607" cy="1727643"/>
          </a:xfrm>
        </p:spPr>
        <p:txBody>
          <a:bodyPr anchor="b">
            <a:normAutofit/>
          </a:bodyPr>
          <a:lstStyle/>
          <a:p>
            <a:r>
              <a:rPr lang="en-US" sz="2800"/>
              <a:t>Else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58D86BF-4CA2-5D3B-0CAA-9BB7D2698BB2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8643193" y="2530549"/>
            <a:ext cx="2942813" cy="3428124"/>
          </a:xfrm>
        </p:spPr>
        <p:txBody>
          <a:bodyPr vert="horz" lIns="0" tIns="0" rIns="0" bIns="0" rtlCol="0" anchor="t">
            <a:normAutofit/>
          </a:bodyPr>
          <a:lstStyle/>
          <a:p>
            <a:r>
              <a:rPr lang="en-US" sz="1400" dirty="0">
                <a:latin typeface="Consolas"/>
              </a:rPr>
              <a:t>if (test expression) {
    // run code if test expression is true
}
else {
    // run code if test expression is false
}</a:t>
            </a:r>
            <a:endParaRPr lang="en-US" sz="1400" dirty="0"/>
          </a:p>
        </p:txBody>
      </p:sp>
      <p:pic>
        <p:nvPicPr>
          <p:cNvPr id="23" name="Picture 22" descr="Pen placed on top of a signature line">
            <a:extLst>
              <a:ext uri="{FF2B5EF4-FFF2-40B4-BE49-F238E27FC236}">
                <a16:creationId xmlns="" xmlns:a16="http://schemas.microsoft.com/office/drawing/2014/main" id="{06D14AA6-8CBD-1EAE-E96F-E6B2987B80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595" r="6" b="6"/>
          <a:stretch/>
        </p:blipFill>
        <p:spPr>
          <a:xfrm>
            <a:off x="20" y="431"/>
            <a:ext cx="8115280" cy="6408311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907741FC-B544-4A6E-B831-6789D042333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-1" y="6408741"/>
            <a:ext cx="12191998" cy="449257"/>
          </a:xfrm>
          <a:prstGeom prst="rect">
            <a:avLst/>
          </a:prstGeom>
          <a:gradFill>
            <a:gsLst>
              <a:gs pos="34000">
                <a:schemeClr val="accent4">
                  <a:alpha val="73000"/>
                </a:schemeClr>
              </a:gs>
              <a:gs pos="100000">
                <a:schemeClr val="accent5">
                  <a:alpha val="89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="" xmlns:a16="http://schemas.microsoft.com/office/drawing/2014/main" id="{3F0BE7ED-7814-4273-B18A-F26CC038038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0" y="6408314"/>
            <a:ext cx="8115300" cy="449258"/>
          </a:xfrm>
          <a:prstGeom prst="rect">
            <a:avLst/>
          </a:prstGeom>
          <a:gradFill>
            <a:gsLst>
              <a:gs pos="22000">
                <a:schemeClr val="accent5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693764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="" xmlns:a16="http://schemas.microsoft.com/office/drawing/2014/main" id="{E3CBB9B1-7B7D-4BA1-A1AF-572168B3953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C88A630F-3F14-7584-C1B4-96D775597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43193" y="457201"/>
            <a:ext cx="3091607" cy="1727643"/>
          </a:xfrm>
        </p:spPr>
        <p:txBody>
          <a:bodyPr anchor="b">
            <a:normAutofit/>
          </a:bodyPr>
          <a:lstStyle/>
          <a:p>
            <a:r>
              <a:rPr lang="en-US" sz="2800"/>
              <a:t>Elseif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58D86BF-4CA2-5D3B-0CAA-9BB7D2698BB2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8643193" y="2530549"/>
            <a:ext cx="2942813" cy="4003218"/>
          </a:xfrm>
        </p:spPr>
        <p:txBody>
          <a:bodyPr vert="horz" lIns="0" tIns="0" rIns="0" bIns="0" rtlCol="0" anchor="t">
            <a:normAutofit fontScale="85000" lnSpcReduction="20000"/>
          </a:bodyPr>
          <a:lstStyle/>
          <a:p>
            <a:endParaRPr lang="en-US" sz="1400">
              <a:latin typeface="Consolas"/>
            </a:endParaRPr>
          </a:p>
          <a:p>
            <a:r>
              <a:rPr lang="en-US" sz="1600" dirty="0">
                <a:latin typeface="Consolas"/>
              </a:rPr>
              <a:t>if (test expression1) {
   // statement(s)
}
else if(test expression2) {
   // statement(s)
}
else if (test expression3) {
   // statement(s)
}
.
.
else {
   // statement(s)
}</a:t>
            </a:r>
          </a:p>
        </p:txBody>
      </p:sp>
      <p:pic>
        <p:nvPicPr>
          <p:cNvPr id="23" name="Picture 22" descr="Pen placed on top of a signature line">
            <a:extLst>
              <a:ext uri="{FF2B5EF4-FFF2-40B4-BE49-F238E27FC236}">
                <a16:creationId xmlns="" xmlns:a16="http://schemas.microsoft.com/office/drawing/2014/main" id="{06D14AA6-8CBD-1EAE-E96F-E6B2987B80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470" r="-1" b="-1"/>
          <a:stretch/>
        </p:blipFill>
        <p:spPr>
          <a:xfrm>
            <a:off x="20" y="431"/>
            <a:ext cx="8115280" cy="6408311"/>
          </a:xfrm>
          <a:prstGeom prst="rect">
            <a:avLst/>
          </a:prstGeom>
        </p:spPr>
      </p:pic>
      <p:sp>
        <p:nvSpPr>
          <p:cNvPr id="47" name="Rectangle 46">
            <a:extLst>
              <a:ext uri="{FF2B5EF4-FFF2-40B4-BE49-F238E27FC236}">
                <a16:creationId xmlns="" xmlns:a16="http://schemas.microsoft.com/office/drawing/2014/main" id="{907741FC-B544-4A6E-B831-6789D042333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-1" y="6408741"/>
            <a:ext cx="12191998" cy="449257"/>
          </a:xfrm>
          <a:prstGeom prst="rect">
            <a:avLst/>
          </a:prstGeom>
          <a:gradFill>
            <a:gsLst>
              <a:gs pos="34000">
                <a:schemeClr val="accent4">
                  <a:alpha val="73000"/>
                </a:schemeClr>
              </a:gs>
              <a:gs pos="100000">
                <a:schemeClr val="accent5">
                  <a:alpha val="89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="" xmlns:a16="http://schemas.microsoft.com/office/drawing/2014/main" id="{3F0BE7ED-7814-4273-B18A-F26CC038038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0" y="6408314"/>
            <a:ext cx="8115300" cy="449258"/>
          </a:xfrm>
          <a:prstGeom prst="rect">
            <a:avLst/>
          </a:prstGeom>
          <a:gradFill>
            <a:gsLst>
              <a:gs pos="22000">
                <a:schemeClr val="accent5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054597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="" xmlns:a16="http://schemas.microsoft.com/office/drawing/2014/main" id="{E3CBB9B1-7B7D-4BA1-A1AF-572168B3953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C88A630F-3F14-7584-C1B4-96D775597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43193" y="457201"/>
            <a:ext cx="3091607" cy="1727643"/>
          </a:xfrm>
        </p:spPr>
        <p:txBody>
          <a:bodyPr anchor="b">
            <a:normAutofit/>
          </a:bodyPr>
          <a:lstStyle/>
          <a:p>
            <a:r>
              <a:rPr lang="en-US" sz="2800" dirty="0"/>
              <a:t>Switch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58D86BF-4CA2-5D3B-0CAA-9BB7D2698BB2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8643193" y="2530549"/>
            <a:ext cx="2942813" cy="4003218"/>
          </a:xfrm>
        </p:spPr>
        <p:txBody>
          <a:bodyPr vert="horz" lIns="0" tIns="0" rIns="0" bIns="0" rtlCol="0" anchor="t">
            <a:normAutofit fontScale="92500" lnSpcReduction="20000"/>
          </a:bodyPr>
          <a:lstStyle/>
          <a:p>
            <a:r>
              <a:rPr lang="en-US" sz="1600" dirty="0">
                <a:latin typeface="Consolas"/>
              </a:rPr>
              <a:t>switch (expression)
​{
    case constant1:
      // statements
      break;
    case constant2:
      // statements
      break;
    .
    .
    .
    default:
      // default statements
}</a:t>
            </a:r>
          </a:p>
        </p:txBody>
      </p:sp>
      <p:pic>
        <p:nvPicPr>
          <p:cNvPr id="23" name="Picture 22" descr="Pen placed on top of a signature line">
            <a:extLst>
              <a:ext uri="{FF2B5EF4-FFF2-40B4-BE49-F238E27FC236}">
                <a16:creationId xmlns="" xmlns:a16="http://schemas.microsoft.com/office/drawing/2014/main" id="{06D14AA6-8CBD-1EAE-E96F-E6B2987B80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470" r="-1" b="-1"/>
          <a:stretch/>
        </p:blipFill>
        <p:spPr>
          <a:xfrm>
            <a:off x="20" y="431"/>
            <a:ext cx="8115280" cy="6408311"/>
          </a:xfrm>
          <a:prstGeom prst="rect">
            <a:avLst/>
          </a:prstGeom>
        </p:spPr>
      </p:pic>
      <p:sp>
        <p:nvSpPr>
          <p:cNvPr id="47" name="Rectangle 46">
            <a:extLst>
              <a:ext uri="{FF2B5EF4-FFF2-40B4-BE49-F238E27FC236}">
                <a16:creationId xmlns="" xmlns:a16="http://schemas.microsoft.com/office/drawing/2014/main" id="{907741FC-B544-4A6E-B831-6789D042333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-1" y="6408741"/>
            <a:ext cx="12191998" cy="449257"/>
          </a:xfrm>
          <a:prstGeom prst="rect">
            <a:avLst/>
          </a:prstGeom>
          <a:gradFill>
            <a:gsLst>
              <a:gs pos="34000">
                <a:schemeClr val="accent4">
                  <a:alpha val="73000"/>
                </a:schemeClr>
              </a:gs>
              <a:gs pos="100000">
                <a:schemeClr val="accent5">
                  <a:alpha val="89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="" xmlns:a16="http://schemas.microsoft.com/office/drawing/2014/main" id="{3F0BE7ED-7814-4273-B18A-F26CC038038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0" y="6408314"/>
            <a:ext cx="8115300" cy="449258"/>
          </a:xfrm>
          <a:prstGeom prst="rect">
            <a:avLst/>
          </a:prstGeom>
          <a:gradFill>
            <a:gsLst>
              <a:gs pos="22000">
                <a:schemeClr val="accent5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66860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="" xmlns:a16="http://schemas.microsoft.com/office/drawing/2014/main" id="{1B15ED52-F352-441B-82BF-E0EA34836D0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1380236" y="286601"/>
            <a:ext cx="5929422" cy="1852976"/>
          </a:xfrm>
        </p:spPr>
        <p:txBody>
          <a:bodyPr>
            <a:normAutofit/>
          </a:bodyPr>
          <a:lstStyle/>
          <a:p>
            <a:r>
              <a:rPr lang="en-US" sz="4000"/>
              <a:t>Unconditional statements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sz="quarter" idx="1"/>
          </p:nvPr>
        </p:nvSpPr>
        <p:spPr>
          <a:xfrm>
            <a:off x="1380237" y="2621381"/>
            <a:ext cx="5929422" cy="3322219"/>
          </a:xfrm>
        </p:spPr>
        <p:txBody>
          <a:bodyPr vert="horz" lIns="0" tIns="0" rIns="0" bIns="0" rtlCol="0" anchor="t">
            <a:normAutofit/>
          </a:bodyPr>
          <a:lstStyle/>
          <a:p>
            <a:pPr algn="just"/>
            <a:r>
              <a:rPr lang="en-US" sz="1800" dirty="0">
                <a:ea typeface="+mn-lt"/>
                <a:cs typeface="+mn-lt"/>
              </a:rPr>
              <a:t>In c, there are control statements that do not need any condition to control the program execution flow. These control statements are called as </a:t>
            </a:r>
            <a:r>
              <a:rPr lang="en-US" sz="1800" b="1" dirty="0">
                <a:ea typeface="+mn-lt"/>
                <a:cs typeface="+mn-lt"/>
              </a:rPr>
              <a:t>unconditional control statements</a:t>
            </a:r>
            <a:r>
              <a:rPr lang="en-US" sz="1800" dirty="0">
                <a:ea typeface="+mn-lt"/>
                <a:cs typeface="+mn-lt"/>
              </a:rPr>
              <a:t>. C programming language provides the following unconditional control statements...</a:t>
            </a:r>
            <a:endParaRPr lang="en-US" sz="1800" dirty="0"/>
          </a:p>
          <a:p>
            <a:pPr algn="just"/>
            <a:r>
              <a:rPr lang="en-US" sz="1800" b="1" dirty="0">
                <a:ea typeface="+mn-lt"/>
                <a:cs typeface="+mn-lt"/>
              </a:rPr>
              <a:t>break</a:t>
            </a:r>
            <a:endParaRPr lang="en-US" dirty="0"/>
          </a:p>
          <a:p>
            <a:pPr algn="just"/>
            <a:r>
              <a:rPr lang="en-US" sz="1800" b="1" dirty="0">
                <a:ea typeface="+mn-lt"/>
                <a:cs typeface="+mn-lt"/>
              </a:rPr>
              <a:t>continue</a:t>
            </a:r>
            <a:endParaRPr lang="en-US" dirty="0"/>
          </a:p>
          <a:p>
            <a:pPr algn="just"/>
            <a:r>
              <a:rPr lang="en-US" sz="1800" b="1" dirty="0">
                <a:ea typeface="+mn-lt"/>
                <a:cs typeface="+mn-lt"/>
              </a:rPr>
              <a:t>goto</a:t>
            </a:r>
            <a:endParaRPr lang="en-US" dirty="0"/>
          </a:p>
          <a:p>
            <a:pPr algn="just"/>
            <a:r>
              <a:rPr lang="en-US" sz="1800" dirty="0">
                <a:ea typeface="+mn-lt"/>
                <a:cs typeface="+mn-lt"/>
              </a:rPr>
              <a:t>The above three statements do not need any condition to control the program execution flow.</a:t>
            </a:r>
            <a:endParaRPr lang="en-US" dirty="0"/>
          </a:p>
          <a:p>
            <a:endParaRPr lang="en-US" sz="1800" dirty="0"/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61707E60-CEC9-4661-AA82-69242EB4BDC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0" y="6406116"/>
            <a:ext cx="12191998" cy="461774"/>
          </a:xfrm>
          <a:prstGeom prst="rect">
            <a:avLst/>
          </a:prstGeom>
          <a:gradFill>
            <a:gsLst>
              <a:gs pos="0">
                <a:schemeClr val="accent5"/>
              </a:gs>
              <a:gs pos="100000">
                <a:schemeClr val="accent2">
                  <a:lumMod val="60000"/>
                  <a:lumOff val="40000"/>
                  <a:alpha val="59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8F035CD8-AE30-4146-96F2-036B0CE5E4F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8115300" y="6406115"/>
            <a:ext cx="4076698" cy="464399"/>
          </a:xfrm>
          <a:prstGeom prst="rect">
            <a:avLst/>
          </a:prstGeom>
          <a:gradFill>
            <a:gsLst>
              <a:gs pos="19000">
                <a:schemeClr val="accent6">
                  <a:lumMod val="75000"/>
                  <a:alpha val="61000"/>
                </a:schemeClr>
              </a:gs>
              <a:gs pos="99000">
                <a:schemeClr val="accent6">
                  <a:alpha val="87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alculator, pen, compass, money and a paper with graphs printed on it">
            <a:extLst>
              <a:ext uri="{FF2B5EF4-FFF2-40B4-BE49-F238E27FC236}">
                <a16:creationId xmlns="" xmlns:a16="http://schemas.microsoft.com/office/drawing/2014/main" id="{CEABAAFD-CC52-8156-5EF7-F05348D5BA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487" r="30181" b="-1"/>
          <a:stretch/>
        </p:blipFill>
        <p:spPr>
          <a:xfrm>
            <a:off x="8115300" y="-12515"/>
            <a:ext cx="4076700" cy="641863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5045833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iteratives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sz="quarter" idx="1"/>
          </p:nvPr>
        </p:nvSpPr>
        <p:spPr/>
        <p:txBody>
          <a:bodyPr vert="horz" lIns="0" tIns="0" rIns="0" bIns="0" rtlCol="0" anchor="t">
            <a:normAutofit/>
          </a:bodyPr>
          <a:lstStyle/>
          <a:p>
            <a:pPr algn="just"/>
            <a:r>
              <a:rPr lang="en-US" b="1" i="1" dirty="0">
                <a:ea typeface="+mn-lt"/>
                <a:cs typeface="+mn-lt"/>
              </a:rPr>
              <a:t>Iteration</a:t>
            </a:r>
            <a:r>
              <a:rPr lang="en-US" i="1" dirty="0">
                <a:ea typeface="+mn-lt"/>
                <a:cs typeface="+mn-lt"/>
              </a:rPr>
              <a:t> is the process where a set of instructions or statements is executed repeatedly for a specified number of time or until a condition is met. These statements also alter the control flow of the program and thus can also be classified as </a:t>
            </a:r>
            <a:r>
              <a:rPr lang="en-US" b="1" i="1" dirty="0">
                <a:ea typeface="+mn-lt"/>
                <a:cs typeface="+mn-lt"/>
              </a:rPr>
              <a:t>control statements</a:t>
            </a:r>
            <a:r>
              <a:rPr lang="en-US" i="1" dirty="0">
                <a:ea typeface="+mn-lt"/>
                <a:cs typeface="+mn-lt"/>
              </a:rPr>
              <a:t> in C Programming Language.</a:t>
            </a:r>
          </a:p>
          <a:p>
            <a:pPr algn="just"/>
            <a:r>
              <a:rPr lang="en-US" b="1" dirty="0">
                <a:ea typeface="+mn-lt"/>
                <a:cs typeface="+mn-lt"/>
              </a:rPr>
              <a:t>Iteration</a:t>
            </a:r>
            <a:r>
              <a:rPr lang="en-US" dirty="0">
                <a:ea typeface="+mn-lt"/>
                <a:cs typeface="+mn-lt"/>
              </a:rPr>
              <a:t> statements are most commonly know as </a:t>
            </a:r>
            <a:r>
              <a:rPr lang="en-US" b="1" i="1" dirty="0">
                <a:ea typeface="+mn-lt"/>
                <a:cs typeface="+mn-lt"/>
              </a:rPr>
              <a:t>loops</a:t>
            </a:r>
            <a:r>
              <a:rPr lang="en-US" dirty="0">
                <a:ea typeface="+mn-lt"/>
                <a:cs typeface="+mn-lt"/>
              </a:rPr>
              <a:t>. Also the repetition process in C is done by using loop control instruction. There are three types of looping statements:</a:t>
            </a:r>
            <a:endParaRPr lang="en-US" i="1" dirty="0">
              <a:ea typeface="+mn-lt"/>
              <a:cs typeface="+mn-lt"/>
            </a:endParaRPr>
          </a:p>
          <a:p>
            <a:pPr algn="just"/>
            <a:r>
              <a:rPr lang="en-US" b="1" i="1" dirty="0">
                <a:ea typeface="+mn-lt"/>
                <a:cs typeface="+mn-lt"/>
              </a:rPr>
              <a:t>For Loop</a:t>
            </a:r>
          </a:p>
          <a:p>
            <a:pPr algn="just"/>
            <a:r>
              <a:rPr lang="en-US" b="1" i="1" dirty="0">
                <a:ea typeface="+mn-lt"/>
                <a:cs typeface="+mn-lt"/>
              </a:rPr>
              <a:t>While Loop</a:t>
            </a:r>
          </a:p>
          <a:p>
            <a:pPr algn="just"/>
            <a:r>
              <a:rPr lang="en-US" b="1" i="1" dirty="0">
                <a:ea typeface="+mn-lt"/>
                <a:cs typeface="+mn-lt"/>
              </a:rPr>
              <a:t>Do-while loop</a:t>
            </a:r>
          </a:p>
          <a:p>
            <a:pPr algn="just"/>
            <a:endParaRPr lang="en-US" i="1" dirty="0"/>
          </a:p>
        </p:txBody>
      </p:sp>
    </p:spTree>
    <p:extLst>
      <p:ext uri="{BB962C8B-B14F-4D97-AF65-F5344CB8AC3E}">
        <p14:creationId xmlns="" xmlns:p14="http://schemas.microsoft.com/office/powerpoint/2010/main" val="15639686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3</TotalTime>
  <Words>148</Words>
  <Application>Microsoft Office PowerPoint</Application>
  <PresentationFormat>Custom</PresentationFormat>
  <Paragraphs>53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Equity</vt:lpstr>
      <vt:lpstr>CONDITIONAL STATEMENTS AND DECISION CONTROL STRUCTURE</vt:lpstr>
      <vt:lpstr>types</vt:lpstr>
      <vt:lpstr>Conditional statements</vt:lpstr>
      <vt:lpstr>If statement</vt:lpstr>
      <vt:lpstr>Else statement</vt:lpstr>
      <vt:lpstr>Elseif statement</vt:lpstr>
      <vt:lpstr>Switch statement</vt:lpstr>
      <vt:lpstr>Unconditional statements</vt:lpstr>
      <vt:lpstr>iteratives</vt:lpstr>
      <vt:lpstr>While loop</vt:lpstr>
      <vt:lpstr>Do-While loop</vt:lpstr>
      <vt:lpstr>For loop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-</dc:creator>
  <cp:lastModifiedBy>SONY</cp:lastModifiedBy>
  <cp:revision>108</cp:revision>
  <dcterms:created xsi:type="dcterms:W3CDTF">2019-10-16T03:03:10Z</dcterms:created>
  <dcterms:modified xsi:type="dcterms:W3CDTF">2022-09-24T02:21:22Z</dcterms:modified>
</cp:coreProperties>
</file>