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A03-50D9-48DF-9814-CC04E3E3325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3CB5-6754-4089-981F-04C985091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8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A03-50D9-48DF-9814-CC04E3E3325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3CB5-6754-4089-981F-04C985091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3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A03-50D9-48DF-9814-CC04E3E3325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3CB5-6754-4089-981F-04C985091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3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A03-50D9-48DF-9814-CC04E3E3325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3CB5-6754-4089-981F-04C985091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A03-50D9-48DF-9814-CC04E3E3325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3CB5-6754-4089-981F-04C985091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1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A03-50D9-48DF-9814-CC04E3E3325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3CB5-6754-4089-981F-04C985091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87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A03-50D9-48DF-9814-CC04E3E3325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3CB5-6754-4089-981F-04C985091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A03-50D9-48DF-9814-CC04E3E3325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3CB5-6754-4089-981F-04C985091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9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A03-50D9-48DF-9814-CC04E3E3325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3CB5-6754-4089-981F-04C985091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1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A03-50D9-48DF-9814-CC04E3E3325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3CB5-6754-4089-981F-04C985091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93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7A03-50D9-48DF-9814-CC04E3E3325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3CB5-6754-4089-981F-04C985091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56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7A03-50D9-48DF-9814-CC04E3E3325C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C3CB5-6754-4089-981F-04C985091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0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1"/>
            <a:ext cx="7772400" cy="2520280"/>
          </a:xfrm>
        </p:spPr>
        <p:txBody>
          <a:bodyPr>
            <a:normAutofit/>
          </a:bodyPr>
          <a:lstStyle/>
          <a:p>
            <a:r>
              <a:rPr lang="en-IN" sz="6000" dirty="0" smtClean="0">
                <a:solidFill>
                  <a:srgbClr val="FF0000"/>
                </a:solidFill>
              </a:rPr>
              <a:t>MARKETING AND RETAIL ANALYTICS</a:t>
            </a:r>
            <a:endParaRPr lang="en-IN" sz="6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872208"/>
          </a:xfrm>
        </p:spPr>
        <p:txBody>
          <a:bodyPr>
            <a:normAutofit/>
          </a:bodyPr>
          <a:lstStyle/>
          <a:p>
            <a:endParaRPr lang="en-IN" sz="3600" dirty="0" smtClean="0"/>
          </a:p>
          <a:p>
            <a:r>
              <a:rPr lang="en-IN" sz="3600" dirty="0" smtClean="0"/>
              <a:t>By </a:t>
            </a:r>
            <a:r>
              <a:rPr lang="en-IN" sz="3600" dirty="0" smtClean="0"/>
              <a:t>– </a:t>
            </a:r>
            <a:r>
              <a:rPr lang="en-IN" sz="3600" dirty="0" err="1" smtClean="0"/>
              <a:t>Subhransu</a:t>
            </a:r>
            <a:r>
              <a:rPr lang="en-IN" sz="3600" dirty="0" smtClean="0"/>
              <a:t> </a:t>
            </a:r>
            <a:r>
              <a:rPr lang="en-IN" sz="3600" dirty="0" err="1" smtClean="0"/>
              <a:t>Pradhan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730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28992" cy="6624736"/>
          </a:xfrm>
        </p:spPr>
      </p:pic>
    </p:spTree>
    <p:extLst>
      <p:ext uri="{BB962C8B-B14F-4D97-AF65-F5344CB8AC3E}">
        <p14:creationId xmlns:p14="http://schemas.microsoft.com/office/powerpoint/2010/main" val="23592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28992" cy="6624736"/>
          </a:xfrm>
        </p:spPr>
      </p:pic>
    </p:spTree>
    <p:extLst>
      <p:ext uri="{BB962C8B-B14F-4D97-AF65-F5344CB8AC3E}">
        <p14:creationId xmlns:p14="http://schemas.microsoft.com/office/powerpoint/2010/main" val="265262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dirty="0" smtClean="0">
                <a:solidFill>
                  <a:schemeClr val="accent2"/>
                </a:solidFill>
              </a:rPr>
              <a:t>INFERENCES</a:t>
            </a:r>
            <a:endParaRPr lang="en-IN" sz="8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category ‘toys’ is the most ordered category as it is ordered </a:t>
            </a:r>
            <a:r>
              <a:rPr lang="en-US" dirty="0" smtClean="0"/>
              <a:t>73267 </a:t>
            </a:r>
            <a:r>
              <a:rPr lang="en-US" dirty="0"/>
              <a:t>times (76% of the total number of orders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Apart from ‘toys</a:t>
            </a:r>
            <a:r>
              <a:rPr lang="en-US" dirty="0" smtClean="0"/>
              <a:t>’ , the </a:t>
            </a:r>
            <a:r>
              <a:rPr lang="en-US" dirty="0"/>
              <a:t>categories ‘</a:t>
            </a:r>
            <a:r>
              <a:rPr lang="en-US" dirty="0" err="1"/>
              <a:t>health_beauty</a:t>
            </a:r>
            <a:r>
              <a:rPr lang="en-US" dirty="0" smtClean="0"/>
              <a:t>’ , ’</a:t>
            </a:r>
            <a:r>
              <a:rPr lang="en-US" dirty="0" err="1" smtClean="0"/>
              <a:t>bed_bath_table</a:t>
            </a:r>
            <a:r>
              <a:rPr lang="en-US" dirty="0" smtClean="0"/>
              <a:t>’ , ’</a:t>
            </a:r>
            <a:r>
              <a:rPr lang="en-US" dirty="0" err="1" smtClean="0"/>
              <a:t>sports_leisure</a:t>
            </a:r>
            <a:r>
              <a:rPr lang="en-US" dirty="0" smtClean="0"/>
              <a:t>’ ,  </a:t>
            </a:r>
            <a:r>
              <a:rPr lang="en-US" dirty="0"/>
              <a:t>‘</a:t>
            </a:r>
            <a:r>
              <a:rPr lang="en-US" dirty="0" err="1" smtClean="0"/>
              <a:t>computers_accessories</a:t>
            </a:r>
            <a:r>
              <a:rPr lang="en-US" dirty="0"/>
              <a:t>’ and ‘</a:t>
            </a:r>
            <a:r>
              <a:rPr lang="en-US" dirty="0" err="1"/>
              <a:t>furniture_decor</a:t>
            </a:r>
            <a:r>
              <a:rPr lang="en-US" dirty="0"/>
              <a:t>’ are the most frequently ordered </a:t>
            </a:r>
            <a:r>
              <a:rPr lang="en-US" dirty="0" smtClean="0"/>
              <a:t>categories . The </a:t>
            </a:r>
            <a:r>
              <a:rPr lang="en-US" dirty="0"/>
              <a:t>above categories with ‘toys’ or/and with each other are most frequent in customers’ basket.</a:t>
            </a:r>
          </a:p>
          <a:p>
            <a:r>
              <a:rPr lang="en-US" dirty="0"/>
              <a:t>It is observed that despite of the high </a:t>
            </a:r>
            <a:r>
              <a:rPr lang="en-US" dirty="0" smtClean="0"/>
              <a:t>price ,  </a:t>
            </a:r>
            <a:r>
              <a:rPr lang="en-US" dirty="0"/>
              <a:t>some products are frequently purchased by the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79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>
                <a:solidFill>
                  <a:schemeClr val="accent2"/>
                </a:solidFill>
              </a:rPr>
              <a:t>RECOMMENDATIONS</a:t>
            </a:r>
            <a:endParaRPr lang="en-IN" sz="7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Target customers who have children to boost up sales as they are most likely to purchase ‘toys’ which is the most ordered category.</a:t>
            </a:r>
          </a:p>
          <a:p>
            <a:r>
              <a:rPr lang="en-US" dirty="0"/>
              <a:t>Offer Promo-codes or discounts on frequently ordered category associations and the most ordered products to attract more customers.</a:t>
            </a:r>
          </a:p>
          <a:p>
            <a:r>
              <a:rPr lang="en-US" dirty="0"/>
              <a:t>Consider the ideal category depth to minimize the inventory cost by getting rid of the products which are seldom ordered and/or do not have a significant contribution to the total revenue under each product category.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31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r>
              <a:rPr lang="en-IN" sz="8000" dirty="0" smtClean="0">
                <a:solidFill>
                  <a:schemeClr val="accent2"/>
                </a:solidFill>
              </a:rPr>
              <a:t>THANK YOU</a:t>
            </a:r>
            <a:endParaRPr lang="en-IN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dirty="0" smtClean="0">
                <a:solidFill>
                  <a:schemeClr val="accent2"/>
                </a:solidFill>
              </a:rPr>
              <a:t>OBJECTIVE</a:t>
            </a:r>
            <a:endParaRPr lang="en-IN" sz="8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dirty="0"/>
              <a:t>To identify top products that contribute to the </a:t>
            </a:r>
            <a:r>
              <a:rPr lang="en-US" dirty="0" smtClean="0"/>
              <a:t>revenue.</a:t>
            </a:r>
            <a:endParaRPr lang="en-US" dirty="0"/>
          </a:p>
          <a:p>
            <a:r>
              <a:rPr lang="en-US" dirty="0" smtClean="0"/>
              <a:t>Analyze </a:t>
            </a:r>
            <a:r>
              <a:rPr lang="en-US" dirty="0"/>
              <a:t>the customer purchase </a:t>
            </a:r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US" dirty="0"/>
              <a:t>to estimate what items are more likely to be purchased individually or in combination with some other </a:t>
            </a:r>
            <a:r>
              <a:rPr lang="en-US" dirty="0" smtClean="0"/>
              <a:t>products.</a:t>
            </a:r>
            <a:endParaRPr lang="en-US" dirty="0"/>
          </a:p>
          <a:p>
            <a:r>
              <a:rPr lang="en-US" dirty="0"/>
              <a:t>Provide recommendations for better inventory management so as to reduce any unnecessary </a:t>
            </a:r>
            <a:r>
              <a:rPr lang="en-US" dirty="0" smtClean="0"/>
              <a:t>costs.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51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6552728"/>
          </a:xfrm>
        </p:spPr>
        <p:txBody>
          <a:bodyPr>
            <a:normAutofit/>
          </a:bodyPr>
          <a:lstStyle/>
          <a:p>
            <a:r>
              <a:rPr lang="en-IN" sz="8000" cap="all" dirty="0" smtClean="0">
                <a:solidFill>
                  <a:schemeClr val="accent2"/>
                </a:solidFill>
              </a:rPr>
              <a:t>Data Exploration</a:t>
            </a:r>
            <a:r>
              <a:rPr lang="en-IN" sz="7500" cap="all" dirty="0" smtClean="0">
                <a:solidFill>
                  <a:schemeClr val="accent2"/>
                </a:solidFill>
              </a:rPr>
              <a:t/>
            </a:r>
            <a:br>
              <a:rPr lang="en-IN" sz="7500" cap="all" dirty="0" smtClean="0">
                <a:solidFill>
                  <a:schemeClr val="accent2"/>
                </a:solidFill>
              </a:rPr>
            </a:br>
            <a:r>
              <a:rPr lang="en-IN" sz="8000" dirty="0" smtClean="0">
                <a:solidFill>
                  <a:schemeClr val="accent2"/>
                </a:solidFill>
              </a:rPr>
              <a:t/>
            </a:r>
            <a:br>
              <a:rPr lang="en-IN" sz="8000" dirty="0" smtClean="0">
                <a:solidFill>
                  <a:schemeClr val="accent2"/>
                </a:solidFill>
              </a:rPr>
            </a:br>
            <a:r>
              <a:rPr lang="en-IN" sz="4000" dirty="0" smtClean="0">
                <a:solidFill>
                  <a:srgbClr val="00B050"/>
                </a:solidFill>
              </a:rPr>
              <a:t>Data Cleaning Using </a:t>
            </a:r>
            <a:r>
              <a:rPr lang="en-IN" sz="4000" dirty="0" err="1" smtClean="0">
                <a:solidFill>
                  <a:srgbClr val="00B050"/>
                </a:solidFill>
              </a:rPr>
              <a:t>Jupyter</a:t>
            </a:r>
            <a:r>
              <a:rPr lang="en-IN" sz="4000" dirty="0" smtClean="0">
                <a:solidFill>
                  <a:srgbClr val="00B050"/>
                </a:solidFill>
              </a:rPr>
              <a:t> Notebook</a:t>
            </a:r>
            <a:endParaRPr lang="en-IN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48072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Filter only records containing </a:t>
            </a:r>
            <a:r>
              <a:rPr lang="en-IN" dirty="0" err="1" smtClean="0"/>
              <a:t>order_status</a:t>
            </a:r>
            <a:r>
              <a:rPr lang="en-IN" dirty="0" smtClean="0"/>
              <a:t> = ‘delivered’ in the ‘orders’ table.</a:t>
            </a:r>
          </a:p>
          <a:p>
            <a:r>
              <a:rPr lang="en-IN" dirty="0" smtClean="0"/>
              <a:t>Treat missing values in the ‘</a:t>
            </a:r>
            <a:r>
              <a:rPr lang="en-IN" dirty="0" err="1" smtClean="0"/>
              <a:t>order_approved_at</a:t>
            </a:r>
            <a:r>
              <a:rPr lang="en-IN" dirty="0" smtClean="0"/>
              <a:t>’ and ‘</a:t>
            </a:r>
            <a:r>
              <a:rPr lang="en-IN" dirty="0" err="1" smtClean="0"/>
              <a:t>order_delivered_timestamp</a:t>
            </a:r>
            <a:r>
              <a:rPr lang="en-IN" dirty="0" smtClean="0"/>
              <a:t>’ columns of the ‘orders’ table.</a:t>
            </a:r>
          </a:p>
          <a:p>
            <a:pPr lvl="1"/>
            <a:r>
              <a:rPr lang="en-IN" dirty="0" err="1" smtClean="0"/>
              <a:t>order_approved_at</a:t>
            </a:r>
            <a:r>
              <a:rPr lang="en-IN" dirty="0" smtClean="0"/>
              <a:t> = </a:t>
            </a:r>
            <a:r>
              <a:rPr lang="en-IN" dirty="0" err="1" smtClean="0"/>
              <a:t>order_purchase_timestamp</a:t>
            </a:r>
            <a:r>
              <a:rPr lang="en-IN" dirty="0" smtClean="0"/>
              <a:t> in case the former is null.</a:t>
            </a:r>
          </a:p>
          <a:p>
            <a:pPr lvl="1"/>
            <a:r>
              <a:rPr lang="en-IN" dirty="0" err="1" smtClean="0"/>
              <a:t>order_delivered_timestamp</a:t>
            </a:r>
            <a:r>
              <a:rPr lang="en-IN" dirty="0" smtClean="0"/>
              <a:t> = </a:t>
            </a:r>
            <a:r>
              <a:rPr lang="en-IN" dirty="0" err="1" smtClean="0"/>
              <a:t>order_estimated_delivery_date</a:t>
            </a:r>
            <a:r>
              <a:rPr lang="en-IN" dirty="0" smtClean="0"/>
              <a:t> in case the former is null.</a:t>
            </a:r>
          </a:p>
          <a:p>
            <a:r>
              <a:rPr lang="en-IN" dirty="0" smtClean="0"/>
              <a:t>Remove duplicates at ‘</a:t>
            </a:r>
            <a:r>
              <a:rPr lang="en-IN" dirty="0" err="1" smtClean="0"/>
              <a:t>customer_id</a:t>
            </a:r>
            <a:r>
              <a:rPr lang="en-IN" dirty="0" smtClean="0"/>
              <a:t>’ level in the ‘customers’ table.</a:t>
            </a:r>
          </a:p>
          <a:p>
            <a:r>
              <a:rPr lang="en-IN" dirty="0" smtClean="0"/>
              <a:t>Clean the ‘</a:t>
            </a:r>
            <a:r>
              <a:rPr lang="en-IN" dirty="0" err="1" smtClean="0"/>
              <a:t>product_weight_g</a:t>
            </a:r>
            <a:r>
              <a:rPr lang="en-IN" dirty="0" smtClean="0"/>
              <a:t>’ column in the ‘products’ table for missing and null values.</a:t>
            </a:r>
          </a:p>
        </p:txBody>
      </p:sp>
    </p:spTree>
    <p:extLst>
      <p:ext uri="{BB962C8B-B14F-4D97-AF65-F5344CB8AC3E}">
        <p14:creationId xmlns:p14="http://schemas.microsoft.com/office/powerpoint/2010/main" val="21312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6480720"/>
          </a:xfrm>
        </p:spPr>
        <p:txBody>
          <a:bodyPr>
            <a:normAutofit/>
          </a:bodyPr>
          <a:lstStyle/>
          <a:p>
            <a:r>
              <a:rPr lang="en-IN" sz="8000" dirty="0" smtClean="0">
                <a:solidFill>
                  <a:schemeClr val="accent2"/>
                </a:solidFill>
              </a:rPr>
              <a:t>DATA VISUALISATION</a:t>
            </a:r>
            <a:br>
              <a:rPr lang="en-IN" sz="8000" dirty="0" smtClean="0">
                <a:solidFill>
                  <a:schemeClr val="accent2"/>
                </a:solidFill>
              </a:rPr>
            </a:br>
            <a:r>
              <a:rPr lang="en-IN" sz="8000" dirty="0" smtClean="0">
                <a:solidFill>
                  <a:schemeClr val="accent2"/>
                </a:solidFill>
              </a:rPr>
              <a:t/>
            </a:r>
            <a:br>
              <a:rPr lang="en-IN" sz="8000" dirty="0" smtClean="0">
                <a:solidFill>
                  <a:schemeClr val="accent2"/>
                </a:solidFill>
              </a:rPr>
            </a:br>
            <a:r>
              <a:rPr lang="en-IN" sz="4000" dirty="0" smtClean="0">
                <a:solidFill>
                  <a:srgbClr val="00B050"/>
                </a:solidFill>
              </a:rPr>
              <a:t>Visualising Data Using Tableau</a:t>
            </a:r>
            <a:endParaRPr lang="en-IN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4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28992" cy="6624736"/>
          </a:xfrm>
        </p:spPr>
      </p:pic>
    </p:spTree>
    <p:extLst>
      <p:ext uri="{BB962C8B-B14F-4D97-AF65-F5344CB8AC3E}">
        <p14:creationId xmlns:p14="http://schemas.microsoft.com/office/powerpoint/2010/main" val="135352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28992" cy="6624736"/>
          </a:xfrm>
        </p:spPr>
      </p:pic>
    </p:spTree>
    <p:extLst>
      <p:ext uri="{BB962C8B-B14F-4D97-AF65-F5344CB8AC3E}">
        <p14:creationId xmlns:p14="http://schemas.microsoft.com/office/powerpoint/2010/main" val="362028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6632"/>
            <a:ext cx="7560840" cy="6624736"/>
          </a:xfrm>
        </p:spPr>
      </p:pic>
    </p:spTree>
    <p:extLst>
      <p:ext uri="{BB962C8B-B14F-4D97-AF65-F5344CB8AC3E}">
        <p14:creationId xmlns:p14="http://schemas.microsoft.com/office/powerpoint/2010/main" val="205894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6480720"/>
          </a:xfrm>
        </p:spPr>
        <p:txBody>
          <a:bodyPr>
            <a:normAutofit/>
          </a:bodyPr>
          <a:lstStyle/>
          <a:p>
            <a:r>
              <a:rPr lang="en-IN" sz="8000" dirty="0" smtClean="0">
                <a:solidFill>
                  <a:schemeClr val="accent2"/>
                </a:solidFill>
              </a:rPr>
              <a:t>MARKET BASKET ANALYSIS</a:t>
            </a:r>
            <a:br>
              <a:rPr lang="en-IN" sz="8000" dirty="0" smtClean="0">
                <a:solidFill>
                  <a:schemeClr val="accent2"/>
                </a:solidFill>
              </a:rPr>
            </a:br>
            <a:r>
              <a:rPr lang="en-IN" sz="8000" dirty="0">
                <a:solidFill>
                  <a:schemeClr val="accent2"/>
                </a:solidFill>
              </a:rPr>
              <a:t/>
            </a:r>
            <a:br>
              <a:rPr lang="en-IN" sz="8000" dirty="0">
                <a:solidFill>
                  <a:schemeClr val="accent2"/>
                </a:solidFill>
              </a:rPr>
            </a:br>
            <a:r>
              <a:rPr lang="en-IN" sz="4000" dirty="0" smtClean="0">
                <a:solidFill>
                  <a:srgbClr val="00B050"/>
                </a:solidFill>
              </a:rPr>
              <a:t>Identified Combinations </a:t>
            </a:r>
            <a:r>
              <a:rPr lang="en-IN" sz="4000" dirty="0">
                <a:solidFill>
                  <a:srgbClr val="00B050"/>
                </a:solidFill>
              </a:rPr>
              <a:t>O</a:t>
            </a:r>
            <a:r>
              <a:rPr lang="en-IN" sz="4000" dirty="0" smtClean="0">
                <a:solidFill>
                  <a:srgbClr val="00B050"/>
                </a:solidFill>
              </a:rPr>
              <a:t>f </a:t>
            </a:r>
            <a:r>
              <a:rPr lang="en-IN" sz="4000" dirty="0">
                <a:solidFill>
                  <a:srgbClr val="00B050"/>
                </a:solidFill>
              </a:rPr>
              <a:t>C</a:t>
            </a:r>
            <a:r>
              <a:rPr lang="en-IN" sz="4000" dirty="0" smtClean="0">
                <a:solidFill>
                  <a:srgbClr val="00B050"/>
                </a:solidFill>
              </a:rPr>
              <a:t>ategories </a:t>
            </a:r>
            <a:r>
              <a:rPr lang="en-IN" sz="4000" dirty="0">
                <a:solidFill>
                  <a:srgbClr val="00B050"/>
                </a:solidFill>
              </a:rPr>
              <a:t>W</a:t>
            </a:r>
            <a:r>
              <a:rPr lang="en-IN" sz="4000" dirty="0" smtClean="0">
                <a:solidFill>
                  <a:srgbClr val="00B050"/>
                </a:solidFill>
              </a:rPr>
              <a:t>hich </a:t>
            </a:r>
            <a:r>
              <a:rPr lang="en-IN" sz="4000" dirty="0">
                <a:solidFill>
                  <a:srgbClr val="00B050"/>
                </a:solidFill>
              </a:rPr>
              <a:t>A</a:t>
            </a:r>
            <a:r>
              <a:rPr lang="en-IN" sz="4000" dirty="0" smtClean="0">
                <a:solidFill>
                  <a:srgbClr val="00B050"/>
                </a:solidFill>
              </a:rPr>
              <a:t>re </a:t>
            </a:r>
            <a:r>
              <a:rPr lang="en-IN" sz="4000" dirty="0">
                <a:solidFill>
                  <a:srgbClr val="00B050"/>
                </a:solidFill>
              </a:rPr>
              <a:t>F</a:t>
            </a:r>
            <a:r>
              <a:rPr lang="en-IN" sz="4000" dirty="0" smtClean="0">
                <a:solidFill>
                  <a:srgbClr val="00B050"/>
                </a:solidFill>
              </a:rPr>
              <a:t>requently </a:t>
            </a:r>
            <a:r>
              <a:rPr lang="en-IN" sz="4000" dirty="0">
                <a:solidFill>
                  <a:srgbClr val="00B050"/>
                </a:solidFill>
              </a:rPr>
              <a:t>O</a:t>
            </a:r>
            <a:r>
              <a:rPr lang="en-IN" sz="4000" dirty="0" smtClean="0">
                <a:solidFill>
                  <a:srgbClr val="00B050"/>
                </a:solidFill>
              </a:rPr>
              <a:t>rdered </a:t>
            </a:r>
            <a:r>
              <a:rPr lang="en-IN" sz="4000" dirty="0">
                <a:solidFill>
                  <a:srgbClr val="00B050"/>
                </a:solidFill>
              </a:rPr>
              <a:t>T</a:t>
            </a:r>
            <a:r>
              <a:rPr lang="en-IN" sz="4000" dirty="0" smtClean="0">
                <a:solidFill>
                  <a:srgbClr val="00B050"/>
                </a:solidFill>
              </a:rPr>
              <a:t>ogether.</a:t>
            </a:r>
            <a:endParaRPr lang="en-IN" sz="8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7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333</Words>
  <Application>Microsoft Office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MARKETING AND RETAIL ANALYTICS</vt:lpstr>
      <vt:lpstr>OBJECTIVE</vt:lpstr>
      <vt:lpstr>Data Exploration  Data Cleaning Using Jupyter Notebook</vt:lpstr>
      <vt:lpstr>PowerPoint Presentation</vt:lpstr>
      <vt:lpstr>DATA VISUALISATION  Visualising Data Using Tableau</vt:lpstr>
      <vt:lpstr>PowerPoint Presentation</vt:lpstr>
      <vt:lpstr>PowerPoint Presentation</vt:lpstr>
      <vt:lpstr>PowerPoint Presentation</vt:lpstr>
      <vt:lpstr>MARKET BASKET ANALYSIS  Identified Combinations Of Categories Which Are Frequently Ordered Together.</vt:lpstr>
      <vt:lpstr>PowerPoint Presentation</vt:lpstr>
      <vt:lpstr>PowerPoint Presentation</vt:lpstr>
      <vt:lpstr>INFERENCES</vt:lpstr>
      <vt:lpstr>RECOMMENDATIONS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AND RETAIL ANALYTICS</dc:title>
  <dc:creator>Raja</dc:creator>
  <cp:lastModifiedBy>Raja</cp:lastModifiedBy>
  <cp:revision>10</cp:revision>
  <dcterms:created xsi:type="dcterms:W3CDTF">2022-05-20T15:34:32Z</dcterms:created>
  <dcterms:modified xsi:type="dcterms:W3CDTF">2022-05-21T09:18:36Z</dcterms:modified>
</cp:coreProperties>
</file>