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Lato" panose="020B0604020202020204" charset="0"/>
      <p:regular r:id="rId12"/>
      <p:bold r:id="rId13"/>
    </p:embeddedFont>
    <p:embeddedFont>
      <p:font typeface="Lato Bold" panose="020B0604020202020204" charset="0"/>
      <p:bold r:id="rId14"/>
    </p:embeddedFont>
    <p:embeddedFont>
      <p:font typeface="Lato Regular" panose="020B0604020202020204" charset="0"/>
      <p:regular r:id="rId15"/>
    </p:embeddedFont>
    <p:embeddedFont>
      <p:font typeface="Lato Semibold" panose="020B0604020202020204" charset="0"/>
      <p:bold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48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bhijit Chakraborty" initials="" lastIdx="4" clrIdx="0"/>
  <p:cmAuthor id="1" name="Neeraj Ingle" initials="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3922" autoAdjust="0"/>
  </p:normalViewPr>
  <p:slideViewPr>
    <p:cSldViewPr showGuides="1">
      <p:cViewPr varScale="1">
        <p:scale>
          <a:sx n="72" d="100"/>
          <a:sy n="72" d="100"/>
        </p:scale>
        <p:origin x="1050" y="66"/>
      </p:cViewPr>
      <p:guideLst>
        <p:guide orient="horz" pos="1486"/>
        <p:guide pos="3840"/>
      </p:guideLst>
    </p:cSldViewPr>
  </p:slideViewPr>
  <p:outlineViewPr>
    <p:cViewPr>
      <p:scale>
        <a:sx n="33" d="100"/>
        <a:sy n="33" d="100"/>
      </p:scale>
      <p:origin x="0" y="-618"/>
    </p:cViewPr>
  </p:outlineViewPr>
  <p:notesTextViewPr>
    <p:cViewPr>
      <p:scale>
        <a:sx n="75" d="100"/>
        <a:sy n="75" d="100"/>
      </p:scale>
      <p:origin x="0" y="0"/>
    </p:cViewPr>
  </p:notesTextViewPr>
  <p:gridSpacing cx="82296" cy="8229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4460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0551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1;p37">
            <a:extLst>
              <a:ext uri="{FF2B5EF4-FFF2-40B4-BE49-F238E27FC236}">
                <a16:creationId xmlns:a16="http://schemas.microsoft.com/office/drawing/2014/main" id="{C3843646-FA8B-4A02-A37C-7F597E20CC24}"/>
              </a:ext>
            </a:extLst>
          </p:cNvPr>
          <p:cNvSpPr txBox="1"/>
          <p:nvPr/>
        </p:nvSpPr>
        <p:spPr>
          <a:xfrm>
            <a:off x="415599" y="2276856"/>
            <a:ext cx="11360802" cy="877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 algn="ctr">
              <a:defRPr sz="4500">
                <a:solidFill>
                  <a:srgbClr val="F4AB35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dirty="0"/>
              <a:t>Marketing and Retail Analytics</a:t>
            </a:r>
          </a:p>
        </p:txBody>
      </p:sp>
      <p:sp>
        <p:nvSpPr>
          <p:cNvPr id="3" name="Google Shape;212;p37">
            <a:extLst>
              <a:ext uri="{FF2B5EF4-FFF2-40B4-BE49-F238E27FC236}">
                <a16:creationId xmlns:a16="http://schemas.microsoft.com/office/drawing/2014/main" id="{0C1758E0-9DA7-49A0-9004-B1C4229B4254}"/>
              </a:ext>
            </a:extLst>
          </p:cNvPr>
          <p:cNvSpPr txBox="1"/>
          <p:nvPr/>
        </p:nvSpPr>
        <p:spPr>
          <a:xfrm>
            <a:off x="415599" y="3387468"/>
            <a:ext cx="11360802" cy="615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/>
          <a:p>
            <a:pPr marL="228600" indent="-114300" algn="ctr">
              <a:defRPr sz="2800">
                <a:solidFill>
                  <a:srgbClr val="5A5A5A"/>
                </a:solidFill>
                <a:latin typeface="Lato Bold"/>
                <a:ea typeface="Lato Bold"/>
                <a:cs typeface="Lato Bold"/>
                <a:sym typeface="Lato Bold"/>
              </a:defRPr>
            </a:pPr>
            <a:r>
              <a:rPr lang="en-IN" dirty="0"/>
              <a:t>Data Exploration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588AB06-0743-4D5C-9278-3F2D5DCD8AC9}"/>
              </a:ext>
            </a:extLst>
          </p:cNvPr>
          <p:cNvSpPr txBox="1">
            <a:spLocks/>
          </p:cNvSpPr>
          <p:nvPr/>
        </p:nvSpPr>
        <p:spPr>
          <a:xfrm>
            <a:off x="1194954" y="1124712"/>
            <a:ext cx="9802091" cy="4001014"/>
          </a:xfrm>
          <a:prstGeom prst="roundRect">
            <a:avLst>
              <a:gd name="adj" fmla="val 5739"/>
            </a:avLst>
          </a:prstGeom>
          <a:noFill/>
          <a:ln w="28575">
            <a:solidFill>
              <a:srgbClr val="F4AB35"/>
            </a:solidFill>
          </a:ln>
        </p:spPr>
        <p:txBody>
          <a:bodyPr spcFirstLastPara="1" wrap="square" lIns="45700" tIns="45700" rIns="45700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7472" lvl="0" indent="-347472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SzPct val="100000"/>
              <a:buFont typeface="Wingdings" panose="05000000000000000000" pitchFamily="2" charset="2"/>
              <a:buChar char=""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Filter only records containing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order_status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=‘delivered’ in the ‘orders’ table.</a:t>
            </a:r>
          </a:p>
          <a:p>
            <a:pPr marL="347472" lvl="0" indent="-347472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SzPct val="100000"/>
              <a:buFont typeface="Wingdings" panose="05000000000000000000" pitchFamily="2" charset="2"/>
              <a:buChar char=""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Treat missing values in the ‘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order_approved_at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’ and ‘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order_delivered_timestamp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’ columns of the ‘orders’ table.</a:t>
            </a:r>
          </a:p>
          <a:p>
            <a:pPr marL="804672" lvl="1" indent="-347472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SzPct val="100000"/>
              <a:buFont typeface="Wingdings" panose="05000000000000000000" pitchFamily="2" charset="2"/>
              <a:buChar char=""/>
            </a:pP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order_approved_at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=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order_purchase_timestamp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 case the former is null</a:t>
            </a:r>
          </a:p>
          <a:p>
            <a:pPr marL="804672" lvl="1" indent="-347472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SzPct val="100000"/>
              <a:buFont typeface="Wingdings" panose="05000000000000000000" pitchFamily="2" charset="2"/>
              <a:buChar char=""/>
            </a:pP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order_delivered_timestamp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=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order_estimated_delivery_date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 case the former is null</a:t>
            </a:r>
          </a:p>
          <a:p>
            <a:pPr marL="347472" indent="-347472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SzPct val="100000"/>
              <a:buFont typeface="Wingdings" panose="05000000000000000000" pitchFamily="2" charset="2"/>
              <a:buChar char=""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Remove duplicates at ‘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customer_id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’ level in the ‘customers’ table.</a:t>
            </a:r>
          </a:p>
          <a:p>
            <a:pPr marL="347472" indent="-347472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SzPct val="100000"/>
              <a:buFont typeface="Wingdings" panose="05000000000000000000" pitchFamily="2" charset="2"/>
              <a:buChar char=""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Clean the ‘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product_weight_g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’ column in the ‘products’ table for missing and null values.</a:t>
            </a:r>
          </a:p>
          <a:p>
            <a:pPr marL="0" lvl="0" indent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SzPct val="100000"/>
              <a:buNone/>
            </a:pPr>
            <a:endParaRPr lang="en-US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WiFi Networking">
            <a:extLst>
              <a:ext uri="{FF2B5EF4-FFF2-40B4-BE49-F238E27FC236}">
                <a16:creationId xmlns:a16="http://schemas.microsoft.com/office/drawing/2014/main" id="{AA2201FF-330F-4996-A60C-34DFBE2F5941}"/>
              </a:ext>
            </a:extLst>
          </p:cNvPr>
          <p:cNvSpPr txBox="1"/>
          <p:nvPr/>
        </p:nvSpPr>
        <p:spPr>
          <a:xfrm>
            <a:off x="1252220" y="320080"/>
            <a:ext cx="968756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latin typeface="Lato Semibold"/>
                <a:ea typeface="Lato Semibold"/>
                <a:cs typeface="Lato Semibold"/>
                <a:sym typeface="Lato Semibold"/>
              </a:defRPr>
            </a:lvl1pPr>
          </a:lstStyle>
          <a:p>
            <a:pPr lvl="0" hangingPunct="0">
              <a:buClrTx/>
            </a:pPr>
            <a:r>
              <a:rPr lang="en-US" dirty="0"/>
              <a:t>Data Cleaning Required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665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2" grpId="1" build="allAtOnce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1;p37">
            <a:extLst>
              <a:ext uri="{FF2B5EF4-FFF2-40B4-BE49-F238E27FC236}">
                <a16:creationId xmlns:a16="http://schemas.microsoft.com/office/drawing/2014/main" id="{C3843646-FA8B-4A02-A37C-7F597E20CC24}"/>
              </a:ext>
            </a:extLst>
          </p:cNvPr>
          <p:cNvSpPr txBox="1"/>
          <p:nvPr/>
        </p:nvSpPr>
        <p:spPr>
          <a:xfrm>
            <a:off x="415599" y="2276856"/>
            <a:ext cx="11360802" cy="877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 algn="ctr">
              <a:defRPr sz="4500">
                <a:solidFill>
                  <a:srgbClr val="F4AB35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dirty="0"/>
              <a:t>Marketing and Retail Analytics</a:t>
            </a:r>
          </a:p>
        </p:txBody>
      </p:sp>
      <p:sp>
        <p:nvSpPr>
          <p:cNvPr id="3" name="Google Shape;212;p37">
            <a:extLst>
              <a:ext uri="{FF2B5EF4-FFF2-40B4-BE49-F238E27FC236}">
                <a16:creationId xmlns:a16="http://schemas.microsoft.com/office/drawing/2014/main" id="{0C1758E0-9DA7-49A0-9004-B1C4229B4254}"/>
              </a:ext>
            </a:extLst>
          </p:cNvPr>
          <p:cNvSpPr txBox="1"/>
          <p:nvPr/>
        </p:nvSpPr>
        <p:spPr>
          <a:xfrm>
            <a:off x="415599" y="3387468"/>
            <a:ext cx="11360802" cy="615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/>
          <a:p>
            <a:pPr marL="228600" indent="-114300" algn="ctr">
              <a:defRPr sz="2800">
                <a:solidFill>
                  <a:srgbClr val="5A5A5A"/>
                </a:solidFill>
                <a:latin typeface="Lato Bold"/>
                <a:ea typeface="Lato Bold"/>
                <a:cs typeface="Lato Bold"/>
                <a:sym typeface="Lato Bold"/>
              </a:defRPr>
            </a:pPr>
            <a:r>
              <a:rPr lang="en-IN" dirty="0"/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4067598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588AB06-0743-4D5C-9278-3F2D5DCD8AC9}"/>
              </a:ext>
            </a:extLst>
          </p:cNvPr>
          <p:cNvSpPr txBox="1">
            <a:spLocks/>
          </p:cNvSpPr>
          <p:nvPr/>
        </p:nvSpPr>
        <p:spPr>
          <a:xfrm>
            <a:off x="1194954" y="1124712"/>
            <a:ext cx="9802091" cy="5373408"/>
          </a:xfrm>
          <a:prstGeom prst="roundRect">
            <a:avLst>
              <a:gd name="adj" fmla="val 5739"/>
            </a:avLst>
          </a:prstGeom>
          <a:noFill/>
          <a:ln w="28575">
            <a:solidFill>
              <a:srgbClr val="F4AB35"/>
            </a:solidFill>
          </a:ln>
        </p:spPr>
        <p:txBody>
          <a:bodyPr spcFirstLastPara="1" wrap="square" lIns="45700" tIns="45700" rIns="45700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7472" lvl="0" indent="-347472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SzPct val="100000"/>
              <a:buFont typeface="Wingdings" panose="05000000000000000000" pitchFamily="2" charset="2"/>
              <a:buChar char=""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Filter only records containing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order_status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=‘delivered’ in the ‘orders’ table.</a:t>
            </a:r>
          </a:p>
          <a:p>
            <a:pPr marL="347472" lvl="0" indent="-347472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SzPct val="100000"/>
              <a:buFont typeface="Wingdings" panose="05000000000000000000" pitchFamily="2" charset="2"/>
              <a:buChar char=""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Treat missing values in the ‘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order_approved_at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’ and ‘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order_delivered_timestamp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’ columns of the ‘orders’ table.</a:t>
            </a:r>
          </a:p>
          <a:p>
            <a:pPr marL="804672" lvl="1" indent="-347472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SzPct val="100000"/>
              <a:buFont typeface="Wingdings" panose="05000000000000000000" pitchFamily="2" charset="2"/>
              <a:buChar char=""/>
            </a:pP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order_approved_at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order_purchase_timestamp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 case former is null</a:t>
            </a:r>
          </a:p>
          <a:p>
            <a:pPr marL="804672" lvl="1" indent="-347472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SzPct val="100000"/>
              <a:buFont typeface="Wingdings" panose="05000000000000000000" pitchFamily="2" charset="2"/>
              <a:buChar char=""/>
            </a:pP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order_delivered_timestamp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order_estimated_delivery_date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 case the former is null</a:t>
            </a:r>
          </a:p>
          <a:p>
            <a:pPr marL="347472" indent="-347472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SzPct val="100000"/>
              <a:buFont typeface="Wingdings" panose="05000000000000000000" pitchFamily="2" charset="2"/>
              <a:buChar char=""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Remove duplicates at ‘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customer_id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’ level in the ‘customers’ table</a:t>
            </a:r>
          </a:p>
          <a:p>
            <a:pPr marL="347472" indent="-347472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SzPct val="100000"/>
              <a:buFont typeface="Wingdings" panose="05000000000000000000" pitchFamily="2" charset="2"/>
              <a:buChar char=""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Clean the ‘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product_weight_g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’ column in ‘products’ table for missing and null values</a:t>
            </a:r>
          </a:p>
          <a:p>
            <a:pPr marL="804672" lvl="1" indent="-347472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SzPct val="100000"/>
              <a:buFont typeface="Wingdings" panose="05000000000000000000" pitchFamily="2" charset="2"/>
              <a:buChar char=""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Weight:700</a:t>
            </a:r>
          </a:p>
          <a:p>
            <a:pPr marL="804672" lvl="1" indent="-347472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SzPct val="100000"/>
              <a:buFont typeface="Wingdings" panose="05000000000000000000" pitchFamily="2" charset="2"/>
              <a:buChar char=""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Length: 25</a:t>
            </a:r>
          </a:p>
          <a:p>
            <a:pPr marL="804672" lvl="1" indent="-347472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SzPct val="100000"/>
              <a:buFont typeface="Wingdings" panose="05000000000000000000" pitchFamily="2" charset="2"/>
              <a:buChar char=""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Height: 14</a:t>
            </a:r>
          </a:p>
          <a:p>
            <a:pPr marL="804672" lvl="1" indent="-347472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SzPct val="100000"/>
              <a:buFont typeface="Wingdings" panose="05000000000000000000" pitchFamily="2" charset="2"/>
              <a:buChar char=""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Width: 20</a:t>
            </a:r>
          </a:p>
          <a:p>
            <a:pPr marL="0" lvl="0" indent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SzPct val="100000"/>
              <a:buNone/>
            </a:pPr>
            <a:endParaRPr lang="en-US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WiFi Networking">
            <a:extLst>
              <a:ext uri="{FF2B5EF4-FFF2-40B4-BE49-F238E27FC236}">
                <a16:creationId xmlns:a16="http://schemas.microsoft.com/office/drawing/2014/main" id="{AA2201FF-330F-4996-A60C-34DFBE2F5941}"/>
              </a:ext>
            </a:extLst>
          </p:cNvPr>
          <p:cNvSpPr txBox="1"/>
          <p:nvPr/>
        </p:nvSpPr>
        <p:spPr>
          <a:xfrm>
            <a:off x="1252220" y="320080"/>
            <a:ext cx="968756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latin typeface="Lato Semibold"/>
                <a:ea typeface="Lato Semibold"/>
                <a:cs typeface="Lato Semibold"/>
                <a:sym typeface="Lato Semibold"/>
              </a:defRPr>
            </a:lvl1pPr>
          </a:lstStyle>
          <a:p>
            <a:pPr lvl="0" hangingPunct="0">
              <a:buClrTx/>
            </a:pPr>
            <a:r>
              <a:rPr lang="en-US" dirty="0"/>
              <a:t>Data Cleaning Required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517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2" grpId="1" build="allAtOnce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1;p37">
            <a:extLst>
              <a:ext uri="{FF2B5EF4-FFF2-40B4-BE49-F238E27FC236}">
                <a16:creationId xmlns:a16="http://schemas.microsoft.com/office/drawing/2014/main" id="{C3843646-FA8B-4A02-A37C-7F597E20CC24}"/>
              </a:ext>
            </a:extLst>
          </p:cNvPr>
          <p:cNvSpPr txBox="1"/>
          <p:nvPr/>
        </p:nvSpPr>
        <p:spPr>
          <a:xfrm>
            <a:off x="415599" y="2276856"/>
            <a:ext cx="11360802" cy="877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 algn="ctr">
              <a:defRPr sz="4500">
                <a:solidFill>
                  <a:srgbClr val="F4AB35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dirty="0"/>
              <a:t>Marketing and Retail Analytics</a:t>
            </a:r>
          </a:p>
        </p:txBody>
      </p:sp>
      <p:sp>
        <p:nvSpPr>
          <p:cNvPr id="3" name="Google Shape;212;p37">
            <a:extLst>
              <a:ext uri="{FF2B5EF4-FFF2-40B4-BE49-F238E27FC236}">
                <a16:creationId xmlns:a16="http://schemas.microsoft.com/office/drawing/2014/main" id="{0C1758E0-9DA7-49A0-9004-B1C4229B4254}"/>
              </a:ext>
            </a:extLst>
          </p:cNvPr>
          <p:cNvSpPr txBox="1"/>
          <p:nvPr/>
        </p:nvSpPr>
        <p:spPr>
          <a:xfrm>
            <a:off x="415599" y="3387468"/>
            <a:ext cx="11360802" cy="615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/>
          <a:p>
            <a:pPr marL="228600" indent="-114300" algn="ctr">
              <a:defRPr sz="2800">
                <a:solidFill>
                  <a:srgbClr val="5A5A5A"/>
                </a:solidFill>
                <a:latin typeface="Lato Bold"/>
                <a:ea typeface="Lato Bold"/>
                <a:cs typeface="Lato Bold"/>
                <a:sym typeface="Lato Bold"/>
              </a:defRPr>
            </a:pPr>
            <a:r>
              <a:rPr lang="en-IN" dirty="0"/>
              <a:t>Importing Data into a Visualisation Tool</a:t>
            </a:r>
          </a:p>
        </p:txBody>
      </p:sp>
    </p:spTree>
    <p:extLst>
      <p:ext uri="{BB962C8B-B14F-4D97-AF65-F5344CB8AC3E}">
        <p14:creationId xmlns:p14="http://schemas.microsoft.com/office/powerpoint/2010/main" val="2527327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pGrad">
      <a:dk1>
        <a:srgbClr val="000000"/>
      </a:dk1>
      <a:lt1>
        <a:sysClr val="window" lastClr="FFFFFF"/>
      </a:lt1>
      <a:dk2>
        <a:srgbClr val="EE2C3C"/>
      </a:dk2>
      <a:lt2>
        <a:srgbClr val="E7E6E6"/>
      </a:lt2>
      <a:accent1>
        <a:srgbClr val="F4AB35"/>
      </a:accent1>
      <a:accent2>
        <a:srgbClr val="4890E4"/>
      </a:accent2>
      <a:accent3>
        <a:srgbClr val="5A5A5A"/>
      </a:accent3>
      <a:accent4>
        <a:srgbClr val="23AE73"/>
      </a:accent4>
      <a:accent5>
        <a:srgbClr val="0EC1C1"/>
      </a:accent5>
      <a:accent6>
        <a:srgbClr val="CE6EC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1721</TotalTime>
  <Words>274</Words>
  <Application>Microsoft Office PowerPoint</Application>
  <PresentationFormat>Widescreen</PresentationFormat>
  <Paragraphs>24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Lato Bold</vt:lpstr>
      <vt:lpstr>Lato Regular</vt:lpstr>
      <vt:lpstr>Lato</vt:lpstr>
      <vt:lpstr>Wingdings</vt:lpstr>
      <vt:lpstr>Calibri</vt:lpstr>
      <vt:lpstr>Lato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Post-Launch Problem Areas</dc:title>
  <dc:creator>Sundar Subramani</dc:creator>
  <cp:lastModifiedBy>Neeraj Ingle</cp:lastModifiedBy>
  <cp:revision>53</cp:revision>
  <dcterms:modified xsi:type="dcterms:W3CDTF">2020-12-03T06:34:04Z</dcterms:modified>
</cp:coreProperties>
</file>