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18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4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6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8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4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9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08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B755-0B58-499C-A689-429675382C3F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0E22-11BE-4247-9C13-CFE2850D7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1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08720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Lead Scoring Case Study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– </a:t>
            </a:r>
            <a:r>
              <a:rPr lang="en-IN" dirty="0" err="1" smtClean="0"/>
              <a:t>Subhransu</a:t>
            </a:r>
            <a:r>
              <a:rPr lang="en-IN" dirty="0" smtClean="0"/>
              <a:t> </a:t>
            </a:r>
            <a:r>
              <a:rPr lang="en-IN" dirty="0" err="1" smtClean="0"/>
              <a:t>Pradhan</a:t>
            </a:r>
            <a:endParaRPr lang="en-IN" dirty="0" smtClean="0"/>
          </a:p>
          <a:p>
            <a:r>
              <a:rPr lang="en-IN" dirty="0" err="1" smtClean="0"/>
              <a:t>Suman</a:t>
            </a:r>
            <a:r>
              <a:rPr lang="en-IN" dirty="0" smtClean="0"/>
              <a:t> Gandhi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2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•The X Education company requires you to build a logistic regression model wherein we need to assign a lead score to each of the leads such that the customers with higher lead score have a higher conversion chance and the customers with lower lead score have a lower conversion chance.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65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•Created train and test set by splitting the original cleaned data set after treating missing values.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•Selected 15 features using </a:t>
            </a:r>
            <a:r>
              <a:rPr lang="en-US" dirty="0" smtClean="0"/>
              <a:t>Recursive Feature Elimination </a:t>
            </a:r>
            <a:r>
              <a:rPr lang="en-US" dirty="0"/>
              <a:t>(RFE) after creating dummy variables and scaling the data.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•Applied Logistic Regression algorithm to build a model and more than </a:t>
            </a:r>
            <a:r>
              <a:rPr lang="en-US" dirty="0" smtClean="0"/>
              <a:t>79% </a:t>
            </a:r>
            <a:r>
              <a:rPr lang="en-US" dirty="0"/>
              <a:t>accuracy and </a:t>
            </a:r>
            <a:r>
              <a:rPr lang="en-US" dirty="0" smtClean="0"/>
              <a:t>81% </a:t>
            </a:r>
            <a:r>
              <a:rPr lang="en-US" dirty="0"/>
              <a:t>sensitivity.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•</a:t>
            </a:r>
            <a:r>
              <a:rPr lang="en-US" dirty="0" smtClean="0"/>
              <a:t>Identified </a:t>
            </a:r>
            <a:r>
              <a:rPr lang="en-US" dirty="0"/>
              <a:t>the optimal probability cutoff from the accuracy, sensitivity and specificity.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•Applied the model on the test data to identify the conversion probability.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Based on the calculated predicted probability, and optimal probability cutoff, all the leads are assigned with a lead score value (lead score = predicted probability x 100)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84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4248472" cy="4752528"/>
          </a:xfrm>
        </p:spPr>
      </p:pic>
      <p:sp>
        <p:nvSpPr>
          <p:cNvPr id="5" name="Rectangle 4"/>
          <p:cNvSpPr/>
          <p:nvPr/>
        </p:nvSpPr>
        <p:spPr>
          <a:xfrm>
            <a:off x="4860032" y="2780928"/>
            <a:ext cx="399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•The ROC curve shows that the </a:t>
            </a:r>
            <a:r>
              <a:rPr lang="en-US" dirty="0" smtClean="0"/>
              <a:t>86</a:t>
            </a:r>
            <a:r>
              <a:rPr lang="en-US" dirty="0"/>
              <a:t>% of the area is under the curve.</a:t>
            </a:r>
          </a:p>
          <a:p>
            <a:r>
              <a:rPr lang="en-US" dirty="0"/>
              <a:t>•The classification probability of lead conversion (1/0) is very high by the model. </a:t>
            </a:r>
          </a:p>
        </p:txBody>
      </p:sp>
    </p:spTree>
    <p:extLst>
      <p:ext uri="{BB962C8B-B14F-4D97-AF65-F5344CB8AC3E}">
        <p14:creationId xmlns:p14="http://schemas.microsoft.com/office/powerpoint/2010/main" val="531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4392488" cy="4320480"/>
          </a:xfrm>
        </p:spPr>
      </p:pic>
      <p:sp>
        <p:nvSpPr>
          <p:cNvPr id="5" name="Rectangle 4"/>
          <p:cNvSpPr/>
          <p:nvPr/>
        </p:nvSpPr>
        <p:spPr>
          <a:xfrm>
            <a:off x="4863480" y="2420888"/>
            <a:ext cx="41044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dirty="0"/>
              <a:t>•Optimal probability cutoff is identified as </a:t>
            </a:r>
            <a:r>
              <a:rPr lang="en-US" dirty="0" smtClean="0"/>
              <a:t>0.4 </a:t>
            </a:r>
            <a:r>
              <a:rPr lang="en-US" dirty="0"/>
              <a:t>for better accuracy of the classification of lead conversion.</a:t>
            </a:r>
          </a:p>
          <a:p>
            <a:r>
              <a:rPr lang="en-US" dirty="0"/>
              <a:t>•With </a:t>
            </a:r>
            <a:r>
              <a:rPr lang="en-US" dirty="0" smtClean="0"/>
              <a:t>0.4 </a:t>
            </a:r>
            <a:r>
              <a:rPr lang="en-US" dirty="0"/>
              <a:t>cutoff the model has</a:t>
            </a:r>
          </a:p>
          <a:p>
            <a:r>
              <a:rPr lang="en-IN" dirty="0"/>
              <a:t>–Accuracy : </a:t>
            </a:r>
            <a:r>
              <a:rPr lang="en-IN" dirty="0" smtClean="0"/>
              <a:t>79%</a:t>
            </a:r>
            <a:endParaRPr lang="en-IN" dirty="0"/>
          </a:p>
          <a:p>
            <a:r>
              <a:rPr lang="en-IN" dirty="0"/>
              <a:t>–Sensitivity : </a:t>
            </a:r>
            <a:r>
              <a:rPr lang="en-IN" dirty="0" smtClean="0"/>
              <a:t>81%</a:t>
            </a:r>
            <a:endParaRPr lang="en-IN" dirty="0"/>
          </a:p>
          <a:p>
            <a:r>
              <a:rPr lang="en-IN" dirty="0"/>
              <a:t>–Specificity : </a:t>
            </a:r>
            <a:r>
              <a:rPr lang="en-IN" dirty="0" smtClean="0"/>
              <a:t>77%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1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Confusion matrix on Test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711633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Actual/Predicted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 Converted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Converted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Converted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489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Converted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1705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3212976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Accuracy : </a:t>
            </a:r>
            <a:r>
              <a:rPr lang="en-IN" b="1" dirty="0" smtClean="0"/>
              <a:t>79% </a:t>
            </a:r>
            <a:r>
              <a:rPr lang="en-IN" b="1" dirty="0"/>
              <a:t>| Sensitivity : </a:t>
            </a:r>
            <a:r>
              <a:rPr lang="en-IN" b="1" dirty="0" smtClean="0"/>
              <a:t>81% </a:t>
            </a:r>
            <a:r>
              <a:rPr lang="en-IN" b="1" dirty="0"/>
              <a:t>| Specificity : </a:t>
            </a:r>
            <a:r>
              <a:rPr lang="en-IN" b="1" dirty="0" smtClean="0"/>
              <a:t>77%</a:t>
            </a:r>
            <a:endParaRPr lang="en-IN" dirty="0"/>
          </a:p>
          <a:p>
            <a:r>
              <a:rPr lang="en-US" dirty="0"/>
              <a:t>The model can predict if a lead can be converted or not with </a:t>
            </a:r>
            <a:r>
              <a:rPr lang="en-US" dirty="0" smtClean="0"/>
              <a:t>79% </a:t>
            </a:r>
            <a:r>
              <a:rPr lang="en-US" dirty="0"/>
              <a:t>accuracy on unseen data. This will help the company to predict the probability of ‘hot’ leads with </a:t>
            </a:r>
            <a:r>
              <a:rPr lang="en-US" dirty="0" smtClean="0"/>
              <a:t>79% </a:t>
            </a:r>
            <a:r>
              <a:rPr lang="en-US" dirty="0"/>
              <a:t>accuracy.</a:t>
            </a:r>
          </a:p>
          <a:p>
            <a:r>
              <a:rPr lang="en-US" dirty="0"/>
              <a:t>Also, the model can predict the probability of a lead which are actually converted over total converted lead with </a:t>
            </a:r>
            <a:r>
              <a:rPr lang="en-US" dirty="0" smtClean="0"/>
              <a:t>81% </a:t>
            </a:r>
            <a:r>
              <a:rPr lang="en-US" dirty="0"/>
              <a:t>chances.</a:t>
            </a:r>
          </a:p>
          <a:p>
            <a:r>
              <a:rPr lang="en-US" dirty="0"/>
              <a:t>The model’s prediction of a lead not getting converted is also very high </a:t>
            </a:r>
            <a:r>
              <a:rPr lang="en-US" dirty="0" smtClean="0"/>
              <a:t>(77% </a:t>
            </a:r>
            <a:r>
              <a:rPr lang="en-US" dirty="0"/>
              <a:t>over unseen data). This means that the X education company will save lot of time and resources by discarding low scoring leads. </a:t>
            </a:r>
            <a:endParaRPr lang="en-US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1162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The leads which have high score can be treated as “hot” leads and sales team need to follow up as there is high possibility to convert those leads.</a:t>
            </a:r>
          </a:p>
          <a:p>
            <a:pPr marL="0" indent="0">
              <a:buNone/>
            </a:pPr>
            <a:r>
              <a:rPr lang="en-US" dirty="0"/>
              <a:t>•Leads who have applied for ‘Do Not Email’ already does not needs to be attended again. </a:t>
            </a:r>
          </a:p>
          <a:p>
            <a:pPr marL="0" indent="0">
              <a:buNone/>
            </a:pPr>
            <a:r>
              <a:rPr lang="en-US" dirty="0"/>
              <a:t>•Based on the previous chat conversations if the lead is classified as ‘Might be’ or ‘Worst’ then those leads can be ignored.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8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229600" cy="295232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4211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 Lead Scoring Case Study </vt:lpstr>
      <vt:lpstr>Problem Statement</vt:lpstr>
      <vt:lpstr>Roadmap</vt:lpstr>
      <vt:lpstr>ROC Curve</vt:lpstr>
      <vt:lpstr>PowerPoint Presentation</vt:lpstr>
      <vt:lpstr>Confusion matrix on Test data</vt:lpstr>
      <vt:lpstr>Recommendation</vt:lpstr>
      <vt:lpstr>Thank You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Lead Scoring Case Study </dc:title>
  <dc:creator>Raja</dc:creator>
  <cp:lastModifiedBy>Raja</cp:lastModifiedBy>
  <cp:revision>2</cp:revision>
  <dcterms:created xsi:type="dcterms:W3CDTF">2021-11-10T14:49:39Z</dcterms:created>
  <dcterms:modified xsi:type="dcterms:W3CDTF">2021-11-10T15:45:31Z</dcterms:modified>
</cp:coreProperties>
</file>