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91CD97-2B9D-4E1A-BC98-FB561F0AA1AC}"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118914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CD97-2B9D-4E1A-BC98-FB561F0AA1AC}"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128755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CD97-2B9D-4E1A-BC98-FB561F0AA1AC}"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518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CD97-2B9D-4E1A-BC98-FB561F0AA1AC}"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288029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91CD97-2B9D-4E1A-BC98-FB561F0AA1AC}"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278146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91CD97-2B9D-4E1A-BC98-FB561F0AA1AC}"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02852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91CD97-2B9D-4E1A-BC98-FB561F0AA1AC}"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171752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91CD97-2B9D-4E1A-BC98-FB561F0AA1AC}"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27375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1CD97-2B9D-4E1A-BC98-FB561F0AA1AC}"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76159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1CD97-2B9D-4E1A-BC98-FB561F0AA1AC}"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223145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1CD97-2B9D-4E1A-BC98-FB561F0AA1AC}"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4CBD7-145D-4C3E-972A-C3D282A8FDDD}" type="slidenum">
              <a:rPr lang="en-IN" smtClean="0"/>
              <a:t>‹#›</a:t>
            </a:fld>
            <a:endParaRPr lang="en-IN"/>
          </a:p>
        </p:txBody>
      </p:sp>
    </p:spTree>
    <p:extLst>
      <p:ext uri="{BB962C8B-B14F-4D97-AF65-F5344CB8AC3E}">
        <p14:creationId xmlns:p14="http://schemas.microsoft.com/office/powerpoint/2010/main" val="338962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1CD97-2B9D-4E1A-BC98-FB561F0AA1AC}" type="datetimeFigureOut">
              <a:rPr lang="en-IN" smtClean="0"/>
              <a:t>13-04-2022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4CBD7-145D-4C3E-972A-C3D282A8FDDD}" type="slidenum">
              <a:rPr lang="en-IN" smtClean="0"/>
              <a:t>‹#›</a:t>
            </a:fld>
            <a:endParaRPr lang="en-IN"/>
          </a:p>
        </p:txBody>
      </p:sp>
    </p:spTree>
    <p:extLst>
      <p:ext uri="{BB962C8B-B14F-4D97-AF65-F5344CB8AC3E}">
        <p14:creationId xmlns:p14="http://schemas.microsoft.com/office/powerpoint/2010/main" val="1771214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2376264"/>
          </a:xfrm>
        </p:spPr>
        <p:txBody>
          <a:bodyPr>
            <a:noAutofit/>
          </a:bodyPr>
          <a:lstStyle/>
          <a:p>
            <a:r>
              <a:rPr lang="en-IN" sz="6000" dirty="0" smtClean="0">
                <a:solidFill>
                  <a:srgbClr val="FF0000"/>
                </a:solidFill>
              </a:rPr>
              <a:t>REVENUE INCREASE FOR AIRBNB</a:t>
            </a:r>
            <a:endParaRPr lang="en-IN" sz="6000" dirty="0">
              <a:solidFill>
                <a:srgbClr val="FF0000"/>
              </a:solidFill>
            </a:endParaRPr>
          </a:p>
        </p:txBody>
      </p:sp>
      <p:sp>
        <p:nvSpPr>
          <p:cNvPr id="3" name="Subtitle 2"/>
          <p:cNvSpPr>
            <a:spLocks noGrp="1"/>
          </p:cNvSpPr>
          <p:nvPr>
            <p:ph type="subTitle" idx="1"/>
          </p:nvPr>
        </p:nvSpPr>
        <p:spPr/>
        <p:txBody>
          <a:bodyPr>
            <a:normAutofit/>
          </a:bodyPr>
          <a:lstStyle/>
          <a:p>
            <a:r>
              <a:rPr lang="en-IN" sz="4000" dirty="0" smtClean="0">
                <a:solidFill>
                  <a:schemeClr val="tx1"/>
                </a:solidFill>
              </a:rPr>
              <a:t>By – </a:t>
            </a:r>
            <a:r>
              <a:rPr lang="en-IN" sz="4000" dirty="0" err="1" smtClean="0">
                <a:solidFill>
                  <a:schemeClr val="tx1"/>
                </a:solidFill>
              </a:rPr>
              <a:t>Subhransu</a:t>
            </a:r>
            <a:r>
              <a:rPr lang="en-IN" sz="4000" dirty="0" smtClean="0">
                <a:solidFill>
                  <a:schemeClr val="tx1"/>
                </a:solidFill>
              </a:rPr>
              <a:t> </a:t>
            </a:r>
            <a:r>
              <a:rPr lang="en-IN" sz="4000" dirty="0" err="1" smtClean="0">
                <a:solidFill>
                  <a:schemeClr val="tx1"/>
                </a:solidFill>
              </a:rPr>
              <a:t>Pradhan</a:t>
            </a:r>
            <a:endParaRPr lang="en-IN" sz="4000" dirty="0" smtClean="0">
              <a:solidFill>
                <a:schemeClr val="tx1"/>
              </a:solidFill>
            </a:endParaRPr>
          </a:p>
          <a:p>
            <a:r>
              <a:rPr lang="en-IN" sz="4000" dirty="0" smtClean="0">
                <a:solidFill>
                  <a:schemeClr val="tx1"/>
                </a:solidFill>
              </a:rPr>
              <a:t>K </a:t>
            </a:r>
            <a:r>
              <a:rPr lang="en-IN" sz="4000" dirty="0" err="1" smtClean="0">
                <a:solidFill>
                  <a:schemeClr val="tx1"/>
                </a:solidFill>
              </a:rPr>
              <a:t>Rohit</a:t>
            </a:r>
            <a:endParaRPr lang="en-IN" sz="4000" dirty="0">
              <a:solidFill>
                <a:schemeClr val="tx1"/>
              </a:solidFill>
            </a:endParaRPr>
          </a:p>
        </p:txBody>
      </p:sp>
    </p:spTree>
    <p:extLst>
      <p:ext uri="{BB962C8B-B14F-4D97-AF65-F5344CB8AC3E}">
        <p14:creationId xmlns:p14="http://schemas.microsoft.com/office/powerpoint/2010/main" val="332463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3" y="17039"/>
            <a:ext cx="4456787" cy="6840962"/>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361556" y="1083467"/>
            <a:ext cx="6840961" cy="4708106"/>
          </a:xfrm>
          <a:prstGeom prst="rect">
            <a:avLst/>
          </a:prstGeom>
        </p:spPr>
      </p:pic>
    </p:spTree>
    <p:extLst>
      <p:ext uri="{BB962C8B-B14F-4D97-AF65-F5344CB8AC3E}">
        <p14:creationId xmlns:p14="http://schemas.microsoft.com/office/powerpoint/2010/main" val="385455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224136"/>
          </a:xfrm>
        </p:spPr>
        <p:txBody>
          <a:bodyPr/>
          <a:lstStyle/>
          <a:p>
            <a:r>
              <a:rPr lang="en-IN" dirty="0">
                <a:solidFill>
                  <a:srgbClr val="FF0000"/>
                </a:solidFill>
              </a:rPr>
              <a:t>CONCLUSION</a:t>
            </a:r>
            <a:endParaRPr lang="en-IN" dirty="0"/>
          </a:p>
        </p:txBody>
      </p:sp>
      <p:sp>
        <p:nvSpPr>
          <p:cNvPr id="3" name="Content Placeholder 2"/>
          <p:cNvSpPr>
            <a:spLocks noGrp="1"/>
          </p:cNvSpPr>
          <p:nvPr>
            <p:ph idx="1"/>
          </p:nvPr>
        </p:nvSpPr>
        <p:spPr>
          <a:xfrm>
            <a:off x="467544" y="1484784"/>
            <a:ext cx="8229600" cy="5256584"/>
          </a:xfrm>
        </p:spPr>
        <p:txBody>
          <a:bodyPr>
            <a:noAutofit/>
          </a:bodyPr>
          <a:lstStyle/>
          <a:p>
            <a:r>
              <a:rPr lang="en-US" sz="1600" dirty="0"/>
              <a:t>This </a:t>
            </a:r>
            <a:r>
              <a:rPr lang="en-US" sz="1600" dirty="0" err="1"/>
              <a:t>Airbnb</a:t>
            </a:r>
            <a:r>
              <a:rPr lang="en-US" sz="1600" dirty="0"/>
              <a:t> ('AB_NYC_2019') dataset for the 2019 year appeared to be a very rich dataset with a variety of columns that allowed us to do deep data exploration on each significant column presented. First, we have found hosts that take good advantage of the </a:t>
            </a:r>
            <a:r>
              <a:rPr lang="en-US" sz="1600" dirty="0" err="1"/>
              <a:t>Airbnb</a:t>
            </a:r>
            <a:r>
              <a:rPr lang="en-US" sz="1600" dirty="0"/>
              <a:t> platform and provide the most listings; we found that our top host has 327 listings. After that, we proceeded with analyzing boroughs and neighborhood listing densities and what areas were more popular than others. Next, we put good use of our latitude and longitude columns and used them to create a geographical </a:t>
            </a:r>
            <a:r>
              <a:rPr lang="en-US" sz="1600" dirty="0" err="1"/>
              <a:t>heatmap</a:t>
            </a:r>
            <a:r>
              <a:rPr lang="en-US" sz="1600" dirty="0"/>
              <a:t> color-coded by the price of listings. Further, we came back to the first column with name strings and had to do a bit more coding to parse each title and analyze existing trends on how listings are named as well as what was the count for the most used words by hosts. Lastly, we found the most reviewed listings and analyzed some additional attributes. For our data exploration purposes, it also would be nice to have a couple of additional features, such as positive and negative numeric (0-5 stars) reviews or 0-5 star average reviews for each listing; the addition of these features would help to determine the best-reviewed hosts for NYC along with '</a:t>
            </a:r>
            <a:r>
              <a:rPr lang="en-US" sz="1600" dirty="0" err="1"/>
              <a:t>number_of_review</a:t>
            </a:r>
            <a:r>
              <a:rPr lang="en-US" sz="1600" dirty="0"/>
              <a:t>' column that is provided. Overall, we discovered a very good number of interesting relationships between features and explained each step of the process. This data analytics is very much mimicked on a higher level on the </a:t>
            </a:r>
            <a:r>
              <a:rPr lang="en-US" sz="1600" dirty="0" err="1"/>
              <a:t>Airbnb</a:t>
            </a:r>
            <a:r>
              <a:rPr lang="en-US" sz="1600" dirty="0"/>
              <a:t> Data/Machine Learning team for better business decisions, control over the platform, marketing initiatives, implementation of new features, and much more</a:t>
            </a:r>
            <a:r>
              <a:rPr lang="en-US" sz="1600" dirty="0" smtClean="0"/>
              <a:t>.</a:t>
            </a:r>
            <a:endParaRPr lang="en-US" sz="1600" dirty="0"/>
          </a:p>
        </p:txBody>
      </p:sp>
    </p:spTree>
    <p:extLst>
      <p:ext uri="{BB962C8B-B14F-4D97-AF65-F5344CB8AC3E}">
        <p14:creationId xmlns:p14="http://schemas.microsoft.com/office/powerpoint/2010/main" val="279226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28800"/>
            <a:ext cx="8229600" cy="3312368"/>
          </a:xfrm>
        </p:spPr>
        <p:txBody>
          <a:bodyPr>
            <a:normAutofit/>
          </a:bodyPr>
          <a:lstStyle/>
          <a:p>
            <a:r>
              <a:rPr lang="en-IN"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65502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DATASET DESCRIPTION</a:t>
            </a:r>
            <a:endParaRPr lang="en-IN" dirty="0"/>
          </a:p>
        </p:txBody>
      </p:sp>
      <p:sp>
        <p:nvSpPr>
          <p:cNvPr id="3" name="Content Placeholder 2"/>
          <p:cNvSpPr>
            <a:spLocks noGrp="1"/>
          </p:cNvSpPr>
          <p:nvPr>
            <p:ph idx="1"/>
          </p:nvPr>
        </p:nvSpPr>
        <p:spPr/>
        <p:txBody>
          <a:bodyPr/>
          <a:lstStyle/>
          <a:p>
            <a:r>
              <a:rPr lang="en-IN" dirty="0"/>
              <a:t>Dataset is given in .</a:t>
            </a:r>
            <a:r>
              <a:rPr lang="en-IN" dirty="0" err="1"/>
              <a:t>csv</a:t>
            </a:r>
            <a:r>
              <a:rPr lang="en-IN" dirty="0"/>
              <a:t> format.</a:t>
            </a:r>
          </a:p>
          <a:p>
            <a:r>
              <a:rPr lang="en-IN" dirty="0"/>
              <a:t>Dataset contains 48895 rows and 16 columns.</a:t>
            </a:r>
          </a:p>
          <a:p>
            <a:r>
              <a:rPr lang="en-IN" dirty="0"/>
              <a:t>There is some null values in the dataset , </a:t>
            </a:r>
            <a:r>
              <a:rPr lang="en-IN" dirty="0" err="1"/>
              <a:t>i.e</a:t>
            </a:r>
            <a:r>
              <a:rPr lang="en-IN" dirty="0"/>
              <a:t> , in columns like ‘name’ , ‘</a:t>
            </a:r>
            <a:r>
              <a:rPr lang="en-IN" dirty="0" err="1"/>
              <a:t>host_name</a:t>
            </a:r>
            <a:r>
              <a:rPr lang="en-IN" dirty="0"/>
              <a:t>’ , ‘</a:t>
            </a:r>
            <a:r>
              <a:rPr lang="en-IN" dirty="0" err="1"/>
              <a:t>last_review</a:t>
            </a:r>
            <a:r>
              <a:rPr lang="en-IN" dirty="0"/>
              <a:t>’ and ‘</a:t>
            </a:r>
            <a:r>
              <a:rPr lang="en-IN" dirty="0" err="1"/>
              <a:t>reviews_per_month</a:t>
            </a:r>
            <a:r>
              <a:rPr lang="en-IN" dirty="0" smtClean="0"/>
              <a:t>’.</a:t>
            </a:r>
            <a:endParaRPr lang="en-IN" dirty="0"/>
          </a:p>
        </p:txBody>
      </p:sp>
    </p:spTree>
    <p:extLst>
      <p:ext uri="{BB962C8B-B14F-4D97-AF65-F5344CB8AC3E}">
        <p14:creationId xmlns:p14="http://schemas.microsoft.com/office/powerpoint/2010/main" val="316870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0000"/>
                </a:solidFill>
              </a:rPr>
              <a:t>Steps used in the Case Study</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a:t>Data Cleaning:</a:t>
            </a:r>
          </a:p>
          <a:p>
            <a:pPr marL="0" indent="0">
              <a:buNone/>
            </a:pPr>
            <a:r>
              <a:rPr lang="en-US" dirty="0"/>
              <a:t>1.Handle the “Select” level that is present in many of the categorical variables.</a:t>
            </a:r>
          </a:p>
          <a:p>
            <a:pPr marL="0" indent="0">
              <a:buNone/>
            </a:pPr>
            <a:r>
              <a:rPr lang="en-US" dirty="0"/>
              <a:t>2.Drop columns that are having high percentage of missing values. Check all the columns before dropping them.</a:t>
            </a:r>
          </a:p>
          <a:p>
            <a:pPr marL="0" indent="0">
              <a:buNone/>
            </a:pPr>
            <a:r>
              <a:rPr lang="en-US" dirty="0"/>
              <a:t>3.Check the number of unique categories in each categorical column. Here you may need to do something.</a:t>
            </a:r>
          </a:p>
          <a:p>
            <a:pPr marL="0" indent="0">
              <a:buNone/>
            </a:pPr>
            <a:r>
              <a:rPr lang="en-US" dirty="0"/>
              <a:t>4.For the columns with less percentage of missing, use some imputation technique.</a:t>
            </a:r>
          </a:p>
          <a:p>
            <a:pPr marL="0" indent="0">
              <a:buNone/>
            </a:pPr>
            <a:r>
              <a:rPr lang="en-US" dirty="0"/>
              <a:t>5.Finally check the percentage of rows retained in data cleaning process</a:t>
            </a:r>
            <a:r>
              <a:rPr lang="en-US" dirty="0" smtClean="0"/>
              <a:t>.</a:t>
            </a:r>
            <a:endParaRPr lang="en-US" dirty="0"/>
          </a:p>
        </p:txBody>
      </p:sp>
    </p:spTree>
    <p:extLst>
      <p:ext uri="{BB962C8B-B14F-4D97-AF65-F5344CB8AC3E}">
        <p14:creationId xmlns:p14="http://schemas.microsoft.com/office/powerpoint/2010/main" val="106565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28"/>
            <a:ext cx="9144000" cy="3412976"/>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3429000"/>
          </a:xfrm>
          <a:prstGeom prst="rect">
            <a:avLst/>
          </a:prstGeom>
        </p:spPr>
      </p:pic>
      <p:sp>
        <p:nvSpPr>
          <p:cNvPr id="6" name="Rectangle 5"/>
          <p:cNvSpPr/>
          <p:nvPr/>
        </p:nvSpPr>
        <p:spPr>
          <a:xfrm>
            <a:off x="5148064" y="1628800"/>
            <a:ext cx="2232248" cy="1477328"/>
          </a:xfrm>
          <a:prstGeom prst="rect">
            <a:avLst/>
          </a:prstGeom>
        </p:spPr>
        <p:txBody>
          <a:bodyPr wrap="square">
            <a:spAutoFit/>
          </a:bodyPr>
          <a:lstStyle/>
          <a:p>
            <a:r>
              <a:rPr lang="en-IN" dirty="0" smtClean="0"/>
              <a:t>'Brooklyn</a:t>
            </a:r>
            <a:r>
              <a:rPr lang="en-IN" dirty="0"/>
              <a:t>': 41%</a:t>
            </a:r>
          </a:p>
          <a:p>
            <a:r>
              <a:rPr lang="en-IN" dirty="0"/>
              <a:t>'Manhattan': 44%</a:t>
            </a:r>
          </a:p>
          <a:p>
            <a:r>
              <a:rPr lang="en-IN" dirty="0"/>
              <a:t>'Queens': 12%</a:t>
            </a:r>
          </a:p>
          <a:p>
            <a:r>
              <a:rPr lang="en-IN" dirty="0"/>
              <a:t>'Staten Island':1%</a:t>
            </a:r>
          </a:p>
          <a:p>
            <a:r>
              <a:rPr lang="en-IN" dirty="0"/>
              <a:t>'Bronx':2%</a:t>
            </a:r>
          </a:p>
        </p:txBody>
      </p:sp>
    </p:spTree>
    <p:extLst>
      <p:ext uri="{BB962C8B-B14F-4D97-AF65-F5344CB8AC3E}">
        <p14:creationId xmlns:p14="http://schemas.microsoft.com/office/powerpoint/2010/main" val="128583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0" y="0"/>
            <a:ext cx="9131019" cy="3717032"/>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4" y="3645024"/>
            <a:ext cx="9059620" cy="3212976"/>
          </a:xfrm>
          <a:prstGeom prst="rect">
            <a:avLst/>
          </a:prstGeom>
        </p:spPr>
      </p:pic>
    </p:spTree>
    <p:extLst>
      <p:ext uri="{BB962C8B-B14F-4D97-AF65-F5344CB8AC3E}">
        <p14:creationId xmlns:p14="http://schemas.microsoft.com/office/powerpoint/2010/main" val="93428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190759" cy="6858000"/>
          </a:xfrm>
        </p:spPr>
      </p:pic>
      <p:sp>
        <p:nvSpPr>
          <p:cNvPr id="5" name="Rectangle 4"/>
          <p:cNvSpPr/>
          <p:nvPr/>
        </p:nvSpPr>
        <p:spPr>
          <a:xfrm>
            <a:off x="7236296" y="620688"/>
            <a:ext cx="1882756" cy="4247317"/>
          </a:xfrm>
          <a:prstGeom prst="rect">
            <a:avLst/>
          </a:prstGeom>
        </p:spPr>
        <p:txBody>
          <a:bodyPr wrap="square">
            <a:spAutoFit/>
          </a:bodyPr>
          <a:lstStyle/>
          <a:p>
            <a:r>
              <a:rPr lang="en-US" dirty="0"/>
              <a:t>1</a:t>
            </a:r>
            <a:r>
              <a:rPr lang="en-US" dirty="0" smtClean="0"/>
              <a:t>)'price</a:t>
            </a:r>
            <a:r>
              <a:rPr lang="en-US" dirty="0"/>
              <a:t>' and 'longitude' are -</a:t>
            </a:r>
            <a:r>
              <a:rPr lang="en-US" dirty="0" err="1"/>
              <a:t>vely</a:t>
            </a:r>
            <a:r>
              <a:rPr lang="en-US" dirty="0"/>
              <a:t> correlated to each other.</a:t>
            </a:r>
          </a:p>
          <a:p>
            <a:r>
              <a:rPr lang="en-US" dirty="0"/>
              <a:t>2</a:t>
            </a:r>
            <a:r>
              <a:rPr lang="en-US" dirty="0" smtClean="0"/>
              <a:t>)'</a:t>
            </a:r>
            <a:r>
              <a:rPr lang="en-US" dirty="0" err="1" smtClean="0"/>
              <a:t>number_of_reviews</a:t>
            </a:r>
            <a:r>
              <a:rPr lang="en-US" dirty="0"/>
              <a:t>' and '</a:t>
            </a:r>
            <a:r>
              <a:rPr lang="en-US" dirty="0" err="1"/>
              <a:t>host_id</a:t>
            </a:r>
            <a:r>
              <a:rPr lang="en-US" dirty="0"/>
              <a:t>' are also -</a:t>
            </a:r>
            <a:r>
              <a:rPr lang="en-US" dirty="0" err="1"/>
              <a:t>vely</a:t>
            </a:r>
            <a:r>
              <a:rPr lang="en-US" dirty="0"/>
              <a:t> correlated to each other.</a:t>
            </a:r>
          </a:p>
          <a:p>
            <a:r>
              <a:rPr lang="en-US" dirty="0"/>
              <a:t>3</a:t>
            </a:r>
            <a:r>
              <a:rPr lang="en-US" dirty="0" smtClean="0"/>
              <a:t>)'</a:t>
            </a:r>
            <a:r>
              <a:rPr lang="en-US" dirty="0" err="1" smtClean="0"/>
              <a:t>number_of_reviews</a:t>
            </a:r>
            <a:r>
              <a:rPr lang="en-US" dirty="0"/>
              <a:t>' and '</a:t>
            </a:r>
            <a:r>
              <a:rPr lang="en-US" dirty="0" err="1"/>
              <a:t>number_of_reviews</a:t>
            </a:r>
            <a:r>
              <a:rPr lang="en-US" dirty="0"/>
              <a:t>' are positively related to each other.</a:t>
            </a:r>
          </a:p>
        </p:txBody>
      </p:sp>
    </p:spTree>
    <p:extLst>
      <p:ext uri="{BB962C8B-B14F-4D97-AF65-F5344CB8AC3E}">
        <p14:creationId xmlns:p14="http://schemas.microsoft.com/office/powerpoint/2010/main" val="224040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427984" cy="685800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0"/>
            <a:ext cx="4716016" cy="6858000"/>
          </a:xfrm>
          <a:prstGeom prst="rect">
            <a:avLst/>
          </a:prstGeom>
        </p:spPr>
      </p:pic>
    </p:spTree>
    <p:extLst>
      <p:ext uri="{BB962C8B-B14F-4D97-AF65-F5344CB8AC3E}">
        <p14:creationId xmlns:p14="http://schemas.microsoft.com/office/powerpoint/2010/main" val="373278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3645023"/>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7032"/>
            <a:ext cx="9144000" cy="3123118"/>
          </a:xfrm>
          <a:prstGeom prst="rect">
            <a:avLst/>
          </a:prstGeom>
        </p:spPr>
      </p:pic>
    </p:spTree>
    <p:extLst>
      <p:ext uri="{BB962C8B-B14F-4D97-AF65-F5344CB8AC3E}">
        <p14:creationId xmlns:p14="http://schemas.microsoft.com/office/powerpoint/2010/main" val="64371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012160" cy="3717032"/>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174813" y="1909354"/>
            <a:ext cx="6878541" cy="3059832"/>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17032"/>
            <a:ext cx="6084168" cy="3131791"/>
          </a:xfrm>
          <a:prstGeom prst="rect">
            <a:avLst/>
          </a:prstGeom>
        </p:spPr>
      </p:pic>
    </p:spTree>
    <p:extLst>
      <p:ext uri="{BB962C8B-B14F-4D97-AF65-F5344CB8AC3E}">
        <p14:creationId xmlns:p14="http://schemas.microsoft.com/office/powerpoint/2010/main" val="360798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513</Words>
  <Application>Microsoft Office PowerPoint</Application>
  <PresentationFormat>On-screen Show (4:3)</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REVENUE INCREASE FOR AIRBNB</vt:lpstr>
      <vt:lpstr>DATASET DESCRIPTION</vt:lpstr>
      <vt:lpstr>Steps used in the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Raja</cp:lastModifiedBy>
  <cp:revision>5</cp:revision>
  <dcterms:created xsi:type="dcterms:W3CDTF">2022-04-11T15:39:11Z</dcterms:created>
  <dcterms:modified xsi:type="dcterms:W3CDTF">2022-04-13T16:23:50Z</dcterms:modified>
</cp:coreProperties>
</file>