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94" r:id="rId3"/>
    <p:sldId id="295" r:id="rId4"/>
    <p:sldId id="296" r:id="rId5"/>
    <p:sldId id="297" r:id="rId6"/>
    <p:sldId id="298" r:id="rId7"/>
    <p:sldId id="262" r:id="rId8"/>
    <p:sldId id="274" r:id="rId9"/>
    <p:sldId id="276" r:id="rId10"/>
    <p:sldId id="269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3" r:id="rId20"/>
    <p:sldId id="286" r:id="rId21"/>
    <p:sldId id="285" r:id="rId22"/>
    <p:sldId id="272" r:id="rId23"/>
    <p:sldId id="273" r:id="rId24"/>
    <p:sldId id="287" r:id="rId25"/>
    <p:sldId id="288" r:id="rId26"/>
    <p:sldId id="299" r:id="rId27"/>
    <p:sldId id="293" r:id="rId28"/>
    <p:sldId id="289" r:id="rId29"/>
    <p:sldId id="275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" y="1970538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" y="609600"/>
            <a:ext cx="10438131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585709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055" y="963885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5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" y="197054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0585711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" y="0"/>
            <a:ext cx="10437876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" y="1970538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" y="609600"/>
            <a:ext cx="10438131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585709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" y="1970538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85709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" y="0"/>
            <a:ext cx="10437876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" y="197054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" y="609600"/>
            <a:ext cx="10438131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585711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055" y="963889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7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" y="197054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" y="609600"/>
            <a:ext cx="10438131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585711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3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3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5" y="963885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427" y="2165989"/>
            <a:ext cx="112871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5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5" y="963889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430" y="2165993"/>
            <a:ext cx="112871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4242815"/>
            <a:ext cx="8968740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11997" y="4244340"/>
            <a:ext cx="3076955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" y="2590814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0" y="1659636"/>
                </a:moveTo>
                <a:lnTo>
                  <a:pt x="8968740" y="1659636"/>
                </a:lnTo>
                <a:lnTo>
                  <a:pt x="8968740" y="0"/>
                </a:lnTo>
                <a:lnTo>
                  <a:pt x="0" y="0"/>
                </a:lnTo>
                <a:lnTo>
                  <a:pt x="0" y="165963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1997" y="2590814"/>
            <a:ext cx="3077211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0" y="1659636"/>
                </a:moveTo>
                <a:lnTo>
                  <a:pt x="3076955" y="1659636"/>
                </a:lnTo>
                <a:lnTo>
                  <a:pt x="3076955" y="0"/>
                </a:lnTo>
                <a:lnTo>
                  <a:pt x="0" y="0"/>
                </a:lnTo>
                <a:lnTo>
                  <a:pt x="0" y="1659636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5094" y="2792100"/>
            <a:ext cx="7233108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smtClean="0">
                <a:latin typeface="Times New Roman"/>
                <a:cs typeface="Times New Roman"/>
              </a:rPr>
              <a:t>Plant</a:t>
            </a:r>
            <a:r>
              <a:rPr sz="2800" b="1" spc="-10" dirty="0" smtClean="0">
                <a:latin typeface="Times New Roman"/>
                <a:cs typeface="Times New Roman"/>
              </a:rPr>
              <a:t> </a:t>
            </a:r>
            <a:r>
              <a:rPr lang="en-IN" sz="2800" b="1" spc="-10" dirty="0" smtClean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Disease </a:t>
            </a:r>
            <a:r>
              <a:rPr lang="en-IN" sz="2800" b="1" spc="-5" dirty="0" smtClean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Detection</a:t>
            </a:r>
            <a:r>
              <a:rPr sz="2800" b="1" spc="55" dirty="0" smtClean="0">
                <a:latin typeface="Times New Roman"/>
                <a:cs typeface="Times New Roman"/>
              </a:rPr>
              <a:t> </a:t>
            </a:r>
            <a:r>
              <a:rPr lang="en-IN" sz="2800" b="1" spc="-5" dirty="0"/>
              <a:t> </a:t>
            </a:r>
            <a:r>
              <a:rPr lang="en-IN" sz="2800" b="1" spc="-5" dirty="0" smtClean="0">
                <a:latin typeface="Times New Roman"/>
                <a:cs typeface="Times New Roman"/>
              </a:rPr>
              <a:t>using Image Processing  and  Machine  Learning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00616" y="2769107"/>
            <a:ext cx="2322576" cy="1351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2438400" y="2819400"/>
            <a:ext cx="42672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228600" y="1827973"/>
            <a:ext cx="8991600" cy="503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5943601" y="2209803"/>
            <a:ext cx="374269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6000" spc="-10" dirty="0" smtClean="0"/>
              <a:t>Mobile</a:t>
            </a:r>
            <a:r>
              <a:rPr lang="en-IN" sz="6000" spc="-400" dirty="0" smtClean="0"/>
              <a:t> </a:t>
            </a:r>
            <a:r>
              <a:rPr lang="en-IN" sz="6000" dirty="0" smtClean="0"/>
              <a:t>App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3580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1669473"/>
            <a:ext cx="88392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907841" y="2362203"/>
            <a:ext cx="353860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6000" dirty="0" smtClean="0"/>
              <a:t>MATLAB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3580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1600200"/>
            <a:ext cx="9067800" cy="5257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0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1676400"/>
            <a:ext cx="88392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2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1676400"/>
            <a:ext cx="9677400" cy="525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2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1676400"/>
            <a:ext cx="9753600" cy="533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2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1676406"/>
            <a:ext cx="9753600" cy="533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7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5" y="1006537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Trebuchet MS"/>
                <a:cs typeface="Trebuchet MS"/>
              </a:rPr>
              <a:t>Our Methodology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7" y="752861"/>
            <a:ext cx="1514855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0" y="1676400"/>
            <a:ext cx="96774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2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1000257"/>
            <a:ext cx="73181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 smtClean="0">
                <a:latin typeface="Times New Roman"/>
                <a:cs typeface="Times New Roman"/>
              </a:rPr>
              <a:t>Our Dataset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5243" y="752861"/>
            <a:ext cx="1370076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1120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Our Dataset consists of Four most common diseases occurred in plants ranging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from 0-4 as classes.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We have considered 125 sample of Leaves in 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We have considered 13 Features of a Plant Leaf  for our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Our dataset has calculated values of all this features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8" y="965403"/>
            <a:ext cx="34305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 smtClean="0">
                <a:latin typeface="Trebuchet MS"/>
                <a:cs typeface="Trebuchet MS"/>
              </a:rPr>
              <a:t>CONTENTS</a:t>
            </a:r>
            <a:endParaRPr b="1" spc="-1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947" y="2043862"/>
            <a:ext cx="6891172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lang="en-US" sz="2400" b="1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lang="en-US"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lang="en-US" sz="2400" b="1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endParaRPr lang="en-US" sz="24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lang="en-US" sz="2400" b="1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</a:p>
          <a:p>
            <a:pPr marL="298450" indent="-285750"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spc="-5" dirty="0">
                <a:solidFill>
                  <a:srgbClr val="FFFFFF"/>
                </a:solidFill>
                <a:latin typeface="Trebuchet MS"/>
                <a:cs typeface="Trebuchet MS"/>
              </a:rPr>
              <a:t>Hardware and software</a:t>
            </a:r>
            <a:r>
              <a:rPr lang="en-US"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lang="en-US" sz="24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Block Diagram of Proposed System</a:t>
            </a:r>
            <a:endParaRPr lang="en-US" sz="24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Our Methodology</a:t>
            </a:r>
            <a:endParaRPr lang="en-US" sz="24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Our Dataset</a:t>
            </a: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Most Common Diseases</a:t>
            </a:r>
            <a:endParaRPr lang="en-US" sz="24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K-Means </a:t>
            </a:r>
            <a:r>
              <a:rPr lang="en-US" sz="2400" spc="-1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Clustering,SVM,ANN</a:t>
            </a:r>
            <a:endParaRPr lang="en-US" sz="24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Future Scope</a:t>
            </a:r>
            <a:endParaRPr lang="en-US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3" y="707136"/>
            <a:ext cx="1424940" cy="117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706628"/>
            <a:ext cx="73181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latin typeface="Times New Roman"/>
                <a:cs typeface="Times New Roman"/>
              </a:rPr>
              <a:t>Most Common Diseases Found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5243" y="752861"/>
            <a:ext cx="1370076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err="1" smtClean="0">
                <a:solidFill>
                  <a:schemeClr val="bg1"/>
                </a:solidFill>
              </a:rPr>
              <a:t>Alternaria</a:t>
            </a:r>
            <a:r>
              <a:rPr lang="en-IN" sz="2800" dirty="0" smtClean="0">
                <a:solidFill>
                  <a:schemeClr val="bg1"/>
                </a:solidFill>
              </a:rPr>
              <a:t>  </a:t>
            </a:r>
            <a:r>
              <a:rPr lang="en-IN" sz="2800" dirty="0" err="1" smtClean="0">
                <a:solidFill>
                  <a:schemeClr val="bg1"/>
                </a:solidFill>
              </a:rPr>
              <a:t>Alternata</a:t>
            </a:r>
            <a:endParaRPr lang="en-I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</a:rPr>
              <a:t> Anthracnose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</a:rPr>
              <a:t> Bacterial Blight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err="1" smtClean="0">
                <a:solidFill>
                  <a:schemeClr val="bg1"/>
                </a:solidFill>
              </a:rPr>
              <a:t>Cercospora</a:t>
            </a:r>
            <a:r>
              <a:rPr lang="en-IN" sz="2800" dirty="0" smtClean="0">
                <a:solidFill>
                  <a:schemeClr val="bg1"/>
                </a:solidFill>
              </a:rPr>
              <a:t> Leaf Spot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936754"/>
            <a:ext cx="73181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latin typeface="Times New Roman"/>
                <a:cs typeface="Times New Roman"/>
              </a:rPr>
              <a:t>K-Means Clustering </a:t>
            </a:r>
            <a:r>
              <a:rPr dirty="0" smtClean="0">
                <a:latin typeface="Times New Roman"/>
                <a:cs typeface="Times New Roman"/>
              </a:rPr>
              <a:t>ALGORITHM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5243" y="752861"/>
            <a:ext cx="1370076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76200" y="2286003"/>
            <a:ext cx="1242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K</a:t>
            </a:r>
            <a:r>
              <a:rPr lang="en-IN" sz="2000" dirty="0" smtClean="0">
                <a:solidFill>
                  <a:schemeClr val="bg1"/>
                </a:solidFill>
              </a:rPr>
              <a:t>-means </a:t>
            </a:r>
            <a:r>
              <a:rPr lang="en-IN" sz="2000" dirty="0">
                <a:solidFill>
                  <a:schemeClr val="bg1"/>
                </a:solidFill>
              </a:rPr>
              <a:t>is  one of  </a:t>
            </a:r>
            <a:r>
              <a:rPr lang="en-IN" sz="2000" dirty="0" smtClean="0">
                <a:solidFill>
                  <a:schemeClr val="bg1"/>
                </a:solidFill>
              </a:rPr>
              <a:t>simplest </a:t>
            </a:r>
            <a:r>
              <a:rPr lang="en-IN" sz="2000" dirty="0">
                <a:solidFill>
                  <a:schemeClr val="bg1"/>
                </a:solidFill>
              </a:rPr>
              <a:t>unsupervised  learning  algorithms  that  solve  the well  known clustering </a:t>
            </a:r>
            <a:r>
              <a:rPr lang="en-IN" sz="2000" dirty="0" smtClean="0">
                <a:solidFill>
                  <a:schemeClr val="bg1"/>
                </a:solidFill>
              </a:rPr>
              <a:t>problem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</a:t>
            </a:r>
            <a:r>
              <a:rPr lang="en-IN" sz="2000" dirty="0" smtClean="0">
                <a:solidFill>
                  <a:schemeClr val="bg1"/>
                </a:solidFill>
              </a:rPr>
              <a:t>lassify </a:t>
            </a:r>
            <a:r>
              <a:rPr lang="en-IN" sz="2000" dirty="0">
                <a:solidFill>
                  <a:schemeClr val="bg1"/>
                </a:solidFill>
              </a:rPr>
              <a:t>a given data set  through a certain number of  clusters (assume k clusters) fixed </a:t>
            </a:r>
            <a:r>
              <a:rPr lang="en-IN" sz="2000" dirty="0" err="1" smtClean="0">
                <a:solidFill>
                  <a:schemeClr val="bg1"/>
                </a:solidFill>
              </a:rPr>
              <a:t>Apriori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  main  idea  is to define k </a:t>
            </a:r>
            <a:r>
              <a:rPr lang="en-IN" sz="2000" dirty="0" err="1">
                <a:solidFill>
                  <a:schemeClr val="bg1"/>
                </a:solidFill>
              </a:rPr>
              <a:t>centers</a:t>
            </a:r>
            <a:r>
              <a:rPr lang="en-IN" sz="2000" dirty="0">
                <a:solidFill>
                  <a:schemeClr val="bg1"/>
                </a:solidFill>
              </a:rPr>
              <a:t>, one for each </a:t>
            </a:r>
            <a:r>
              <a:rPr lang="en-IN" sz="2000" dirty="0" smtClean="0">
                <a:solidFill>
                  <a:schemeClr val="bg1"/>
                </a:solidFill>
              </a:rPr>
              <a:t>cluster ,these </a:t>
            </a:r>
            <a:r>
              <a:rPr lang="en-IN" sz="2000" dirty="0" err="1">
                <a:solidFill>
                  <a:schemeClr val="bg1"/>
                </a:solidFill>
              </a:rPr>
              <a:t>centers</a:t>
            </a:r>
            <a:r>
              <a:rPr lang="en-IN" sz="2000" dirty="0">
                <a:solidFill>
                  <a:schemeClr val="bg1"/>
                </a:solidFill>
              </a:rPr>
              <a:t>  should  be placed in a cunning  way  </a:t>
            </a:r>
            <a:endParaRPr lang="en-I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    because </a:t>
            </a:r>
            <a:r>
              <a:rPr lang="en-IN" sz="2000" dirty="0">
                <a:solidFill>
                  <a:schemeClr val="bg1"/>
                </a:solidFill>
              </a:rPr>
              <a:t>of  different  location  causes different  result. So, the better  choice  is  to place them  as  much as 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      possible</a:t>
            </a:r>
            <a:r>
              <a:rPr lang="en-IN" sz="2000" dirty="0">
                <a:solidFill>
                  <a:schemeClr val="bg1"/>
                </a:solidFill>
              </a:rPr>
              <a:t>  far away from each other. 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  next  step is to take each point belonging  to a  given data set and associate it to the nearest </a:t>
            </a:r>
            <a:r>
              <a:rPr lang="en-IN" sz="2000" dirty="0" err="1">
                <a:solidFill>
                  <a:schemeClr val="bg1"/>
                </a:solidFill>
              </a:rPr>
              <a:t>center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At this point we need to re-calculate k new centroids as </a:t>
            </a:r>
            <a:r>
              <a:rPr lang="en-IN" sz="2000" dirty="0" err="1">
                <a:solidFill>
                  <a:schemeClr val="bg1"/>
                </a:solidFill>
              </a:rPr>
              <a:t>barycenter</a:t>
            </a:r>
            <a:r>
              <a:rPr lang="en-IN" sz="2000" dirty="0">
                <a:solidFill>
                  <a:schemeClr val="bg1"/>
                </a:solidFill>
              </a:rPr>
              <a:t> of  </a:t>
            </a:r>
            <a:r>
              <a:rPr lang="en-IN" sz="2000" dirty="0" smtClean="0">
                <a:solidFill>
                  <a:schemeClr val="bg1"/>
                </a:solidFill>
              </a:rPr>
              <a:t>clusters </a:t>
            </a:r>
            <a:r>
              <a:rPr lang="en-IN" sz="2000" dirty="0">
                <a:solidFill>
                  <a:schemeClr val="bg1"/>
                </a:solidFill>
              </a:rPr>
              <a:t>resulting from the previous </a:t>
            </a:r>
            <a:r>
              <a:rPr lang="en-IN" sz="2000" dirty="0" smtClean="0">
                <a:solidFill>
                  <a:schemeClr val="bg1"/>
                </a:solidFill>
              </a:rPr>
              <a:t>step.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After </a:t>
            </a:r>
            <a:r>
              <a:rPr lang="en-IN" sz="2000" dirty="0">
                <a:solidFill>
                  <a:schemeClr val="bg1"/>
                </a:solidFill>
              </a:rPr>
              <a:t>we have these k new centroids, a new binding has to be done  between  the same data set points  and  the nearest new </a:t>
            </a:r>
            <a:r>
              <a:rPr lang="en-IN" sz="2000" dirty="0" err="1">
                <a:solidFill>
                  <a:schemeClr val="bg1"/>
                </a:solidFill>
              </a:rPr>
              <a:t>center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  <a:endParaRPr lang="en-I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457201" y="990600"/>
            <a:ext cx="73181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chemeClr val="bg1"/>
                </a:solidFill>
              </a:rPr>
              <a:t>SVM  Classification 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2133603"/>
            <a:ext cx="1165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“Support Vector Machine” (SVM) is a supervised machine learning algorithm which can be used for </a:t>
            </a:r>
            <a:r>
              <a:rPr lang="en-IN" sz="2000" dirty="0" smtClean="0">
                <a:solidFill>
                  <a:schemeClr val="bg1"/>
                </a:solidFill>
              </a:rPr>
              <a:t>both  classification </a:t>
            </a:r>
            <a:r>
              <a:rPr lang="en-IN" sz="2000" dirty="0">
                <a:solidFill>
                  <a:schemeClr val="bg1"/>
                </a:solidFill>
              </a:rPr>
              <a:t>or </a:t>
            </a:r>
            <a:r>
              <a:rPr lang="en-IN" sz="2000" dirty="0" smtClean="0">
                <a:solidFill>
                  <a:schemeClr val="bg1"/>
                </a:solidFill>
              </a:rPr>
              <a:t> regression </a:t>
            </a:r>
            <a:r>
              <a:rPr lang="en-IN" sz="2000" dirty="0">
                <a:solidFill>
                  <a:schemeClr val="bg1"/>
                </a:solidFill>
              </a:rPr>
              <a:t>challenges. However,  it is mostly used in classification problems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In this algorithm, </a:t>
            </a:r>
            <a:r>
              <a:rPr lang="en-IN" sz="2000" dirty="0" smtClean="0">
                <a:solidFill>
                  <a:schemeClr val="bg1"/>
                </a:solidFill>
              </a:rPr>
              <a:t>we plot</a:t>
            </a:r>
            <a:r>
              <a:rPr lang="en-IN" sz="2000" dirty="0">
                <a:solidFill>
                  <a:schemeClr val="bg1"/>
                </a:solidFill>
              </a:rPr>
              <a:t> each data item as a point in n-dimensional space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(</a:t>
            </a:r>
            <a:r>
              <a:rPr lang="en-IN" sz="2000" dirty="0">
                <a:solidFill>
                  <a:schemeClr val="bg1"/>
                </a:solidFill>
              </a:rPr>
              <a:t>where n is number of features you have) with the value of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each </a:t>
            </a:r>
            <a:r>
              <a:rPr lang="en-IN" sz="2000" dirty="0">
                <a:solidFill>
                  <a:schemeClr val="bg1"/>
                </a:solidFill>
              </a:rPr>
              <a:t>feature being the value of a particular coordinate.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Then</a:t>
            </a:r>
            <a:r>
              <a:rPr lang="en-IN" sz="2000" dirty="0">
                <a:solidFill>
                  <a:schemeClr val="bg1"/>
                </a:solidFill>
              </a:rPr>
              <a:t>, we perform classification by finding the hyper-plane that 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differentiate </a:t>
            </a:r>
            <a:r>
              <a:rPr lang="en-IN" sz="2000" dirty="0">
                <a:solidFill>
                  <a:schemeClr val="bg1"/>
                </a:solidFill>
              </a:rPr>
              <a:t>the two </a:t>
            </a:r>
            <a:r>
              <a:rPr lang="en-IN" sz="2000" dirty="0" smtClean="0">
                <a:solidFill>
                  <a:schemeClr val="bg1"/>
                </a:solidFill>
              </a:rPr>
              <a:t>classes </a:t>
            </a:r>
            <a:r>
              <a:rPr lang="en-IN" sz="2000" dirty="0">
                <a:solidFill>
                  <a:schemeClr val="bg1"/>
                </a:solidFill>
              </a:rPr>
              <a:t>very well (look at the below snapshot</a:t>
            </a:r>
            <a:r>
              <a:rPr lang="en-IN" sz="2000" dirty="0" smtClean="0">
                <a:solidFill>
                  <a:schemeClr val="bg1"/>
                </a:solidFill>
              </a:rPr>
              <a:t>).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9" name="Picture 3" descr="C:\Users\Yash\Downloads\svmhyperp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93" y="2819400"/>
            <a:ext cx="422261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457201" y="990600"/>
            <a:ext cx="7318147" cy="587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chemeClr val="bg1"/>
                </a:solidFill>
              </a:rPr>
              <a:t>Artificial Neural Network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2056689"/>
            <a:ext cx="1097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Algorithm for classification using ANN</a:t>
            </a:r>
            <a:r>
              <a:rPr lang="en-IN" sz="2400" b="1" dirty="0" smtClean="0">
                <a:solidFill>
                  <a:schemeClr val="bg1"/>
                </a:solidFill>
              </a:rPr>
              <a:t>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Preparing the </a:t>
            </a:r>
            <a:r>
              <a:rPr lang="en-IN" dirty="0" smtClean="0">
                <a:solidFill>
                  <a:schemeClr val="bg1"/>
                </a:solidFill>
              </a:rPr>
              <a:t>data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Creating training </a:t>
            </a:r>
            <a:r>
              <a:rPr lang="en-IN" dirty="0" smtClean="0">
                <a:solidFill>
                  <a:schemeClr val="bg1"/>
                </a:solidFill>
              </a:rPr>
              <a:t>sets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Creating </a:t>
            </a:r>
            <a:r>
              <a:rPr lang="en-IN" dirty="0">
                <a:solidFill>
                  <a:schemeClr val="bg1"/>
                </a:solidFill>
              </a:rPr>
              <a:t>testing </a:t>
            </a:r>
            <a:r>
              <a:rPr lang="en-IN" dirty="0" smtClean="0">
                <a:solidFill>
                  <a:schemeClr val="bg1"/>
                </a:solidFill>
              </a:rPr>
              <a:t>sets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Pre-process </a:t>
            </a:r>
            <a:r>
              <a:rPr lang="en-IN" dirty="0">
                <a:solidFill>
                  <a:schemeClr val="bg1"/>
                </a:solidFill>
              </a:rPr>
              <a:t>the data into a form that can be used with </a:t>
            </a:r>
            <a:r>
              <a:rPr lang="en-IN" dirty="0" smtClean="0">
                <a:solidFill>
                  <a:schemeClr val="bg1"/>
                </a:solidFill>
              </a:rPr>
              <a:t>a neural </a:t>
            </a:r>
            <a:r>
              <a:rPr lang="en-IN" dirty="0">
                <a:solidFill>
                  <a:schemeClr val="bg1"/>
                </a:solidFill>
              </a:rPr>
              <a:t>network. The neural network object in the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MATLAB </a:t>
            </a:r>
            <a:r>
              <a:rPr lang="en-IN" dirty="0">
                <a:solidFill>
                  <a:schemeClr val="bg1"/>
                </a:solidFill>
              </a:rPr>
              <a:t>toolbox expects the samples along </a:t>
            </a:r>
            <a:r>
              <a:rPr lang="en-IN" dirty="0" smtClean="0">
                <a:solidFill>
                  <a:schemeClr val="bg1"/>
                </a:solidFill>
              </a:rPr>
              <a:t>columns and </a:t>
            </a:r>
            <a:r>
              <a:rPr lang="en-IN" dirty="0">
                <a:solidFill>
                  <a:schemeClr val="bg1"/>
                </a:solidFill>
              </a:rPr>
              <a:t>its features along rows. Our dataset has its </a:t>
            </a:r>
            <a:r>
              <a:rPr lang="en-IN" dirty="0" smtClean="0">
                <a:solidFill>
                  <a:schemeClr val="bg1"/>
                </a:solidFill>
              </a:rPr>
              <a:t>samples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along rows and its features along columns. Hence the matrices have to be transposed.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Now </a:t>
            </a:r>
            <a:r>
              <a:rPr lang="en-IN" dirty="0">
                <a:solidFill>
                  <a:schemeClr val="bg1"/>
                </a:solidFill>
              </a:rPr>
              <a:t>the network is ready to be trained. Here </a:t>
            </a:r>
            <a:r>
              <a:rPr lang="en-IN" dirty="0" smtClean="0">
                <a:solidFill>
                  <a:schemeClr val="bg1"/>
                </a:solidFill>
              </a:rPr>
              <a:t>testing set </a:t>
            </a:r>
            <a:r>
              <a:rPr lang="en-IN" dirty="0">
                <a:solidFill>
                  <a:schemeClr val="bg1"/>
                </a:solidFill>
              </a:rPr>
              <a:t>is created while creating the training set. The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training </a:t>
            </a:r>
            <a:r>
              <a:rPr lang="en-IN" dirty="0">
                <a:solidFill>
                  <a:schemeClr val="bg1"/>
                </a:solidFill>
              </a:rPr>
              <a:t>set is used to teach the network. </a:t>
            </a:r>
            <a:r>
              <a:rPr lang="en-IN" dirty="0" smtClean="0">
                <a:solidFill>
                  <a:schemeClr val="bg1"/>
                </a:solidFill>
              </a:rPr>
              <a:t>Training continues </a:t>
            </a:r>
            <a:r>
              <a:rPr lang="en-IN" dirty="0">
                <a:solidFill>
                  <a:schemeClr val="bg1"/>
                </a:solidFill>
              </a:rPr>
              <a:t>as long as the network continues improving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on </a:t>
            </a:r>
            <a:r>
              <a:rPr lang="en-IN" dirty="0">
                <a:solidFill>
                  <a:schemeClr val="bg1"/>
                </a:solidFill>
              </a:rPr>
              <a:t>the validation set. The test set provides </a:t>
            </a:r>
            <a:r>
              <a:rPr lang="en-IN" dirty="0" smtClean="0">
                <a:solidFill>
                  <a:schemeClr val="bg1"/>
                </a:solidFill>
              </a:rPr>
              <a:t>a completely </a:t>
            </a:r>
            <a:r>
              <a:rPr lang="en-IN" dirty="0">
                <a:solidFill>
                  <a:schemeClr val="bg1"/>
                </a:solidFill>
              </a:rPr>
              <a:t>independent measure of network accuracy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2" descr="C:\Users\Yash\Desktop\down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484123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457201" y="990600"/>
            <a:ext cx="7318147" cy="587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chemeClr val="bg1"/>
                </a:solidFill>
              </a:rPr>
              <a:t>Artificial Neural Network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997839"/>
            <a:ext cx="11887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Testing </a:t>
            </a:r>
            <a:r>
              <a:rPr lang="en-IN" sz="2000" b="1" dirty="0">
                <a:solidFill>
                  <a:schemeClr val="bg1"/>
                </a:solidFill>
              </a:rPr>
              <a:t>the </a:t>
            </a:r>
            <a:r>
              <a:rPr lang="en-IN" sz="2000" b="1" dirty="0" smtClean="0">
                <a:solidFill>
                  <a:schemeClr val="bg1"/>
                </a:solidFill>
              </a:rPr>
              <a:t>classifier :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                   The </a:t>
            </a:r>
            <a:r>
              <a:rPr lang="en-IN" dirty="0">
                <a:solidFill>
                  <a:schemeClr val="bg1"/>
                </a:solidFill>
              </a:rPr>
              <a:t>trained neural network can now be tested with the testing samples. This will give us a sense of how well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        the </a:t>
            </a:r>
            <a:r>
              <a:rPr lang="en-IN" dirty="0">
                <a:solidFill>
                  <a:schemeClr val="bg1"/>
                </a:solidFill>
              </a:rPr>
              <a:t>network will do when applied to data from the real world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Computation </a:t>
            </a:r>
            <a:r>
              <a:rPr lang="en-IN" sz="2000" b="1" dirty="0">
                <a:solidFill>
                  <a:schemeClr val="bg1"/>
                </a:solidFill>
              </a:rPr>
              <a:t>of classification accuracy using confusion </a:t>
            </a:r>
            <a:r>
              <a:rPr lang="en-IN" sz="2000" b="1" dirty="0" smtClean="0">
                <a:solidFill>
                  <a:schemeClr val="bg1"/>
                </a:solidFill>
              </a:rPr>
              <a:t>matrix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	The </a:t>
            </a:r>
            <a:r>
              <a:rPr lang="en-IN" dirty="0">
                <a:solidFill>
                  <a:schemeClr val="bg1"/>
                </a:solidFill>
              </a:rPr>
              <a:t>network response can now be compared against the desired target response to build the classification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	matrix </a:t>
            </a:r>
            <a:r>
              <a:rPr lang="en-IN" dirty="0">
                <a:solidFill>
                  <a:schemeClr val="bg1"/>
                </a:solidFill>
              </a:rPr>
              <a:t>which will provide a comprehensive picture of a classifiers performance.</a:t>
            </a:r>
          </a:p>
        </p:txBody>
      </p:sp>
      <p:pic>
        <p:nvPicPr>
          <p:cNvPr id="6" name="Picture 2" descr="C:\Users\Yash\Desktop\down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484123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0" y="2165993"/>
            <a:ext cx="11287151" cy="184665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Anyone, literate or illiterate will be able to use easily this application.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It will help Agriculture Officer to check quality of crop without any manual supervision.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Data obtained from farmers will help Government to  Identify the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isease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roduced in particular region and thus take proper action to prevent or control it.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3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Different Pattern in Plant leafs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AYANK\Desktop\fpls-07-01419-g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" y="1676406"/>
            <a:ext cx="12171559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04577" y="752861"/>
            <a:ext cx="1357883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C:\Users\Yash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56" y="2678796"/>
            <a:ext cx="8505144" cy="353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7" y="963880"/>
            <a:ext cx="2974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</a:t>
            </a:r>
            <a:r>
              <a:rPr spc="5" dirty="0"/>
              <a:t>S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429" y="2165990"/>
            <a:ext cx="9766935" cy="18819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8450" marR="6350" indent="-285750">
              <a:lnSpc>
                <a:spcPct val="102099"/>
              </a:lnSpc>
              <a:spcBef>
                <a:spcPts val="4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 proposed system describes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techniques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image processing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 detecting plant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diseases.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425450" algn="l"/>
                <a:tab pos="426084" algn="l"/>
                <a:tab pos="1047115" algn="l"/>
                <a:tab pos="2074545" algn="l"/>
                <a:tab pos="2473960" algn="l"/>
                <a:tab pos="2995295" algn="l"/>
                <a:tab pos="3747770" algn="l"/>
                <a:tab pos="4100195" algn="l"/>
                <a:tab pos="5077460" algn="l"/>
                <a:tab pos="5443220" algn="l"/>
                <a:tab pos="5810250" algn="l"/>
                <a:tab pos="6243320" algn="l"/>
                <a:tab pos="7000875" algn="l"/>
                <a:tab pos="7771765" algn="l"/>
                <a:tab pos="8358505" algn="l"/>
                <a:tab pos="8878570" algn="l"/>
                <a:tab pos="954913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disea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	of	the	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lant	i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known	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	at	an	early	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tage	and	the	cure	is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suggested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languages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namely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Hindi or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English.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3429" y="752861"/>
            <a:ext cx="1403603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1010463"/>
            <a:ext cx="4946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2225171"/>
            <a:ext cx="12113261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400" spc="-5" dirty="0">
              <a:solidFill>
                <a:prstClr val="white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white"/>
                </a:solidFill>
              </a:rPr>
              <a:t>India is an agricultural country; wherein most of</a:t>
            </a:r>
            <a:r>
              <a:rPr lang="en-US" sz="2400" b="1" dirty="0">
                <a:solidFill>
                  <a:prstClr val="white"/>
                </a:solidFill>
              </a:rPr>
              <a:t> </a:t>
            </a:r>
            <a:r>
              <a:rPr lang="en-IN" sz="2400" b="1" dirty="0" smtClean="0">
                <a:solidFill>
                  <a:prstClr val="white"/>
                </a:solidFill>
              </a:rPr>
              <a:t>the population depends on agricultural products.</a:t>
            </a:r>
            <a:endParaRPr lang="en-IN" sz="2400" b="1" spc="-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prstClr val="white"/>
                </a:solidFill>
              </a:rPr>
              <a:t>Disease on any plants leads to the considerable reduction in both the </a:t>
            </a:r>
            <a:r>
              <a:rPr lang="en-IN" sz="2400" b="1" dirty="0" smtClean="0">
                <a:solidFill>
                  <a:prstClr val="white"/>
                </a:solidFill>
              </a:rPr>
              <a:t>quality and </a:t>
            </a:r>
            <a:r>
              <a:rPr lang="en-IN" sz="2400" b="1" dirty="0">
                <a:solidFill>
                  <a:prstClr val="white"/>
                </a:solidFill>
              </a:rPr>
              <a:t>quantity of agricultural products. </a:t>
            </a:r>
            <a:endParaRPr lang="en-US" sz="2400" b="1" dirty="0">
              <a:solidFill>
                <a:prstClr val="white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white"/>
                </a:solidFill>
              </a:rPr>
              <a:t>Accurate </a:t>
            </a:r>
            <a:r>
              <a:rPr lang="en-IN" sz="2400" b="1" dirty="0">
                <a:solidFill>
                  <a:prstClr val="white"/>
                </a:solidFill>
              </a:rPr>
              <a:t>detection and identification of crop diseases plays </a:t>
            </a:r>
            <a:r>
              <a:rPr lang="en-IN" sz="2400" b="1" dirty="0" smtClean="0">
                <a:solidFill>
                  <a:prstClr val="white"/>
                </a:solidFill>
              </a:rPr>
              <a:t>an</a:t>
            </a:r>
            <a:r>
              <a:rPr lang="en-US" sz="2400" b="1" dirty="0">
                <a:solidFill>
                  <a:prstClr val="white"/>
                </a:solidFill>
              </a:rPr>
              <a:t> </a:t>
            </a:r>
            <a:r>
              <a:rPr lang="en-IN" sz="2400" b="1" dirty="0" smtClean="0">
                <a:solidFill>
                  <a:prstClr val="white"/>
                </a:solidFill>
              </a:rPr>
              <a:t>important </a:t>
            </a:r>
            <a:r>
              <a:rPr lang="en-IN" sz="2400" b="1" dirty="0">
                <a:solidFill>
                  <a:prstClr val="white"/>
                </a:solidFill>
              </a:rPr>
              <a:t>role in effectively controlling and preventing </a:t>
            </a:r>
            <a:r>
              <a:rPr lang="en-IN" sz="2400" b="1" dirty="0" smtClean="0">
                <a:solidFill>
                  <a:prstClr val="white"/>
                </a:solidFill>
              </a:rPr>
              <a:t>diseases</a:t>
            </a:r>
            <a:r>
              <a:rPr lang="en-US" sz="2400" b="1" dirty="0">
                <a:solidFill>
                  <a:prstClr val="white"/>
                </a:solidFill>
              </a:rPr>
              <a:t> </a:t>
            </a:r>
            <a:r>
              <a:rPr lang="en-IN" sz="2400" b="1" dirty="0" smtClean="0">
                <a:solidFill>
                  <a:prstClr val="white"/>
                </a:solidFill>
              </a:rPr>
              <a:t>for </a:t>
            </a:r>
            <a:r>
              <a:rPr lang="en-IN" sz="2400" b="1" dirty="0">
                <a:solidFill>
                  <a:prstClr val="white"/>
                </a:solidFill>
              </a:rPr>
              <a:t>sustainable agriculture and food security. </a:t>
            </a:r>
            <a:endParaRPr lang="en-US" sz="2400" b="1" dirty="0">
              <a:solidFill>
                <a:prstClr val="white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prstClr val="white"/>
                </a:solidFill>
              </a:rPr>
              <a:t>For detecting crop disease early and accurately, a system is developed using image processing techniques and artificial neural network. </a:t>
            </a:r>
            <a:endParaRPr sz="2400" b="1" dirty="0">
              <a:solidFill>
                <a:prstClr val="white"/>
              </a:solidFill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89335" y="752861"/>
            <a:ext cx="1391412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965403"/>
            <a:ext cx="68869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 smtClean="0">
                <a:latin typeface="Trebuchet MS"/>
                <a:cs typeface="Trebuchet MS"/>
              </a:rPr>
              <a:t>PROBLEM STATEMENT </a:t>
            </a:r>
            <a:endParaRPr b="1" spc="-1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3" y="707136"/>
            <a:ext cx="1424940" cy="117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349" y="2344088"/>
            <a:ext cx="116646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en-IN" sz="2400" b="1" spc="-85" dirty="0" smtClean="0">
                <a:solidFill>
                  <a:prstClr val="white"/>
                </a:solidFill>
                <a:latin typeface="Times New Roman"/>
                <a:cs typeface="Times New Roman"/>
              </a:rPr>
              <a:t>To </a:t>
            </a:r>
            <a:r>
              <a:rPr lang="en-IN" sz="2400" b="1" spc="-5" dirty="0" smtClean="0">
                <a:solidFill>
                  <a:prstClr val="white"/>
                </a:solidFill>
                <a:latin typeface="Times New Roman"/>
                <a:cs typeface="Times New Roman"/>
              </a:rPr>
              <a:t>make </a:t>
            </a:r>
            <a:r>
              <a:rPr lang="en-IN" sz="2400" b="1" dirty="0" smtClean="0">
                <a:solidFill>
                  <a:prstClr val="white"/>
                </a:solidFill>
                <a:latin typeface="Times New Roman"/>
                <a:cs typeface="Times New Roman"/>
              </a:rPr>
              <a:t>an </a:t>
            </a:r>
            <a:r>
              <a:rPr lang="en-IN" sz="2400" b="1" spc="-10" dirty="0" smtClean="0">
                <a:solidFill>
                  <a:prstClr val="white"/>
                </a:solidFill>
                <a:latin typeface="Times New Roman"/>
                <a:cs typeface="Times New Roman"/>
              </a:rPr>
              <a:t>efficient </a:t>
            </a:r>
            <a:r>
              <a:rPr lang="en-IN" sz="2400" b="1" spc="-5" dirty="0" smtClean="0">
                <a:solidFill>
                  <a:prstClr val="white"/>
                </a:solidFill>
                <a:latin typeface="Times New Roman"/>
                <a:cs typeface="Times New Roman"/>
              </a:rPr>
              <a:t>use </a:t>
            </a:r>
            <a:r>
              <a:rPr lang="en-IN" sz="2400" b="1" dirty="0" smtClean="0">
                <a:solidFill>
                  <a:prstClr val="white"/>
                </a:solidFill>
                <a:latin typeface="Times New Roman"/>
                <a:cs typeface="Times New Roman"/>
              </a:rPr>
              <a:t>of </a:t>
            </a:r>
            <a:r>
              <a:rPr lang="en-IN" sz="2400" b="1" spc="-5" dirty="0" smtClean="0">
                <a:solidFill>
                  <a:prstClr val="white"/>
                </a:solidFill>
                <a:latin typeface="Times New Roman"/>
                <a:cs typeface="Times New Roman"/>
              </a:rPr>
              <a:t>Image Processing and Machine Learning Techniques </a:t>
            </a:r>
            <a:r>
              <a:rPr lang="en-IN" sz="2400" b="1" dirty="0" smtClean="0">
                <a:solidFill>
                  <a:prstClr val="white"/>
                </a:solidFill>
                <a:latin typeface="Times New Roman"/>
                <a:cs typeface="Times New Roman"/>
              </a:rPr>
              <a:t>by using our Software </a:t>
            </a:r>
            <a:r>
              <a:rPr lang="en-IN" sz="2400" b="1" spc="-5" dirty="0" smtClean="0">
                <a:solidFill>
                  <a:prstClr val="white"/>
                </a:solidFill>
                <a:latin typeface="Times New Roman"/>
                <a:cs typeface="Times New Roman"/>
              </a:rPr>
              <a:t>which reduces time </a:t>
            </a:r>
            <a:r>
              <a:rPr lang="en-IN" sz="2400" b="1" dirty="0" smtClean="0">
                <a:solidFill>
                  <a:prstClr val="white"/>
                </a:solidFill>
                <a:latin typeface="Times New Roman"/>
                <a:cs typeface="Times New Roman"/>
              </a:rPr>
              <a:t>and Cost for </a:t>
            </a:r>
            <a:r>
              <a:rPr lang="en-IN" sz="2400" b="1" spc="-5" dirty="0" smtClean="0">
                <a:solidFill>
                  <a:prstClr val="white"/>
                </a:solidFill>
                <a:latin typeface="Times New Roman"/>
                <a:cs typeface="Times New Roman"/>
              </a:rPr>
              <a:t>Farmer </a:t>
            </a:r>
            <a:r>
              <a:rPr lang="en-IN" sz="2400" b="1" dirty="0" smtClean="0">
                <a:solidFill>
                  <a:prstClr val="white"/>
                </a:solidFill>
                <a:latin typeface="Times New Roman"/>
                <a:cs typeface="Times New Roman"/>
              </a:rPr>
              <a:t>to detect the disease and </a:t>
            </a:r>
            <a:r>
              <a:rPr lang="en-IN" sz="2400" b="1" spc="-5" dirty="0" smtClean="0">
                <a:solidFill>
                  <a:prstClr val="white"/>
                </a:solidFill>
                <a:latin typeface="Times New Roman"/>
                <a:cs typeface="Times New Roman"/>
              </a:rPr>
              <a:t>Suggest </a:t>
            </a:r>
            <a:r>
              <a:rPr lang="en-IN" sz="2400" b="1" dirty="0" smtClean="0">
                <a:solidFill>
                  <a:prstClr val="white"/>
                </a:solidFill>
                <a:latin typeface="Times New Roman"/>
                <a:cs typeface="Times New Roman"/>
              </a:rPr>
              <a:t>the </a:t>
            </a:r>
            <a:r>
              <a:rPr lang="en-IN" sz="2400" b="1" spc="-5" dirty="0" smtClean="0">
                <a:solidFill>
                  <a:prstClr val="white"/>
                </a:solidFill>
                <a:latin typeface="Times New Roman"/>
                <a:cs typeface="Times New Roman"/>
              </a:rPr>
              <a:t>fertilizers </a:t>
            </a:r>
            <a:r>
              <a:rPr lang="en-IN" sz="2400" b="1" dirty="0" smtClean="0">
                <a:solidFill>
                  <a:prstClr val="white"/>
                </a:solidFill>
                <a:latin typeface="Times New Roman"/>
                <a:cs typeface="Times New Roman"/>
              </a:rPr>
              <a:t>for Plant</a:t>
            </a:r>
            <a:r>
              <a:rPr lang="en-IN" sz="2400" b="1" spc="-160" dirty="0" smtClean="0">
                <a:solidFill>
                  <a:prstClr val="white"/>
                </a:solidFill>
                <a:latin typeface="Times New Roman"/>
                <a:cs typeface="Times New Roman"/>
              </a:rPr>
              <a:t>.</a:t>
            </a:r>
            <a:endParaRPr lang="en-IN" sz="2400" b="1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82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6" y="965403"/>
            <a:ext cx="34305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 smtClean="0">
                <a:latin typeface="Trebuchet MS"/>
                <a:cs typeface="Trebuchet MS"/>
              </a:rPr>
              <a:t>OBJECTIVE</a:t>
            </a:r>
            <a:endParaRPr b="1" spc="-1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699" y="2276872"/>
            <a:ext cx="9415116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To increase the yield of  the crop .</a:t>
            </a:r>
            <a:endParaRPr sz="2400" b="1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98450" indent="-285750"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spc="-15" dirty="0" smtClean="0">
                <a:solidFill>
                  <a:srgbClr val="FFFFFF"/>
                </a:solidFill>
                <a:latin typeface="Trebuchet MS"/>
                <a:cs typeface="Trebuchet MS"/>
              </a:rPr>
              <a:t>To help the farmers to have more income.</a:t>
            </a:r>
            <a:endParaRPr lang="en-US" sz="24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98450" indent="-285750"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dirty="0" smtClean="0">
                <a:solidFill>
                  <a:prstClr val="white"/>
                </a:solidFill>
                <a:latin typeface="Trebuchet MS"/>
                <a:cs typeface="Trebuchet MS"/>
              </a:rPr>
              <a:t>To detect diseases that occur on plants based on identification  of the leaves.</a:t>
            </a:r>
          </a:p>
          <a:p>
            <a:pPr marL="298450" indent="-285750"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dirty="0" smtClean="0">
                <a:solidFill>
                  <a:prstClr val="white"/>
                </a:solidFill>
                <a:latin typeface="Trebuchet MS"/>
                <a:cs typeface="Trebuchet MS"/>
              </a:rPr>
              <a:t>Thus, to provide control and preventive measures to  farmers so that diseases may not affect the yield and thus income.</a:t>
            </a:r>
          </a:p>
          <a:p>
            <a:pPr marL="298450" indent="-285750">
              <a:buFont typeface="Arial" pitchFamily="34" charset="0"/>
              <a:buChar char="•"/>
              <a:tabLst>
                <a:tab pos="299720" algn="l"/>
              </a:tabLst>
            </a:pPr>
            <a:r>
              <a:rPr lang="en-US" sz="2400" b="1" dirty="0" smtClean="0">
                <a:solidFill>
                  <a:prstClr val="white"/>
                </a:solidFill>
                <a:latin typeface="Trebuchet MS"/>
                <a:cs typeface="Trebuchet MS"/>
              </a:rPr>
              <a:t> Using Machine Learning(ML) techniques to increase the accuracy of the detection of diseases.</a:t>
            </a:r>
            <a:endParaRPr sz="2400" b="1" dirty="0">
              <a:solidFill>
                <a:prstClr val="white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7143" y="707136"/>
            <a:ext cx="1424940" cy="117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1010463"/>
            <a:ext cx="40415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 smtClean="0">
                <a:latin typeface="Trebuchet MS"/>
                <a:cs typeface="Trebuchet MS"/>
              </a:rPr>
              <a:t>EXISTING</a:t>
            </a:r>
            <a:r>
              <a:rPr b="1" spc="-40" dirty="0" smtClean="0">
                <a:latin typeface="Trebuchet MS"/>
                <a:cs typeface="Trebuchet MS"/>
              </a:rPr>
              <a:t> </a:t>
            </a:r>
            <a:r>
              <a:rPr lang="en-IN" b="1" spc="-40" dirty="0" smtClean="0">
                <a:latin typeface="Trebuchet MS"/>
                <a:cs typeface="Trebuchet MS"/>
              </a:rPr>
              <a:t> </a:t>
            </a:r>
            <a:r>
              <a:rPr b="1" spc="-5" dirty="0" smtClean="0">
                <a:latin typeface="Trebuchet MS"/>
                <a:cs typeface="Trebuchet MS"/>
              </a:rPr>
              <a:t>SYSTEM</a:t>
            </a:r>
            <a:endParaRPr b="1" spc="-5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2" y="2044395"/>
            <a:ext cx="5447031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Colour based segmentation is available.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arabicParenR"/>
            </a:pPr>
            <a:endParaRPr sz="25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Little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processing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AutoNum type="arabicParenR"/>
            </a:pPr>
            <a:endParaRPr sz="25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Traditional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approaches were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AutoNum type="arabicParenR"/>
            </a:pPr>
            <a:endParaRPr sz="2500" dirty="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buAutoNum type="arabicParenR"/>
              <a:tabLst>
                <a:tab pos="545465" algn="l"/>
                <a:tab pos="5461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4577" y="752861"/>
            <a:ext cx="1357883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717296"/>
            <a:ext cx="8003947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0" dirty="0">
                <a:latin typeface="+mn-lt"/>
              </a:rPr>
              <a:t>HARDWARE </a:t>
            </a:r>
            <a:r>
              <a:rPr lang="en-IN" spc="-50" dirty="0" smtClean="0">
                <a:latin typeface="+mn-lt"/>
              </a:rPr>
              <a:t> </a:t>
            </a:r>
            <a:r>
              <a:rPr dirty="0" smtClean="0">
                <a:latin typeface="+mn-lt"/>
              </a:rPr>
              <a:t>AND</a:t>
            </a:r>
            <a:r>
              <a:rPr lang="en-IN" dirty="0" smtClean="0">
                <a:latin typeface="+mn-lt"/>
              </a:rPr>
              <a:t> </a:t>
            </a:r>
            <a:r>
              <a:rPr spc="-220" dirty="0" smtClean="0">
                <a:latin typeface="+mn-lt"/>
              </a:rPr>
              <a:t> </a:t>
            </a:r>
            <a:r>
              <a:rPr spc="-50" dirty="0">
                <a:latin typeface="+mn-lt"/>
              </a:rPr>
              <a:t>SOFTWARE  </a:t>
            </a:r>
            <a:r>
              <a:rPr dirty="0">
                <a:latin typeface="+mn-lt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175764"/>
            <a:ext cx="9456420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lang="en-IN" sz="2400" b="1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Used</a:t>
            </a:r>
            <a:r>
              <a:rPr sz="24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2205990" lvl="1" indent="-288290">
              <a:lnSpc>
                <a:spcPts val="2590"/>
              </a:lnSpc>
              <a:buAutoNum type="arabicPeriod"/>
              <a:tabLst>
                <a:tab pos="220599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Android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</a:t>
            </a: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phone</a:t>
            </a:r>
            <a:endParaRPr lang="en-IN" sz="24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205990" lvl="1" indent="-288290">
              <a:lnSpc>
                <a:spcPts val="2590"/>
              </a:lnSpc>
              <a:buAutoNum type="arabicPeriod"/>
              <a:tabLst>
                <a:tab pos="220599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PC</a:t>
            </a:r>
          </a:p>
          <a:p>
            <a:pPr marL="1917700" lvl="1">
              <a:lnSpc>
                <a:spcPts val="2590"/>
              </a:lnSpc>
              <a:tabLst>
                <a:tab pos="2205990" algn="l"/>
              </a:tabLst>
            </a:pPr>
            <a:endParaRPr lang="en-IN" sz="24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917700" lvl="1">
              <a:lnSpc>
                <a:spcPts val="2590"/>
              </a:lnSpc>
              <a:tabLst>
                <a:tab pos="220599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222500" lvl="1" indent="-304800">
              <a:lnSpc>
                <a:spcPts val="2595"/>
              </a:lnSpc>
              <a:buAutoNum type="arabicPeriod"/>
              <a:tabLst>
                <a:tab pos="22231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917700" lvl="1">
              <a:lnSpc>
                <a:spcPts val="2740"/>
              </a:lnSpc>
              <a:tabLst>
                <a:tab pos="22231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1152" y="752861"/>
            <a:ext cx="1316736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3505201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</a:rPr>
              <a:t>Software Used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</a:rPr>
              <a:t>                           </a:t>
            </a:r>
            <a:r>
              <a:rPr lang="en-IN" sz="2400" dirty="0" smtClean="0">
                <a:solidFill>
                  <a:schemeClr val="bg1"/>
                </a:solidFill>
              </a:rPr>
              <a:t>1. MATLAB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</a:rPr>
              <a:t>                           </a:t>
            </a:r>
            <a:r>
              <a:rPr lang="en-IN" sz="2400" dirty="0" smtClean="0">
                <a:solidFill>
                  <a:schemeClr val="bg1"/>
                </a:solidFill>
              </a:rPr>
              <a:t>2. Android Application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9"/>
            <a:ext cx="815634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latin typeface="Trebuchet MS"/>
                <a:cs typeface="Trebuchet MS"/>
              </a:rPr>
              <a:t>BLOCK DIAGRAM OF SYSTEM </a:t>
            </a:r>
            <a:endParaRPr spc="-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4577" y="752861"/>
            <a:ext cx="1357883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3" descr="C:\Users\Yash\Desktop\fig3-2k11-267-27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6"/>
            <a:ext cx="4267200" cy="43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1970538"/>
            <a:ext cx="10437876" cy="321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5" y="408709"/>
            <a:ext cx="10666476" cy="106680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5709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535" y="471981"/>
            <a:ext cx="4584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4425" algn="l"/>
              </a:tabLst>
            </a:pPr>
            <a:r>
              <a:rPr spc="-5" dirty="0"/>
              <a:t>ACTI</a:t>
            </a:r>
            <a:r>
              <a:rPr spc="5" dirty="0"/>
              <a:t>V</a:t>
            </a:r>
            <a:r>
              <a:rPr spc="-5" dirty="0"/>
              <a:t>ITY</a:t>
            </a:r>
            <a:r>
              <a:rPr dirty="0"/>
              <a:t>	</a:t>
            </a:r>
            <a:r>
              <a:rPr spc="-5" dirty="0"/>
              <a:t>DI</a:t>
            </a:r>
            <a:r>
              <a:rPr spc="5" dirty="0"/>
              <a:t>A</a:t>
            </a:r>
            <a:r>
              <a:rPr spc="-5" dirty="0"/>
              <a:t>GR</a:t>
            </a:r>
            <a:r>
              <a:rPr spc="5" dirty="0"/>
              <a:t>A</a:t>
            </a:r>
            <a:r>
              <a:rPr spc="-5" dirty="0"/>
              <a:t>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95776" y="6483200"/>
            <a:ext cx="24949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Fig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ACTIVITY-diagram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80331" y="358838"/>
            <a:ext cx="1525524" cy="1082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 smtClean="0"/>
              <a:t>0</a:t>
            </a:r>
            <a:endParaRPr dirty="0"/>
          </a:p>
        </p:txBody>
      </p:sp>
      <p:pic>
        <p:nvPicPr>
          <p:cNvPr id="11" name="Picture 2" descr="C:\Users\Yash\Desktop\plant-leaf-disease-analysis-using-image-processing-technique-with-modified-svmcs-classifier-5-6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" y="-609600"/>
            <a:ext cx="12184453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650</Words>
  <Application>Microsoft Office PowerPoint</Application>
  <PresentationFormat>Custom</PresentationFormat>
  <Paragraphs>125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Plant  Disease  Detection  using Image Processing  and  Machine  Learning</vt:lpstr>
      <vt:lpstr>CONTENTS</vt:lpstr>
      <vt:lpstr>INTRODUCTION</vt:lpstr>
      <vt:lpstr>PROBLEM STATEMENT </vt:lpstr>
      <vt:lpstr>OBJECTIVE</vt:lpstr>
      <vt:lpstr>EXISTING  SYSTEM</vt:lpstr>
      <vt:lpstr>HARDWARE  AND  SOFTWARE  REQUIREMENTS</vt:lpstr>
      <vt:lpstr>BLOCK DIAGRAM OF SYSTEM </vt:lpstr>
      <vt:lpstr>ACTIVITY DIAGRAM</vt:lpstr>
      <vt:lpstr>Our Methodology</vt:lpstr>
      <vt:lpstr>Our Methodology</vt:lpstr>
      <vt:lpstr>Our Methodology</vt:lpstr>
      <vt:lpstr>Our Methodology</vt:lpstr>
      <vt:lpstr>Our Methodology</vt:lpstr>
      <vt:lpstr>Our Methodology</vt:lpstr>
      <vt:lpstr>Our Methodology</vt:lpstr>
      <vt:lpstr>Our Methodology</vt:lpstr>
      <vt:lpstr>Our Methodology</vt:lpstr>
      <vt:lpstr>Our Dataset</vt:lpstr>
      <vt:lpstr>Most Common Diseases Found</vt:lpstr>
      <vt:lpstr>K-Means Clustering ALGORITHM</vt:lpstr>
      <vt:lpstr>PowerPoint Presentation</vt:lpstr>
      <vt:lpstr>PowerPoint Presentation</vt:lpstr>
      <vt:lpstr>PowerPoint Presentation</vt:lpstr>
      <vt:lpstr>Future Scope</vt:lpstr>
      <vt:lpstr>Different Pattern in Plant leafs 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 Disease  Detection  using Image Processing  and  Machine  Learning</dc:title>
  <dc:creator>Falgun</dc:creator>
  <cp:lastModifiedBy>Subhrut</cp:lastModifiedBy>
  <cp:revision>54</cp:revision>
  <dcterms:created xsi:type="dcterms:W3CDTF">2018-07-22T09:24:31Z</dcterms:created>
  <dcterms:modified xsi:type="dcterms:W3CDTF">2018-07-26T12:57:29Z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2018-07-22T00:00:00Z</vt:filetime>
  </property>
</Properties>
</file>