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427" r:id="rId22"/>
    <p:sldId id="302" r:id="rId23"/>
    <p:sldId id="423" r:id="rId24"/>
    <p:sldId id="422" r:id="rId25"/>
    <p:sldId id="305" r:id="rId26"/>
    <p:sldId id="419" r:id="rId27"/>
    <p:sldId id="420" r:id="rId28"/>
    <p:sldId id="426" r:id="rId29"/>
    <p:sldId id="428" r:id="rId30"/>
    <p:sldId id="429" r:id="rId31"/>
    <p:sldId id="430" r:id="rId32"/>
    <p:sldId id="301" r:id="rId33"/>
    <p:sldId id="278" r:id="rId34"/>
    <p:sldId id="280" r:id="rId35"/>
    <p:sldId id="431" r:id="rId36"/>
    <p:sldId id="282" r:id="rId37"/>
    <p:sldId id="284" r:id="rId38"/>
    <p:sldId id="285" r:id="rId39"/>
    <p:sldId id="286" r:id="rId40"/>
    <p:sldId id="287" r:id="rId41"/>
    <p:sldId id="288" r:id="rId42"/>
    <p:sldId id="290" r:id="rId43"/>
    <p:sldId id="300" r:id="rId4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2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1909F-56EC-476C-9649-6446B676900A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A9B2C-AC59-476B-95BC-7E5D551E0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23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7439" y="1705267"/>
            <a:ext cx="8489121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4140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40" dirty="0"/>
              <a:t>©</a:t>
            </a:r>
            <a:r>
              <a:rPr spc="-30" dirty="0"/>
              <a:t> </a:t>
            </a:r>
            <a:r>
              <a:rPr spc="15" dirty="0"/>
              <a:t>2017,</a:t>
            </a:r>
            <a:r>
              <a:rPr spc="-20"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20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25" dirty="0"/>
              <a:t> </a:t>
            </a:r>
            <a:r>
              <a:rPr spc="-20" dirty="0"/>
              <a:t>Inc. </a:t>
            </a:r>
            <a:r>
              <a:rPr dirty="0"/>
              <a:t>or</a:t>
            </a:r>
            <a:r>
              <a:rPr spc="-2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20" dirty="0"/>
              <a:t> </a:t>
            </a:r>
            <a:r>
              <a:rPr spc="5" dirty="0"/>
              <a:t>All</a:t>
            </a:r>
            <a:r>
              <a:rPr spc="-25" dirty="0"/>
              <a:t> </a:t>
            </a:r>
            <a:r>
              <a:rPr spc="5" dirty="0"/>
              <a:t>rights</a:t>
            </a:r>
            <a:r>
              <a:rPr spc="-25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E27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40" dirty="0"/>
              <a:t>©</a:t>
            </a:r>
            <a:r>
              <a:rPr spc="-30" dirty="0"/>
              <a:t> </a:t>
            </a:r>
            <a:r>
              <a:rPr spc="15" dirty="0"/>
              <a:t>2017,</a:t>
            </a:r>
            <a:r>
              <a:rPr spc="-20"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20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25" dirty="0"/>
              <a:t> </a:t>
            </a:r>
            <a:r>
              <a:rPr spc="-20" dirty="0"/>
              <a:t>Inc. </a:t>
            </a:r>
            <a:r>
              <a:rPr dirty="0"/>
              <a:t>or</a:t>
            </a:r>
            <a:r>
              <a:rPr spc="-2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20" dirty="0"/>
              <a:t> </a:t>
            </a:r>
            <a:r>
              <a:rPr spc="5" dirty="0"/>
              <a:t>All</a:t>
            </a:r>
            <a:r>
              <a:rPr spc="-25" dirty="0"/>
              <a:t> </a:t>
            </a:r>
            <a:r>
              <a:rPr spc="5" dirty="0"/>
              <a:t>rights</a:t>
            </a:r>
            <a:r>
              <a:rPr spc="-25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2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02790" y="4706910"/>
            <a:ext cx="440651" cy="264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824431" y="1989366"/>
            <a:ext cx="955675" cy="1092200"/>
          </a:xfrm>
          <a:custGeom>
            <a:avLst/>
            <a:gdLst/>
            <a:ahLst/>
            <a:cxnLst/>
            <a:rect l="l" t="t" r="r" b="b"/>
            <a:pathLst>
              <a:path w="955675" h="1092200">
                <a:moveTo>
                  <a:pt x="0" y="0"/>
                </a:moveTo>
                <a:lnTo>
                  <a:pt x="955065" y="0"/>
                </a:lnTo>
                <a:lnTo>
                  <a:pt x="955065" y="1091679"/>
                </a:lnTo>
                <a:lnTo>
                  <a:pt x="0" y="1091679"/>
                </a:lnTo>
                <a:lnTo>
                  <a:pt x="0" y="0"/>
                </a:lnTo>
                <a:close/>
              </a:path>
            </a:pathLst>
          </a:custGeom>
          <a:solidFill>
            <a:srgbClr val="B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E27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40" dirty="0"/>
              <a:t>©</a:t>
            </a:r>
            <a:r>
              <a:rPr spc="-30" dirty="0"/>
              <a:t> </a:t>
            </a:r>
            <a:r>
              <a:rPr spc="15" dirty="0"/>
              <a:t>2017,</a:t>
            </a:r>
            <a:r>
              <a:rPr spc="-20"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20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25" dirty="0"/>
              <a:t> </a:t>
            </a:r>
            <a:r>
              <a:rPr spc="-20" dirty="0"/>
              <a:t>Inc. </a:t>
            </a:r>
            <a:r>
              <a:rPr dirty="0"/>
              <a:t>or</a:t>
            </a:r>
            <a:r>
              <a:rPr spc="-2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20" dirty="0"/>
              <a:t> </a:t>
            </a:r>
            <a:r>
              <a:rPr spc="5" dirty="0"/>
              <a:t>All</a:t>
            </a:r>
            <a:r>
              <a:rPr spc="-25" dirty="0"/>
              <a:t> </a:t>
            </a:r>
            <a:r>
              <a:rPr spc="5" dirty="0"/>
              <a:t>rights</a:t>
            </a:r>
            <a:r>
              <a:rPr spc="-25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E27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40" dirty="0"/>
              <a:t>©</a:t>
            </a:r>
            <a:r>
              <a:rPr spc="-30" dirty="0"/>
              <a:t> </a:t>
            </a:r>
            <a:r>
              <a:rPr spc="15" dirty="0"/>
              <a:t>2017,</a:t>
            </a:r>
            <a:r>
              <a:rPr spc="-20"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20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25" dirty="0"/>
              <a:t> </a:t>
            </a:r>
            <a:r>
              <a:rPr spc="-20" dirty="0"/>
              <a:t>Inc. </a:t>
            </a:r>
            <a:r>
              <a:rPr dirty="0"/>
              <a:t>or</a:t>
            </a:r>
            <a:r>
              <a:rPr spc="-2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20" dirty="0"/>
              <a:t> </a:t>
            </a:r>
            <a:r>
              <a:rPr spc="5" dirty="0"/>
              <a:t>All</a:t>
            </a:r>
            <a:r>
              <a:rPr spc="-25" dirty="0"/>
              <a:t> </a:t>
            </a:r>
            <a:r>
              <a:rPr spc="5" dirty="0"/>
              <a:t>rights</a:t>
            </a:r>
            <a:r>
              <a:rPr spc="-25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2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02790" y="4706910"/>
            <a:ext cx="440651" cy="264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40" dirty="0"/>
              <a:t>©</a:t>
            </a:r>
            <a:r>
              <a:rPr spc="-30" dirty="0"/>
              <a:t> </a:t>
            </a:r>
            <a:r>
              <a:rPr spc="15" dirty="0"/>
              <a:t>2017,</a:t>
            </a:r>
            <a:r>
              <a:rPr spc="-20"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20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25" dirty="0"/>
              <a:t> </a:t>
            </a:r>
            <a:r>
              <a:rPr spc="-20" dirty="0"/>
              <a:t>Inc. </a:t>
            </a:r>
            <a:r>
              <a:rPr dirty="0"/>
              <a:t>or</a:t>
            </a:r>
            <a:r>
              <a:rPr spc="-2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20" dirty="0"/>
              <a:t> </a:t>
            </a:r>
            <a:r>
              <a:rPr spc="5" dirty="0"/>
              <a:t>All</a:t>
            </a:r>
            <a:r>
              <a:rPr spc="-25" dirty="0"/>
              <a:t> </a:t>
            </a:r>
            <a:r>
              <a:rPr spc="5" dirty="0"/>
              <a:t>rights</a:t>
            </a:r>
            <a:r>
              <a:rPr spc="-25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2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8287" y="1544041"/>
            <a:ext cx="6367424" cy="184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E27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6774" y="1003363"/>
            <a:ext cx="7930451" cy="3316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76450" y="4787883"/>
            <a:ext cx="2857500" cy="132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40" dirty="0"/>
              <a:t>©</a:t>
            </a:r>
            <a:r>
              <a:rPr spc="-30" dirty="0"/>
              <a:t> </a:t>
            </a:r>
            <a:r>
              <a:rPr spc="15" dirty="0"/>
              <a:t>2017,</a:t>
            </a:r>
            <a:r>
              <a:rPr spc="-20"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20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25" dirty="0"/>
              <a:t> </a:t>
            </a:r>
            <a:r>
              <a:rPr spc="-20" dirty="0"/>
              <a:t>Inc. </a:t>
            </a:r>
            <a:r>
              <a:rPr dirty="0"/>
              <a:t>or</a:t>
            </a:r>
            <a:r>
              <a:rPr spc="-2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20" dirty="0"/>
              <a:t> </a:t>
            </a:r>
            <a:r>
              <a:rPr spc="5" dirty="0"/>
              <a:t>All</a:t>
            </a:r>
            <a:r>
              <a:rPr spc="-25" dirty="0"/>
              <a:t> </a:t>
            </a:r>
            <a:r>
              <a:rPr spc="5" dirty="0"/>
              <a:t>rights</a:t>
            </a:r>
            <a:r>
              <a:rPr spc="-25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subikashpal" TargetMode="External"/><Relationship Id="rId5" Type="http://schemas.openxmlformats.org/officeDocument/2006/relationships/hyperlink" Target="http://www.linkedin.com/in/subikash-pal-4b5b1524" TargetMode="External"/><Relationship Id="rId4" Type="http://schemas.openxmlformats.org/officeDocument/2006/relationships/hyperlink" Target="https://github.com/Subikash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image" Target="../media/image27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image" Target="../media/image27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7" Type="http://schemas.openxmlformats.org/officeDocument/2006/relationships/image" Target="../media/image52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g"/><Relationship Id="rId5" Type="http://schemas.openxmlformats.org/officeDocument/2006/relationships/image" Target="../media/image50.png"/><Relationship Id="rId4" Type="http://schemas.openxmlformats.org/officeDocument/2006/relationships/image" Target="../media/image49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17.jpg"/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12" Type="http://schemas.openxmlformats.org/officeDocument/2006/relationships/image" Target="../media/image16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11" Type="http://schemas.openxmlformats.org/officeDocument/2006/relationships/image" Target="../media/image15.jpg"/><Relationship Id="rId5" Type="http://schemas.openxmlformats.org/officeDocument/2006/relationships/image" Target="../media/image9.jpg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9150" y="4800583"/>
            <a:ext cx="2832100" cy="106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9"/>
              </a:lnSpc>
            </a:pPr>
            <a:r>
              <a:rPr sz="700" spc="40" dirty="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sz="7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15" dirty="0">
                <a:solidFill>
                  <a:srgbClr val="FFFFFF"/>
                </a:solidFill>
                <a:latin typeface="Trebuchet MS"/>
                <a:cs typeface="Trebuchet MS"/>
              </a:rPr>
              <a:t>2017,</a:t>
            </a:r>
            <a:r>
              <a:rPr sz="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20" dirty="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sz="7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20" dirty="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sz="7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Services,</a:t>
            </a:r>
            <a:r>
              <a:rPr sz="700" spc="-20" dirty="0">
                <a:solidFill>
                  <a:srgbClr val="FFFFFF"/>
                </a:solidFill>
                <a:latin typeface="Trebuchet MS"/>
                <a:cs typeface="Trebuchet MS"/>
              </a:rPr>
              <a:t> Inc.</a:t>
            </a:r>
            <a:r>
              <a:rPr sz="7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7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15" dirty="0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sz="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5" dirty="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sz="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5" dirty="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sz="7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02790" y="4706910"/>
            <a:ext cx="440651" cy="264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905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6638" y="3778751"/>
            <a:ext cx="6062762" cy="9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000" spc="30" dirty="0">
                <a:solidFill>
                  <a:srgbClr val="414042"/>
                </a:solidFill>
                <a:latin typeface="Trebuchet MS"/>
                <a:cs typeface="Trebuchet MS"/>
              </a:rPr>
              <a:t>Subikash Pal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200" spc="30" dirty="0">
                <a:solidFill>
                  <a:srgbClr val="414042"/>
                </a:solidFill>
                <a:latin typeface="Trebuchet MS"/>
                <a:cs typeface="Trebuchet MS"/>
              </a:rPr>
              <a:t>GitHub: </a:t>
            </a:r>
            <a:r>
              <a:rPr lang="en-US" sz="1200" spc="30" dirty="0">
                <a:solidFill>
                  <a:srgbClr val="414042"/>
                </a:solidFill>
                <a:latin typeface="Trebuchet MS"/>
                <a:cs typeface="Trebuchet MS"/>
                <a:hlinkClick r:id="rId4"/>
              </a:rPr>
              <a:t>https://github.com/Subikash/</a:t>
            </a:r>
            <a:endParaRPr lang="en-US" sz="1200" spc="30" dirty="0">
              <a:solidFill>
                <a:srgbClr val="414042"/>
              </a:solidFill>
              <a:latin typeface="Trebuchet MS"/>
              <a:cs typeface="Trebuchet MS"/>
            </a:endParaRPr>
          </a:p>
          <a:p>
            <a:pPr marL="12700" marR="5080" fontAlgn="base">
              <a:spcBef>
                <a:spcPts val="100"/>
              </a:spcBef>
            </a:pPr>
            <a:r>
              <a:rPr lang="en-US" sz="1200" spc="30" dirty="0" err="1">
                <a:solidFill>
                  <a:srgbClr val="414042"/>
                </a:solidFill>
                <a:latin typeface="Trebuchet MS"/>
                <a:cs typeface="Trebuchet MS"/>
              </a:rPr>
              <a:t>Linkedin</a:t>
            </a:r>
            <a:r>
              <a:rPr lang="en-US" sz="1200" spc="30" dirty="0">
                <a:solidFill>
                  <a:srgbClr val="414042"/>
                </a:solidFill>
                <a:latin typeface="Trebuchet MS"/>
                <a:cs typeface="Trebuchet MS"/>
              </a:rPr>
              <a:t>: </a:t>
            </a:r>
            <a:r>
              <a:rPr lang="en-US" sz="1200" spc="30" dirty="0">
                <a:solidFill>
                  <a:srgbClr val="414042"/>
                </a:solidFill>
                <a:latin typeface="Trebuchet MS"/>
                <a:hlinkClick r:id="rId5"/>
              </a:rPr>
              <a:t>www.linkedin.com/in/subikash-pal-4b5b1524</a:t>
            </a:r>
            <a:endParaRPr lang="en-US" sz="1200" spc="30" dirty="0">
              <a:solidFill>
                <a:srgbClr val="414042"/>
              </a:solidFill>
              <a:latin typeface="Trebuchet MS"/>
            </a:endParaRPr>
          </a:p>
          <a:p>
            <a:pPr marL="12700" marR="5080" fontAlgn="base">
              <a:spcBef>
                <a:spcPts val="100"/>
              </a:spcBef>
            </a:pPr>
            <a:r>
              <a:rPr lang="en-US" sz="1200" spc="30" dirty="0">
                <a:solidFill>
                  <a:srgbClr val="414042"/>
                </a:solidFill>
                <a:latin typeface="Trebuchet MS"/>
              </a:rPr>
              <a:t>Kaggle  :</a:t>
            </a:r>
            <a:r>
              <a:rPr lang="en-US" sz="1200" spc="30" dirty="0">
                <a:solidFill>
                  <a:srgbClr val="414042"/>
                </a:solidFill>
                <a:latin typeface="Trebuchet MS"/>
                <a:hlinkClick r:id="rId6"/>
              </a:rPr>
              <a:t>https://www.kaggle.com/subikashpal</a:t>
            </a:r>
            <a:endParaRPr lang="en-US" sz="1200" spc="30" dirty="0">
              <a:solidFill>
                <a:srgbClr val="414042"/>
              </a:solidFill>
              <a:latin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985" marR="5080" indent="-958215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Introduction </a:t>
            </a:r>
            <a:r>
              <a:rPr spc="45" dirty="0"/>
              <a:t>to </a:t>
            </a:r>
            <a:r>
              <a:rPr spc="50" dirty="0"/>
              <a:t>Machine</a:t>
            </a:r>
            <a:r>
              <a:rPr spc="-545" dirty="0"/>
              <a:t> </a:t>
            </a:r>
            <a:r>
              <a:rPr spc="-5" dirty="0"/>
              <a:t>Learning,  </a:t>
            </a:r>
            <a:r>
              <a:rPr spc="30" dirty="0"/>
              <a:t>Deep </a:t>
            </a:r>
            <a:r>
              <a:rPr spc="35" dirty="0"/>
              <a:t>Learning</a:t>
            </a:r>
            <a:endParaRPr spc="14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45281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>
                <a:solidFill>
                  <a:srgbClr val="414042"/>
                </a:solidFill>
                <a:latin typeface="Trebuchet MS"/>
                <a:cs typeface="Trebuchet MS"/>
              </a:rPr>
              <a:t>Why </a:t>
            </a:r>
            <a:r>
              <a:rPr spc="60" dirty="0">
                <a:solidFill>
                  <a:srgbClr val="414042"/>
                </a:solidFill>
                <a:latin typeface="Trebuchet MS"/>
                <a:cs typeface="Trebuchet MS"/>
              </a:rPr>
              <a:t>Use </a:t>
            </a:r>
            <a:r>
              <a:rPr spc="50" dirty="0">
                <a:solidFill>
                  <a:srgbClr val="414042"/>
                </a:solidFill>
                <a:latin typeface="Trebuchet MS"/>
                <a:cs typeface="Trebuchet MS"/>
              </a:rPr>
              <a:t>Machine</a:t>
            </a:r>
            <a:r>
              <a:rPr spc="-56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50" dirty="0">
                <a:solidFill>
                  <a:srgbClr val="414042"/>
                </a:solidFill>
                <a:latin typeface="Trebuchet MS"/>
                <a:cs typeface="Trebuchet MS"/>
              </a:rPr>
              <a:t>Learning?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9332" y="746378"/>
            <a:ext cx="7567295" cy="348996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55" dirty="0">
                <a:solidFill>
                  <a:srgbClr val="414042"/>
                </a:solidFill>
                <a:latin typeface="Trebuchet MS"/>
                <a:cs typeface="Trebuchet MS"/>
              </a:rPr>
              <a:t>Use</a:t>
            </a:r>
            <a:r>
              <a:rPr sz="2400" spc="-10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400" spc="175" dirty="0">
                <a:solidFill>
                  <a:srgbClr val="414042"/>
                </a:solidFill>
                <a:latin typeface="Trebuchet MS"/>
                <a:cs typeface="Trebuchet MS"/>
              </a:rPr>
              <a:t>ML</a:t>
            </a:r>
            <a:r>
              <a:rPr sz="2400" spc="-9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414042"/>
                </a:solidFill>
                <a:latin typeface="Trebuchet MS"/>
                <a:cs typeface="Trebuchet MS"/>
              </a:rPr>
              <a:t>when</a:t>
            </a:r>
            <a:r>
              <a:rPr sz="2400" spc="-10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4042"/>
                </a:solidFill>
                <a:latin typeface="Trebuchet MS"/>
                <a:cs typeface="Trebuchet MS"/>
              </a:rPr>
              <a:t>you</a:t>
            </a:r>
            <a:r>
              <a:rPr sz="2400" spc="-10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400" b="1" spc="-45" dirty="0">
                <a:solidFill>
                  <a:srgbClr val="414042"/>
                </a:solidFill>
                <a:latin typeface="Trebuchet MS"/>
                <a:cs typeface="Trebuchet MS"/>
              </a:rPr>
              <a:t>can’t</a:t>
            </a:r>
            <a:r>
              <a:rPr sz="2400" b="1" spc="-9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414042"/>
                </a:solidFill>
                <a:latin typeface="Trebuchet MS"/>
                <a:cs typeface="Trebuchet MS"/>
              </a:rPr>
              <a:t>code</a:t>
            </a:r>
            <a:r>
              <a:rPr sz="2400" b="1" spc="-10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400" b="1" spc="-15" dirty="0">
                <a:solidFill>
                  <a:srgbClr val="414042"/>
                </a:solidFill>
                <a:latin typeface="Trebuchet MS"/>
                <a:cs typeface="Trebuchet MS"/>
              </a:rPr>
              <a:t>it</a:t>
            </a:r>
            <a:endParaRPr sz="2400">
              <a:latin typeface="Trebuchet MS"/>
              <a:cs typeface="Trebuchet MS"/>
            </a:endParaRPr>
          </a:p>
          <a:p>
            <a:pPr marL="1098550" lvl="1" indent="-342900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1097915" algn="l"/>
                <a:tab pos="1098550" algn="l"/>
              </a:tabLst>
            </a:pPr>
            <a:r>
              <a:rPr sz="1600" spc="20" dirty="0">
                <a:solidFill>
                  <a:srgbClr val="414042"/>
                </a:solidFill>
                <a:latin typeface="Trebuchet MS"/>
                <a:cs typeface="Trebuchet MS"/>
              </a:rPr>
              <a:t>Complex</a:t>
            </a:r>
            <a:r>
              <a:rPr sz="1600" spc="-5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414042"/>
                </a:solidFill>
                <a:latin typeface="Trebuchet MS"/>
                <a:cs typeface="Trebuchet MS"/>
              </a:rPr>
              <a:t>tasks</a:t>
            </a:r>
            <a:r>
              <a:rPr sz="1600" spc="-6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14042"/>
                </a:solidFill>
                <a:latin typeface="Trebuchet MS"/>
                <a:cs typeface="Trebuchet MS"/>
              </a:rPr>
              <a:t>where</a:t>
            </a:r>
            <a:r>
              <a:rPr sz="1600" spc="-5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14042"/>
                </a:solidFill>
                <a:latin typeface="Trebuchet MS"/>
                <a:cs typeface="Trebuchet MS"/>
              </a:rPr>
              <a:t>deterministic</a:t>
            </a:r>
            <a:r>
              <a:rPr sz="1600" spc="-6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1600" spc="20" dirty="0">
                <a:solidFill>
                  <a:srgbClr val="414042"/>
                </a:solidFill>
                <a:latin typeface="Trebuchet MS"/>
                <a:cs typeface="Trebuchet MS"/>
              </a:rPr>
              <a:t>solution</a:t>
            </a:r>
            <a:r>
              <a:rPr sz="1600" spc="-6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14042"/>
                </a:solidFill>
                <a:latin typeface="Trebuchet MS"/>
                <a:cs typeface="Trebuchet MS"/>
              </a:rPr>
              <a:t>don’t</a:t>
            </a:r>
            <a:r>
              <a:rPr sz="1600" spc="-6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14042"/>
                </a:solidFill>
                <a:latin typeface="Trebuchet MS"/>
                <a:cs typeface="Trebuchet MS"/>
              </a:rPr>
              <a:t>suffice</a:t>
            </a:r>
            <a:endParaRPr sz="1600">
              <a:latin typeface="Trebuchet MS"/>
              <a:cs typeface="Trebuchet MS"/>
            </a:endParaRPr>
          </a:p>
          <a:p>
            <a:pPr marL="1498600" lvl="2" indent="-3429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1497965" algn="l"/>
                <a:tab pos="1498600" algn="l"/>
              </a:tabLst>
            </a:pPr>
            <a:r>
              <a:rPr sz="1600" spc="-60" dirty="0">
                <a:solidFill>
                  <a:srgbClr val="414042"/>
                </a:solidFill>
                <a:latin typeface="Trebuchet MS"/>
                <a:cs typeface="Trebuchet MS"/>
              </a:rPr>
              <a:t>E.g. </a:t>
            </a:r>
            <a:r>
              <a:rPr sz="1600" spc="25" dirty="0">
                <a:solidFill>
                  <a:srgbClr val="414042"/>
                </a:solidFill>
                <a:latin typeface="Trebuchet MS"/>
                <a:cs typeface="Trebuchet MS"/>
              </a:rPr>
              <a:t>Recognizing</a:t>
            </a:r>
            <a:r>
              <a:rPr sz="1600" spc="-6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414042"/>
                </a:solidFill>
                <a:latin typeface="Trebuchet MS"/>
                <a:cs typeface="Trebuchet MS"/>
              </a:rPr>
              <a:t>speech/images</a:t>
            </a:r>
            <a:endParaRPr sz="16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14042"/>
                </a:solidFill>
                <a:latin typeface="Arial"/>
                <a:cs typeface="Arial"/>
              </a:rPr>
              <a:t>Use ML when you </a:t>
            </a:r>
            <a:r>
              <a:rPr sz="2400" b="1" spc="-5" dirty="0">
                <a:solidFill>
                  <a:srgbClr val="414042"/>
                </a:solidFill>
                <a:latin typeface="Arial"/>
                <a:cs typeface="Arial"/>
              </a:rPr>
              <a:t>can’t scale</a:t>
            </a:r>
            <a:r>
              <a:rPr sz="2400" b="1" spc="-125" dirty="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14042"/>
                </a:solidFill>
                <a:latin typeface="Arial"/>
                <a:cs typeface="Arial"/>
              </a:rPr>
              <a:t>it</a:t>
            </a:r>
            <a:endParaRPr sz="2400">
              <a:latin typeface="Arial"/>
              <a:cs typeface="Arial"/>
            </a:endParaRPr>
          </a:p>
          <a:p>
            <a:pPr marL="1098550" lvl="1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1097915" algn="l"/>
                <a:tab pos="1098550" algn="l"/>
              </a:tabLst>
            </a:pPr>
            <a:r>
              <a:rPr sz="1600" spc="-5" dirty="0">
                <a:solidFill>
                  <a:srgbClr val="414042"/>
                </a:solidFill>
                <a:latin typeface="Arial"/>
                <a:cs typeface="Arial"/>
              </a:rPr>
              <a:t>Replace repetitive </a:t>
            </a:r>
            <a:r>
              <a:rPr sz="1600" dirty="0">
                <a:solidFill>
                  <a:srgbClr val="414042"/>
                </a:solidFill>
                <a:latin typeface="Arial"/>
                <a:cs typeface="Arial"/>
              </a:rPr>
              <a:t>tasks </a:t>
            </a:r>
            <a:r>
              <a:rPr sz="1600" spc="-5" dirty="0">
                <a:solidFill>
                  <a:srgbClr val="414042"/>
                </a:solidFill>
                <a:latin typeface="Arial"/>
                <a:cs typeface="Arial"/>
              </a:rPr>
              <a:t>needing human like</a:t>
            </a:r>
            <a:r>
              <a:rPr sz="1600" spc="15" dirty="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14042"/>
                </a:solidFill>
                <a:latin typeface="Arial"/>
                <a:cs typeface="Arial"/>
              </a:rPr>
              <a:t>expertise</a:t>
            </a:r>
            <a:endParaRPr sz="1600">
              <a:latin typeface="Arial"/>
              <a:cs typeface="Arial"/>
            </a:endParaRPr>
          </a:p>
          <a:p>
            <a:pPr marL="1498600" lvl="2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1497965" algn="l"/>
                <a:tab pos="1498600" algn="l"/>
              </a:tabLst>
            </a:pPr>
            <a:r>
              <a:rPr sz="1600" dirty="0">
                <a:solidFill>
                  <a:srgbClr val="414042"/>
                </a:solidFill>
                <a:latin typeface="Arial"/>
                <a:cs typeface="Arial"/>
              </a:rPr>
              <a:t>E.g </a:t>
            </a:r>
            <a:r>
              <a:rPr sz="1600" spc="-5" dirty="0">
                <a:solidFill>
                  <a:srgbClr val="414042"/>
                </a:solidFill>
                <a:latin typeface="Arial"/>
                <a:cs typeface="Arial"/>
              </a:rPr>
              <a:t>Recommendations, spam, fraud detection, machine</a:t>
            </a:r>
            <a:r>
              <a:rPr sz="1600" spc="65" dirty="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14042"/>
                </a:solidFill>
                <a:latin typeface="Arial"/>
                <a:cs typeface="Arial"/>
              </a:rPr>
              <a:t>translation.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4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14042"/>
                </a:solidFill>
                <a:latin typeface="Arial"/>
                <a:cs typeface="Arial"/>
              </a:rPr>
              <a:t>Use ML when you have </a:t>
            </a:r>
            <a:r>
              <a:rPr sz="2400" spc="-5" dirty="0">
                <a:solidFill>
                  <a:srgbClr val="414042"/>
                </a:solidFill>
                <a:latin typeface="Arial"/>
                <a:cs typeface="Arial"/>
              </a:rPr>
              <a:t>to</a:t>
            </a:r>
            <a:r>
              <a:rPr sz="2400" spc="-140" dirty="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14042"/>
                </a:solidFill>
                <a:latin typeface="Arial"/>
                <a:cs typeface="Arial"/>
              </a:rPr>
              <a:t>adapt/personalize</a:t>
            </a:r>
            <a:endParaRPr sz="2400">
              <a:latin typeface="Arial"/>
              <a:cs typeface="Arial"/>
            </a:endParaRPr>
          </a:p>
          <a:p>
            <a:pPr marL="1098550" lvl="1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1097915" algn="l"/>
                <a:tab pos="1098550" algn="l"/>
              </a:tabLst>
            </a:pPr>
            <a:r>
              <a:rPr sz="1600" spc="-5" dirty="0">
                <a:solidFill>
                  <a:srgbClr val="414042"/>
                </a:solidFill>
                <a:latin typeface="Arial"/>
                <a:cs typeface="Arial"/>
              </a:rPr>
              <a:t>E.g. Recommendation and</a:t>
            </a:r>
            <a:r>
              <a:rPr sz="1600" spc="15" dirty="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14042"/>
                </a:solidFill>
                <a:latin typeface="Arial"/>
                <a:cs typeface="Arial"/>
              </a:rPr>
              <a:t>personalization</a:t>
            </a:r>
            <a:endParaRPr sz="1600">
              <a:latin typeface="Arial"/>
              <a:cs typeface="Arial"/>
            </a:endParaRPr>
          </a:p>
          <a:p>
            <a:pPr marL="358140" indent="-342900">
              <a:lnSpc>
                <a:spcPct val="100000"/>
              </a:lnSpc>
              <a:spcBef>
                <a:spcPts val="919"/>
              </a:spcBef>
              <a:buChar char="•"/>
              <a:tabLst>
                <a:tab pos="358140" algn="l"/>
                <a:tab pos="358775" algn="l"/>
              </a:tabLst>
            </a:pPr>
            <a:r>
              <a:rPr sz="2400" dirty="0">
                <a:solidFill>
                  <a:srgbClr val="414042"/>
                </a:solidFill>
                <a:latin typeface="Arial"/>
                <a:cs typeface="Arial"/>
              </a:rPr>
              <a:t>Use ML when you </a:t>
            </a:r>
            <a:r>
              <a:rPr sz="2400" b="1" spc="-5" dirty="0">
                <a:solidFill>
                  <a:srgbClr val="414042"/>
                </a:solidFill>
                <a:latin typeface="Arial"/>
                <a:cs typeface="Arial"/>
              </a:rPr>
              <a:t>can’t </a:t>
            </a:r>
            <a:r>
              <a:rPr sz="2400" b="1" dirty="0">
                <a:solidFill>
                  <a:srgbClr val="414042"/>
                </a:solidFill>
                <a:latin typeface="Arial"/>
                <a:cs typeface="Arial"/>
              </a:rPr>
              <a:t>track</a:t>
            </a:r>
            <a:r>
              <a:rPr sz="2400" b="1" spc="-130" dirty="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14042"/>
                </a:solidFill>
                <a:latin typeface="Arial"/>
                <a:cs typeface="Arial"/>
              </a:rPr>
              <a:t>it</a:t>
            </a:r>
            <a:endParaRPr sz="2400">
              <a:latin typeface="Arial"/>
              <a:cs typeface="Arial"/>
            </a:endParaRPr>
          </a:p>
          <a:p>
            <a:pPr marL="1101090" lvl="1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1101090" algn="l"/>
                <a:tab pos="1101725" algn="l"/>
              </a:tabLst>
            </a:pPr>
            <a:r>
              <a:rPr sz="1600" spc="-5" dirty="0">
                <a:solidFill>
                  <a:srgbClr val="414042"/>
                </a:solidFill>
                <a:latin typeface="Arial"/>
                <a:cs typeface="Arial"/>
              </a:rPr>
              <a:t>E.g. Automated driving, fraud</a:t>
            </a:r>
            <a:r>
              <a:rPr sz="1600" spc="-60" dirty="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14042"/>
                </a:solidFill>
                <a:latin typeface="Arial"/>
                <a:cs typeface="Arial"/>
              </a:rPr>
              <a:t>detection.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519" y="2217902"/>
            <a:ext cx="44094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solidFill>
                  <a:srgbClr val="414042"/>
                </a:solidFill>
                <a:latin typeface="Trebuchet MS"/>
                <a:cs typeface="Trebuchet MS"/>
              </a:rPr>
              <a:t>Types </a:t>
            </a:r>
            <a:r>
              <a:rPr spc="145" dirty="0">
                <a:solidFill>
                  <a:srgbClr val="414042"/>
                </a:solidFill>
                <a:latin typeface="Trebuchet MS"/>
                <a:cs typeface="Trebuchet MS"/>
              </a:rPr>
              <a:t>Of </a:t>
            </a:r>
            <a:r>
              <a:rPr spc="50" dirty="0">
                <a:solidFill>
                  <a:srgbClr val="414042"/>
                </a:solidFill>
                <a:latin typeface="Trebuchet MS"/>
                <a:cs typeface="Trebuchet MS"/>
              </a:rPr>
              <a:t>Machine</a:t>
            </a:r>
            <a:r>
              <a:rPr spc="-53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35" dirty="0">
                <a:solidFill>
                  <a:srgbClr val="414042"/>
                </a:solidFill>
                <a:latin typeface="Trebuchet MS"/>
                <a:cs typeface="Trebuchet MS"/>
              </a:rPr>
              <a:t>Learning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32912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414042"/>
                </a:solidFill>
                <a:latin typeface="Trebuchet MS"/>
                <a:cs typeface="Trebuchet MS"/>
              </a:rPr>
              <a:t>Supervised</a:t>
            </a:r>
            <a:r>
              <a:rPr spc="-16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35" dirty="0">
                <a:solidFill>
                  <a:srgbClr val="414042"/>
                </a:solidFill>
                <a:latin typeface="Trebuchet MS"/>
                <a:cs typeface="Trebuchet MS"/>
              </a:rPr>
              <a:t>Learning</a:t>
            </a:r>
          </a:p>
        </p:txBody>
      </p:sp>
      <p:sp>
        <p:nvSpPr>
          <p:cNvPr id="4" name="object 4"/>
          <p:cNvSpPr/>
          <p:nvPr/>
        </p:nvSpPr>
        <p:spPr>
          <a:xfrm>
            <a:off x="2036089" y="2753766"/>
            <a:ext cx="1041222" cy="1552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42528" y="2755607"/>
            <a:ext cx="384175" cy="382270"/>
          </a:xfrm>
          <a:custGeom>
            <a:avLst/>
            <a:gdLst/>
            <a:ahLst/>
            <a:cxnLst/>
            <a:rect l="l" t="t" r="r" b="b"/>
            <a:pathLst>
              <a:path w="384175" h="382269">
                <a:moveTo>
                  <a:pt x="0" y="0"/>
                </a:moveTo>
                <a:lnTo>
                  <a:pt x="383843" y="0"/>
                </a:lnTo>
                <a:lnTo>
                  <a:pt x="383843" y="381962"/>
                </a:lnTo>
                <a:lnTo>
                  <a:pt x="0" y="381962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37118" y="2941180"/>
            <a:ext cx="384175" cy="382270"/>
          </a:xfrm>
          <a:custGeom>
            <a:avLst/>
            <a:gdLst/>
            <a:ahLst/>
            <a:cxnLst/>
            <a:rect l="l" t="t" r="r" b="b"/>
            <a:pathLst>
              <a:path w="384175" h="382270">
                <a:moveTo>
                  <a:pt x="0" y="0"/>
                </a:moveTo>
                <a:lnTo>
                  <a:pt x="383844" y="0"/>
                </a:lnTo>
                <a:lnTo>
                  <a:pt x="383844" y="381965"/>
                </a:lnTo>
                <a:lnTo>
                  <a:pt x="0" y="381965"/>
                </a:lnTo>
                <a:lnTo>
                  <a:pt x="0" y="0"/>
                </a:lnTo>
                <a:close/>
              </a:path>
            </a:pathLst>
          </a:custGeom>
          <a:solidFill>
            <a:srgbClr val="49A8F2">
              <a:alpha val="431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37118" y="2941180"/>
            <a:ext cx="384175" cy="382270"/>
          </a:xfrm>
          <a:custGeom>
            <a:avLst/>
            <a:gdLst/>
            <a:ahLst/>
            <a:cxnLst/>
            <a:rect l="l" t="t" r="r" b="b"/>
            <a:pathLst>
              <a:path w="384175" h="382270">
                <a:moveTo>
                  <a:pt x="0" y="0"/>
                </a:moveTo>
                <a:lnTo>
                  <a:pt x="383843" y="0"/>
                </a:lnTo>
                <a:lnTo>
                  <a:pt x="383843" y="381962"/>
                </a:lnTo>
                <a:lnTo>
                  <a:pt x="0" y="381962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49A8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96782" y="2750197"/>
            <a:ext cx="384175" cy="382270"/>
          </a:xfrm>
          <a:custGeom>
            <a:avLst/>
            <a:gdLst/>
            <a:ahLst/>
            <a:cxnLst/>
            <a:rect l="l" t="t" r="r" b="b"/>
            <a:pathLst>
              <a:path w="384175" h="382269">
                <a:moveTo>
                  <a:pt x="0" y="0"/>
                </a:moveTo>
                <a:lnTo>
                  <a:pt x="383844" y="0"/>
                </a:lnTo>
                <a:lnTo>
                  <a:pt x="383844" y="381965"/>
                </a:lnTo>
                <a:lnTo>
                  <a:pt x="0" y="381965"/>
                </a:lnTo>
                <a:lnTo>
                  <a:pt x="0" y="0"/>
                </a:lnTo>
                <a:close/>
              </a:path>
            </a:pathLst>
          </a:custGeom>
          <a:solidFill>
            <a:srgbClr val="007DBC">
              <a:alpha val="419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96782" y="2750197"/>
            <a:ext cx="384175" cy="382270"/>
          </a:xfrm>
          <a:custGeom>
            <a:avLst/>
            <a:gdLst/>
            <a:ahLst/>
            <a:cxnLst/>
            <a:rect l="l" t="t" r="r" b="b"/>
            <a:pathLst>
              <a:path w="384175" h="382269">
                <a:moveTo>
                  <a:pt x="0" y="0"/>
                </a:moveTo>
                <a:lnTo>
                  <a:pt x="383843" y="0"/>
                </a:lnTo>
                <a:lnTo>
                  <a:pt x="383843" y="381962"/>
                </a:lnTo>
                <a:lnTo>
                  <a:pt x="0" y="381962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7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06814" y="3070860"/>
            <a:ext cx="389890" cy="109855"/>
          </a:xfrm>
          <a:custGeom>
            <a:avLst/>
            <a:gdLst/>
            <a:ahLst/>
            <a:cxnLst/>
            <a:rect l="l" t="t" r="r" b="b"/>
            <a:pathLst>
              <a:path w="389889" h="109855">
                <a:moveTo>
                  <a:pt x="372773" y="64681"/>
                </a:moveTo>
                <a:lnTo>
                  <a:pt x="335241" y="64681"/>
                </a:lnTo>
                <a:lnTo>
                  <a:pt x="285064" y="94246"/>
                </a:lnTo>
                <a:lnTo>
                  <a:pt x="283552" y="100088"/>
                </a:lnTo>
                <a:lnTo>
                  <a:pt x="287553" y="106883"/>
                </a:lnTo>
                <a:lnTo>
                  <a:pt x="289687" y="108394"/>
                </a:lnTo>
                <a:lnTo>
                  <a:pt x="294398" y="109613"/>
                </a:lnTo>
                <a:lnTo>
                  <a:pt x="296989" y="109321"/>
                </a:lnTo>
                <a:lnTo>
                  <a:pt x="372773" y="64681"/>
                </a:lnTo>
                <a:close/>
              </a:path>
              <a:path w="389889" h="109855">
                <a:moveTo>
                  <a:pt x="294246" y="0"/>
                </a:moveTo>
                <a:lnTo>
                  <a:pt x="288429" y="1562"/>
                </a:lnTo>
                <a:lnTo>
                  <a:pt x="283159" y="10680"/>
                </a:lnTo>
                <a:lnTo>
                  <a:pt x="284721" y="16497"/>
                </a:lnTo>
                <a:lnTo>
                  <a:pt x="335165" y="45631"/>
                </a:lnTo>
                <a:lnTo>
                  <a:pt x="0" y="47078"/>
                </a:lnTo>
                <a:lnTo>
                  <a:pt x="88" y="66128"/>
                </a:lnTo>
                <a:lnTo>
                  <a:pt x="372773" y="64681"/>
                </a:lnTo>
                <a:lnTo>
                  <a:pt x="389331" y="54927"/>
                </a:lnTo>
                <a:lnTo>
                  <a:pt x="294246" y="0"/>
                </a:lnTo>
                <a:close/>
              </a:path>
            </a:pathLst>
          </a:custGeom>
          <a:solidFill>
            <a:srgbClr val="49A8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15438" y="3155365"/>
            <a:ext cx="446405" cy="109855"/>
          </a:xfrm>
          <a:custGeom>
            <a:avLst/>
            <a:gdLst/>
            <a:ahLst/>
            <a:cxnLst/>
            <a:rect l="l" t="t" r="r" b="b"/>
            <a:pathLst>
              <a:path w="446405" h="109854">
                <a:moveTo>
                  <a:pt x="351358" y="0"/>
                </a:moveTo>
                <a:lnTo>
                  <a:pt x="346621" y="1181"/>
                </a:lnTo>
                <a:lnTo>
                  <a:pt x="344487" y="2679"/>
                </a:lnTo>
                <a:lnTo>
                  <a:pt x="340423" y="9448"/>
                </a:lnTo>
                <a:lnTo>
                  <a:pt x="341896" y="15290"/>
                </a:lnTo>
                <a:lnTo>
                  <a:pt x="391845" y="45250"/>
                </a:lnTo>
                <a:lnTo>
                  <a:pt x="171" y="45250"/>
                </a:lnTo>
                <a:lnTo>
                  <a:pt x="0" y="59550"/>
                </a:lnTo>
                <a:lnTo>
                  <a:pt x="391617" y="64300"/>
                </a:lnTo>
                <a:lnTo>
                  <a:pt x="340944" y="93040"/>
                </a:lnTo>
                <a:lnTo>
                  <a:pt x="339344" y="98844"/>
                </a:lnTo>
                <a:lnTo>
                  <a:pt x="344538" y="108000"/>
                </a:lnTo>
                <a:lnTo>
                  <a:pt x="350342" y="109600"/>
                </a:lnTo>
                <a:lnTo>
                  <a:pt x="445858" y="55435"/>
                </a:lnTo>
                <a:lnTo>
                  <a:pt x="428878" y="45250"/>
                </a:lnTo>
                <a:lnTo>
                  <a:pt x="391845" y="45250"/>
                </a:lnTo>
                <a:lnTo>
                  <a:pt x="228" y="40500"/>
                </a:lnTo>
                <a:lnTo>
                  <a:pt x="420960" y="40500"/>
                </a:lnTo>
                <a:lnTo>
                  <a:pt x="353949" y="304"/>
                </a:lnTo>
                <a:lnTo>
                  <a:pt x="351358" y="0"/>
                </a:lnTo>
                <a:close/>
              </a:path>
            </a:pathLst>
          </a:custGeom>
          <a:solidFill>
            <a:srgbClr val="49A8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36681" y="2865666"/>
            <a:ext cx="1951989" cy="1456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61608" y="2057464"/>
            <a:ext cx="1537970" cy="949960"/>
          </a:xfrm>
          <a:custGeom>
            <a:avLst/>
            <a:gdLst/>
            <a:ahLst/>
            <a:cxnLst/>
            <a:rect l="l" t="t" r="r" b="b"/>
            <a:pathLst>
              <a:path w="1537970" h="949960">
                <a:moveTo>
                  <a:pt x="858800" y="0"/>
                </a:moveTo>
                <a:lnTo>
                  <a:pt x="808064" y="459"/>
                </a:lnTo>
                <a:lnTo>
                  <a:pt x="757392" y="3062"/>
                </a:lnTo>
                <a:lnTo>
                  <a:pt x="707000" y="7822"/>
                </a:lnTo>
                <a:lnTo>
                  <a:pt x="657102" y="14758"/>
                </a:lnTo>
                <a:lnTo>
                  <a:pt x="607916" y="23884"/>
                </a:lnTo>
                <a:lnTo>
                  <a:pt x="559658" y="35218"/>
                </a:lnTo>
                <a:lnTo>
                  <a:pt x="512542" y="48775"/>
                </a:lnTo>
                <a:lnTo>
                  <a:pt x="466786" y="64572"/>
                </a:lnTo>
                <a:lnTo>
                  <a:pt x="422605" y="82624"/>
                </a:lnTo>
                <a:lnTo>
                  <a:pt x="371655" y="107489"/>
                </a:lnTo>
                <a:lnTo>
                  <a:pt x="325876" y="134531"/>
                </a:lnTo>
                <a:lnTo>
                  <a:pt x="285320" y="163515"/>
                </a:lnTo>
                <a:lnTo>
                  <a:pt x="250041" y="194207"/>
                </a:lnTo>
                <a:lnTo>
                  <a:pt x="220092" y="226373"/>
                </a:lnTo>
                <a:lnTo>
                  <a:pt x="195526" y="259778"/>
                </a:lnTo>
                <a:lnTo>
                  <a:pt x="176396" y="294187"/>
                </a:lnTo>
                <a:lnTo>
                  <a:pt x="154657" y="365084"/>
                </a:lnTo>
                <a:lnTo>
                  <a:pt x="152154" y="401102"/>
                </a:lnTo>
                <a:lnTo>
                  <a:pt x="155299" y="437187"/>
                </a:lnTo>
                <a:lnTo>
                  <a:pt x="178749" y="508621"/>
                </a:lnTo>
                <a:lnTo>
                  <a:pt x="199159" y="543502"/>
                </a:lnTo>
                <a:lnTo>
                  <a:pt x="225431" y="577512"/>
                </a:lnTo>
                <a:lnTo>
                  <a:pt x="257617" y="610417"/>
                </a:lnTo>
                <a:lnTo>
                  <a:pt x="295770" y="641983"/>
                </a:lnTo>
                <a:lnTo>
                  <a:pt x="0" y="949907"/>
                </a:lnTo>
                <a:lnTo>
                  <a:pt x="493941" y="742720"/>
                </a:lnTo>
                <a:lnTo>
                  <a:pt x="1194987" y="742720"/>
                </a:lnTo>
                <a:lnTo>
                  <a:pt x="1224233" y="732572"/>
                </a:lnTo>
                <a:lnTo>
                  <a:pt x="1267129" y="715021"/>
                </a:lnTo>
                <a:lnTo>
                  <a:pt x="1318079" y="690154"/>
                </a:lnTo>
                <a:lnTo>
                  <a:pt x="1363858" y="663111"/>
                </a:lnTo>
                <a:lnTo>
                  <a:pt x="1404414" y="634125"/>
                </a:lnTo>
                <a:lnTo>
                  <a:pt x="1439693" y="603432"/>
                </a:lnTo>
                <a:lnTo>
                  <a:pt x="1469642" y="571265"/>
                </a:lnTo>
                <a:lnTo>
                  <a:pt x="1494208" y="537859"/>
                </a:lnTo>
                <a:lnTo>
                  <a:pt x="1513338" y="503449"/>
                </a:lnTo>
                <a:lnTo>
                  <a:pt x="1535077" y="432552"/>
                </a:lnTo>
                <a:lnTo>
                  <a:pt x="1537580" y="396534"/>
                </a:lnTo>
                <a:lnTo>
                  <a:pt x="1534435" y="360450"/>
                </a:lnTo>
                <a:lnTo>
                  <a:pt x="1510985" y="289017"/>
                </a:lnTo>
                <a:lnTo>
                  <a:pt x="1490575" y="254138"/>
                </a:lnTo>
                <a:lnTo>
                  <a:pt x="1464303" y="220130"/>
                </a:lnTo>
                <a:lnTo>
                  <a:pt x="1432117" y="187226"/>
                </a:lnTo>
                <a:lnTo>
                  <a:pt x="1393964" y="155662"/>
                </a:lnTo>
                <a:lnTo>
                  <a:pt x="1359312" y="131682"/>
                </a:lnTo>
                <a:lnTo>
                  <a:pt x="1322133" y="109649"/>
                </a:lnTo>
                <a:lnTo>
                  <a:pt x="1282641" y="89580"/>
                </a:lnTo>
                <a:lnTo>
                  <a:pt x="1241052" y="71491"/>
                </a:lnTo>
                <a:lnTo>
                  <a:pt x="1197584" y="55398"/>
                </a:lnTo>
                <a:lnTo>
                  <a:pt x="1152451" y="41317"/>
                </a:lnTo>
                <a:lnTo>
                  <a:pt x="1105870" y="29265"/>
                </a:lnTo>
                <a:lnTo>
                  <a:pt x="1058057" y="19257"/>
                </a:lnTo>
                <a:lnTo>
                  <a:pt x="1009227" y="11311"/>
                </a:lnTo>
                <a:lnTo>
                  <a:pt x="959597" y="5441"/>
                </a:lnTo>
                <a:lnTo>
                  <a:pt x="909383" y="1666"/>
                </a:lnTo>
                <a:lnTo>
                  <a:pt x="858800" y="0"/>
                </a:lnTo>
                <a:close/>
              </a:path>
              <a:path w="1537970" h="949960">
                <a:moveTo>
                  <a:pt x="1194987" y="742720"/>
                </a:moveTo>
                <a:lnTo>
                  <a:pt x="493941" y="742720"/>
                </a:lnTo>
                <a:lnTo>
                  <a:pt x="540283" y="757074"/>
                </a:lnTo>
                <a:lnTo>
                  <a:pt x="587878" y="769249"/>
                </a:lnTo>
                <a:lnTo>
                  <a:pt x="636514" y="779250"/>
                </a:lnTo>
                <a:lnTo>
                  <a:pt x="685978" y="787087"/>
                </a:lnTo>
                <a:lnTo>
                  <a:pt x="736059" y="792766"/>
                </a:lnTo>
                <a:lnTo>
                  <a:pt x="786546" y="796296"/>
                </a:lnTo>
                <a:lnTo>
                  <a:pt x="837226" y="797683"/>
                </a:lnTo>
                <a:lnTo>
                  <a:pt x="887888" y="796936"/>
                </a:lnTo>
                <a:lnTo>
                  <a:pt x="938321" y="794062"/>
                </a:lnTo>
                <a:lnTo>
                  <a:pt x="988311" y="789068"/>
                </a:lnTo>
                <a:lnTo>
                  <a:pt x="1037649" y="781962"/>
                </a:lnTo>
                <a:lnTo>
                  <a:pt x="1086122" y="772752"/>
                </a:lnTo>
                <a:lnTo>
                  <a:pt x="1133518" y="761445"/>
                </a:lnTo>
                <a:lnTo>
                  <a:pt x="1179626" y="748049"/>
                </a:lnTo>
                <a:lnTo>
                  <a:pt x="1194987" y="742720"/>
                </a:lnTo>
                <a:close/>
              </a:path>
            </a:pathLst>
          </a:custGeom>
          <a:solidFill>
            <a:srgbClr val="FCB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314363" y="2332647"/>
            <a:ext cx="7848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74746"/>
                </a:solidFill>
                <a:latin typeface="Arial"/>
                <a:cs typeface="Arial"/>
              </a:rPr>
              <a:t>It </a:t>
            </a:r>
            <a:r>
              <a:rPr sz="1400" dirty="0">
                <a:solidFill>
                  <a:srgbClr val="474746"/>
                </a:solidFill>
                <a:latin typeface="Arial"/>
                <a:cs typeface="Arial"/>
              </a:rPr>
              <a:t>is a</a:t>
            </a:r>
            <a:r>
              <a:rPr sz="1400" spc="-9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74746"/>
                </a:solidFill>
                <a:latin typeface="Arial"/>
                <a:cs typeface="Arial"/>
              </a:rPr>
              <a:t>cat.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86898" y="1312125"/>
            <a:ext cx="796531" cy="15930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92193" y="614331"/>
            <a:ext cx="1537970" cy="949960"/>
          </a:xfrm>
          <a:custGeom>
            <a:avLst/>
            <a:gdLst/>
            <a:ahLst/>
            <a:cxnLst/>
            <a:rect l="l" t="t" r="r" b="b"/>
            <a:pathLst>
              <a:path w="1537970" h="949960">
                <a:moveTo>
                  <a:pt x="858800" y="0"/>
                </a:moveTo>
                <a:lnTo>
                  <a:pt x="808064" y="460"/>
                </a:lnTo>
                <a:lnTo>
                  <a:pt x="757392" y="3062"/>
                </a:lnTo>
                <a:lnTo>
                  <a:pt x="707000" y="7823"/>
                </a:lnTo>
                <a:lnTo>
                  <a:pt x="657102" y="14758"/>
                </a:lnTo>
                <a:lnTo>
                  <a:pt x="607916" y="23884"/>
                </a:lnTo>
                <a:lnTo>
                  <a:pt x="559658" y="35217"/>
                </a:lnTo>
                <a:lnTo>
                  <a:pt x="512542" y="48773"/>
                </a:lnTo>
                <a:lnTo>
                  <a:pt x="466786" y="64568"/>
                </a:lnTo>
                <a:lnTo>
                  <a:pt x="422605" y="82619"/>
                </a:lnTo>
                <a:lnTo>
                  <a:pt x="371655" y="107484"/>
                </a:lnTo>
                <a:lnTo>
                  <a:pt x="325876" y="134526"/>
                </a:lnTo>
                <a:lnTo>
                  <a:pt x="285320" y="163510"/>
                </a:lnTo>
                <a:lnTo>
                  <a:pt x="250041" y="194203"/>
                </a:lnTo>
                <a:lnTo>
                  <a:pt x="220092" y="226370"/>
                </a:lnTo>
                <a:lnTo>
                  <a:pt x="195526" y="259775"/>
                </a:lnTo>
                <a:lnTo>
                  <a:pt x="176396" y="294186"/>
                </a:lnTo>
                <a:lnTo>
                  <a:pt x="154657" y="365084"/>
                </a:lnTo>
                <a:lnTo>
                  <a:pt x="152154" y="401102"/>
                </a:lnTo>
                <a:lnTo>
                  <a:pt x="155299" y="437187"/>
                </a:lnTo>
                <a:lnTo>
                  <a:pt x="178749" y="508621"/>
                </a:lnTo>
                <a:lnTo>
                  <a:pt x="199159" y="543501"/>
                </a:lnTo>
                <a:lnTo>
                  <a:pt x="225431" y="577510"/>
                </a:lnTo>
                <a:lnTo>
                  <a:pt x="257617" y="610414"/>
                </a:lnTo>
                <a:lnTo>
                  <a:pt x="295770" y="641978"/>
                </a:lnTo>
                <a:lnTo>
                  <a:pt x="0" y="949915"/>
                </a:lnTo>
                <a:lnTo>
                  <a:pt x="493941" y="742727"/>
                </a:lnTo>
                <a:lnTo>
                  <a:pt x="1194953" y="742727"/>
                </a:lnTo>
                <a:lnTo>
                  <a:pt x="1224235" y="732567"/>
                </a:lnTo>
                <a:lnTo>
                  <a:pt x="1267129" y="715016"/>
                </a:lnTo>
                <a:lnTo>
                  <a:pt x="1318079" y="690151"/>
                </a:lnTo>
                <a:lnTo>
                  <a:pt x="1363858" y="663109"/>
                </a:lnTo>
                <a:lnTo>
                  <a:pt x="1404414" y="634124"/>
                </a:lnTo>
                <a:lnTo>
                  <a:pt x="1439693" y="603431"/>
                </a:lnTo>
                <a:lnTo>
                  <a:pt x="1469642" y="571265"/>
                </a:lnTo>
                <a:lnTo>
                  <a:pt x="1494208" y="537859"/>
                </a:lnTo>
                <a:lnTo>
                  <a:pt x="1513338" y="503449"/>
                </a:lnTo>
                <a:lnTo>
                  <a:pt x="1535077" y="432551"/>
                </a:lnTo>
                <a:lnTo>
                  <a:pt x="1537580" y="396533"/>
                </a:lnTo>
                <a:lnTo>
                  <a:pt x="1534435" y="360447"/>
                </a:lnTo>
                <a:lnTo>
                  <a:pt x="1510985" y="289013"/>
                </a:lnTo>
                <a:lnTo>
                  <a:pt x="1490575" y="254134"/>
                </a:lnTo>
                <a:lnTo>
                  <a:pt x="1464303" y="220125"/>
                </a:lnTo>
                <a:lnTo>
                  <a:pt x="1432117" y="187221"/>
                </a:lnTo>
                <a:lnTo>
                  <a:pt x="1393964" y="155657"/>
                </a:lnTo>
                <a:lnTo>
                  <a:pt x="1359312" y="131677"/>
                </a:lnTo>
                <a:lnTo>
                  <a:pt x="1322133" y="109644"/>
                </a:lnTo>
                <a:lnTo>
                  <a:pt x="1282641" y="89576"/>
                </a:lnTo>
                <a:lnTo>
                  <a:pt x="1241052" y="71487"/>
                </a:lnTo>
                <a:lnTo>
                  <a:pt x="1197584" y="55394"/>
                </a:lnTo>
                <a:lnTo>
                  <a:pt x="1152451" y="41314"/>
                </a:lnTo>
                <a:lnTo>
                  <a:pt x="1105870" y="29262"/>
                </a:lnTo>
                <a:lnTo>
                  <a:pt x="1058057" y="19255"/>
                </a:lnTo>
                <a:lnTo>
                  <a:pt x="1009227" y="11309"/>
                </a:lnTo>
                <a:lnTo>
                  <a:pt x="959597" y="5440"/>
                </a:lnTo>
                <a:lnTo>
                  <a:pt x="909383" y="1665"/>
                </a:lnTo>
                <a:lnTo>
                  <a:pt x="858800" y="0"/>
                </a:lnTo>
                <a:close/>
              </a:path>
              <a:path w="1537970" h="949960">
                <a:moveTo>
                  <a:pt x="1194953" y="742727"/>
                </a:moveTo>
                <a:lnTo>
                  <a:pt x="493941" y="742727"/>
                </a:lnTo>
                <a:lnTo>
                  <a:pt x="540284" y="757079"/>
                </a:lnTo>
                <a:lnTo>
                  <a:pt x="587879" y="769252"/>
                </a:lnTo>
                <a:lnTo>
                  <a:pt x="636515" y="779252"/>
                </a:lnTo>
                <a:lnTo>
                  <a:pt x="685980" y="787087"/>
                </a:lnTo>
                <a:lnTo>
                  <a:pt x="736062" y="792765"/>
                </a:lnTo>
                <a:lnTo>
                  <a:pt x="786549" y="796294"/>
                </a:lnTo>
                <a:lnTo>
                  <a:pt x="837230" y="797680"/>
                </a:lnTo>
                <a:lnTo>
                  <a:pt x="887893" y="796932"/>
                </a:lnTo>
                <a:lnTo>
                  <a:pt x="938326" y="794057"/>
                </a:lnTo>
                <a:lnTo>
                  <a:pt x="988317" y="789063"/>
                </a:lnTo>
                <a:lnTo>
                  <a:pt x="1037655" y="781957"/>
                </a:lnTo>
                <a:lnTo>
                  <a:pt x="1086127" y="772747"/>
                </a:lnTo>
                <a:lnTo>
                  <a:pt x="1133523" y="761440"/>
                </a:lnTo>
                <a:lnTo>
                  <a:pt x="1179629" y="748044"/>
                </a:lnTo>
                <a:lnTo>
                  <a:pt x="1194953" y="742727"/>
                </a:lnTo>
                <a:close/>
              </a:path>
            </a:pathLst>
          </a:custGeom>
          <a:solidFill>
            <a:srgbClr val="FCB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50637" y="782840"/>
            <a:ext cx="773430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29845">
              <a:lnSpc>
                <a:spcPts val="1670"/>
              </a:lnSpc>
              <a:spcBef>
                <a:spcPts val="160"/>
              </a:spcBef>
            </a:pPr>
            <a:r>
              <a:rPr sz="1400" spc="-5" dirty="0">
                <a:solidFill>
                  <a:srgbClr val="474746"/>
                </a:solidFill>
                <a:latin typeface="Arial"/>
                <a:cs typeface="Arial"/>
              </a:rPr>
              <a:t>No, </a:t>
            </a:r>
            <a:r>
              <a:rPr sz="1400" spc="-10" dirty="0">
                <a:solidFill>
                  <a:srgbClr val="474746"/>
                </a:solidFill>
                <a:latin typeface="Arial"/>
                <a:cs typeface="Arial"/>
              </a:rPr>
              <a:t>it’s </a:t>
            </a:r>
            <a:r>
              <a:rPr sz="1400" dirty="0">
                <a:solidFill>
                  <a:srgbClr val="474746"/>
                </a:solidFill>
                <a:latin typeface="Arial"/>
                <a:cs typeface="Arial"/>
              </a:rPr>
              <a:t>a  </a:t>
            </a:r>
            <a:r>
              <a:rPr sz="1400" spc="-5" dirty="0">
                <a:solidFill>
                  <a:srgbClr val="474746"/>
                </a:solidFill>
                <a:latin typeface="Arial"/>
                <a:cs typeface="Arial"/>
              </a:rPr>
              <a:t>Labrado</a:t>
            </a:r>
            <a:r>
              <a:rPr sz="1400" spc="-85" dirty="0">
                <a:solidFill>
                  <a:srgbClr val="474746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474746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68281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414042"/>
                </a:solidFill>
                <a:latin typeface="Trebuchet MS"/>
                <a:cs typeface="Trebuchet MS"/>
              </a:rPr>
              <a:t>Supervised</a:t>
            </a:r>
            <a:r>
              <a:rPr spc="-114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35" dirty="0">
                <a:solidFill>
                  <a:srgbClr val="414042"/>
                </a:solidFill>
                <a:latin typeface="Trebuchet MS"/>
                <a:cs typeface="Trebuchet MS"/>
              </a:rPr>
              <a:t>Learning</a:t>
            </a:r>
            <a:r>
              <a:rPr spc="-11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370" dirty="0">
                <a:solidFill>
                  <a:srgbClr val="414042"/>
                </a:solidFill>
                <a:latin typeface="Trebuchet MS"/>
                <a:cs typeface="Trebuchet MS"/>
              </a:rPr>
              <a:t>–</a:t>
            </a:r>
            <a:r>
              <a:rPr spc="-114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120" dirty="0">
                <a:solidFill>
                  <a:srgbClr val="414042"/>
                </a:solidFill>
                <a:latin typeface="Trebuchet MS"/>
                <a:cs typeface="Trebuchet MS"/>
              </a:rPr>
              <a:t>How</a:t>
            </a:r>
            <a:r>
              <a:rPr spc="-114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50" dirty="0">
                <a:solidFill>
                  <a:srgbClr val="414042"/>
                </a:solidFill>
                <a:latin typeface="Trebuchet MS"/>
                <a:cs typeface="Trebuchet MS"/>
              </a:rPr>
              <a:t>Machine</a:t>
            </a:r>
            <a:r>
              <a:rPr spc="-12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10" dirty="0">
                <a:solidFill>
                  <a:srgbClr val="414042"/>
                </a:solidFill>
                <a:latin typeface="Trebuchet MS"/>
                <a:cs typeface="Trebuchet MS"/>
              </a:rPr>
              <a:t>Learn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4704" y="750303"/>
            <a:ext cx="4382135" cy="570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Human intervention and validation</a:t>
            </a:r>
            <a:r>
              <a:rPr sz="1800" spc="-1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required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ts val="2145"/>
              </a:lnSpc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e.g. Photo classification and</a:t>
            </a:r>
            <a:r>
              <a:rPr sz="1800" spc="-2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tagging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37487" y="2012708"/>
            <a:ext cx="1018540" cy="909319"/>
          </a:xfrm>
          <a:custGeom>
            <a:avLst/>
            <a:gdLst/>
            <a:ahLst/>
            <a:cxnLst/>
            <a:rect l="l" t="t" r="r" b="b"/>
            <a:pathLst>
              <a:path w="1018539" h="909319">
                <a:moveTo>
                  <a:pt x="509066" y="0"/>
                </a:moveTo>
                <a:lnTo>
                  <a:pt x="457017" y="2346"/>
                </a:lnTo>
                <a:lnTo>
                  <a:pt x="406471" y="9231"/>
                </a:lnTo>
                <a:lnTo>
                  <a:pt x="357684" y="20428"/>
                </a:lnTo>
                <a:lnTo>
                  <a:pt x="310913" y="35709"/>
                </a:lnTo>
                <a:lnTo>
                  <a:pt x="266414" y="54843"/>
                </a:lnTo>
                <a:lnTo>
                  <a:pt x="224441" y="77604"/>
                </a:lnTo>
                <a:lnTo>
                  <a:pt x="185251" y="103763"/>
                </a:lnTo>
                <a:lnTo>
                  <a:pt x="149101" y="133091"/>
                </a:lnTo>
                <a:lnTo>
                  <a:pt x="116245" y="165360"/>
                </a:lnTo>
                <a:lnTo>
                  <a:pt x="86939" y="200341"/>
                </a:lnTo>
                <a:lnTo>
                  <a:pt x="61441" y="237807"/>
                </a:lnTo>
                <a:lnTo>
                  <a:pt x="40004" y="277529"/>
                </a:lnTo>
                <a:lnTo>
                  <a:pt x="22886" y="319278"/>
                </a:lnTo>
                <a:lnTo>
                  <a:pt x="10342" y="362826"/>
                </a:lnTo>
                <a:lnTo>
                  <a:pt x="2628" y="407945"/>
                </a:lnTo>
                <a:lnTo>
                  <a:pt x="0" y="454406"/>
                </a:lnTo>
                <a:lnTo>
                  <a:pt x="2628" y="500864"/>
                </a:lnTo>
                <a:lnTo>
                  <a:pt x="10342" y="545981"/>
                </a:lnTo>
                <a:lnTo>
                  <a:pt x="22886" y="589527"/>
                </a:lnTo>
                <a:lnTo>
                  <a:pt x="40004" y="631275"/>
                </a:lnTo>
                <a:lnTo>
                  <a:pt x="61441" y="670995"/>
                </a:lnTo>
                <a:lnTo>
                  <a:pt x="86939" y="708460"/>
                </a:lnTo>
                <a:lnTo>
                  <a:pt x="116245" y="743441"/>
                </a:lnTo>
                <a:lnTo>
                  <a:pt x="149101" y="775709"/>
                </a:lnTo>
                <a:lnTo>
                  <a:pt x="185251" y="805037"/>
                </a:lnTo>
                <a:lnTo>
                  <a:pt x="224441" y="831195"/>
                </a:lnTo>
                <a:lnTo>
                  <a:pt x="266414" y="853955"/>
                </a:lnTo>
                <a:lnTo>
                  <a:pt x="310913" y="873090"/>
                </a:lnTo>
                <a:lnTo>
                  <a:pt x="357684" y="888370"/>
                </a:lnTo>
                <a:lnTo>
                  <a:pt x="406471" y="899567"/>
                </a:lnTo>
                <a:lnTo>
                  <a:pt x="457017" y="906453"/>
                </a:lnTo>
                <a:lnTo>
                  <a:pt x="509066" y="908799"/>
                </a:lnTo>
                <a:lnTo>
                  <a:pt x="561114" y="906453"/>
                </a:lnTo>
                <a:lnTo>
                  <a:pt x="611658" y="899567"/>
                </a:lnTo>
                <a:lnTo>
                  <a:pt x="660444" y="888370"/>
                </a:lnTo>
                <a:lnTo>
                  <a:pt x="707214" y="873090"/>
                </a:lnTo>
                <a:lnTo>
                  <a:pt x="751713" y="853955"/>
                </a:lnTo>
                <a:lnTo>
                  <a:pt x="793686" y="831195"/>
                </a:lnTo>
                <a:lnTo>
                  <a:pt x="832876" y="805037"/>
                </a:lnTo>
                <a:lnTo>
                  <a:pt x="869027" y="775709"/>
                </a:lnTo>
                <a:lnTo>
                  <a:pt x="901884" y="743441"/>
                </a:lnTo>
                <a:lnTo>
                  <a:pt x="931190" y="708460"/>
                </a:lnTo>
                <a:lnTo>
                  <a:pt x="956689" y="670995"/>
                </a:lnTo>
                <a:lnTo>
                  <a:pt x="978127" y="631275"/>
                </a:lnTo>
                <a:lnTo>
                  <a:pt x="995246" y="589527"/>
                </a:lnTo>
                <a:lnTo>
                  <a:pt x="1007790" y="545981"/>
                </a:lnTo>
                <a:lnTo>
                  <a:pt x="1015505" y="500864"/>
                </a:lnTo>
                <a:lnTo>
                  <a:pt x="1018133" y="454406"/>
                </a:lnTo>
                <a:lnTo>
                  <a:pt x="1015505" y="407945"/>
                </a:lnTo>
                <a:lnTo>
                  <a:pt x="1007790" y="362826"/>
                </a:lnTo>
                <a:lnTo>
                  <a:pt x="995246" y="319278"/>
                </a:lnTo>
                <a:lnTo>
                  <a:pt x="978127" y="277529"/>
                </a:lnTo>
                <a:lnTo>
                  <a:pt x="956689" y="237807"/>
                </a:lnTo>
                <a:lnTo>
                  <a:pt x="931190" y="200341"/>
                </a:lnTo>
                <a:lnTo>
                  <a:pt x="901884" y="165360"/>
                </a:lnTo>
                <a:lnTo>
                  <a:pt x="869027" y="133091"/>
                </a:lnTo>
                <a:lnTo>
                  <a:pt x="832876" y="103763"/>
                </a:lnTo>
                <a:lnTo>
                  <a:pt x="793686" y="77604"/>
                </a:lnTo>
                <a:lnTo>
                  <a:pt x="751713" y="54843"/>
                </a:lnTo>
                <a:lnTo>
                  <a:pt x="707214" y="35709"/>
                </a:lnTo>
                <a:lnTo>
                  <a:pt x="660444" y="20428"/>
                </a:lnTo>
                <a:lnTo>
                  <a:pt x="611658" y="9231"/>
                </a:lnTo>
                <a:lnTo>
                  <a:pt x="561114" y="2346"/>
                </a:lnTo>
                <a:lnTo>
                  <a:pt x="509066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37004" y="2343480"/>
            <a:ext cx="41973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Inpu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58519" y="3380498"/>
            <a:ext cx="997585" cy="909955"/>
          </a:xfrm>
          <a:custGeom>
            <a:avLst/>
            <a:gdLst/>
            <a:ahLst/>
            <a:cxnLst/>
            <a:rect l="l" t="t" r="r" b="b"/>
            <a:pathLst>
              <a:path w="997585" h="909954">
                <a:moveTo>
                  <a:pt x="498551" y="0"/>
                </a:moveTo>
                <a:lnTo>
                  <a:pt x="447576" y="2348"/>
                </a:lnTo>
                <a:lnTo>
                  <a:pt x="398073" y="9240"/>
                </a:lnTo>
                <a:lnTo>
                  <a:pt x="350294" y="20449"/>
                </a:lnTo>
                <a:lnTo>
                  <a:pt x="304489" y="35744"/>
                </a:lnTo>
                <a:lnTo>
                  <a:pt x="260909" y="54898"/>
                </a:lnTo>
                <a:lnTo>
                  <a:pt x="219803" y="77681"/>
                </a:lnTo>
                <a:lnTo>
                  <a:pt x="181423" y="103866"/>
                </a:lnTo>
                <a:lnTo>
                  <a:pt x="146019" y="133222"/>
                </a:lnTo>
                <a:lnTo>
                  <a:pt x="113842" y="165523"/>
                </a:lnTo>
                <a:lnTo>
                  <a:pt x="85143" y="200539"/>
                </a:lnTo>
                <a:lnTo>
                  <a:pt x="60171" y="238042"/>
                </a:lnTo>
                <a:lnTo>
                  <a:pt x="39177" y="277802"/>
                </a:lnTo>
                <a:lnTo>
                  <a:pt x="22413" y="319592"/>
                </a:lnTo>
                <a:lnTo>
                  <a:pt x="10128" y="363182"/>
                </a:lnTo>
                <a:lnTo>
                  <a:pt x="2573" y="408344"/>
                </a:lnTo>
                <a:lnTo>
                  <a:pt x="0" y="454850"/>
                </a:lnTo>
                <a:lnTo>
                  <a:pt x="2573" y="501355"/>
                </a:lnTo>
                <a:lnTo>
                  <a:pt x="10128" y="546516"/>
                </a:lnTo>
                <a:lnTo>
                  <a:pt x="22413" y="590106"/>
                </a:lnTo>
                <a:lnTo>
                  <a:pt x="39177" y="631895"/>
                </a:lnTo>
                <a:lnTo>
                  <a:pt x="60171" y="671654"/>
                </a:lnTo>
                <a:lnTo>
                  <a:pt x="85143" y="709156"/>
                </a:lnTo>
                <a:lnTo>
                  <a:pt x="113842" y="744172"/>
                </a:lnTo>
                <a:lnTo>
                  <a:pt x="146019" y="776472"/>
                </a:lnTo>
                <a:lnTo>
                  <a:pt x="181423" y="805828"/>
                </a:lnTo>
                <a:lnTo>
                  <a:pt x="219803" y="832012"/>
                </a:lnTo>
                <a:lnTo>
                  <a:pt x="260909" y="854795"/>
                </a:lnTo>
                <a:lnTo>
                  <a:pt x="304489" y="873949"/>
                </a:lnTo>
                <a:lnTo>
                  <a:pt x="350294" y="889244"/>
                </a:lnTo>
                <a:lnTo>
                  <a:pt x="398073" y="900452"/>
                </a:lnTo>
                <a:lnTo>
                  <a:pt x="447576" y="907345"/>
                </a:lnTo>
                <a:lnTo>
                  <a:pt x="498551" y="909693"/>
                </a:lnTo>
                <a:lnTo>
                  <a:pt x="549524" y="907345"/>
                </a:lnTo>
                <a:lnTo>
                  <a:pt x="599024" y="900452"/>
                </a:lnTo>
                <a:lnTo>
                  <a:pt x="646802" y="889244"/>
                </a:lnTo>
                <a:lnTo>
                  <a:pt x="692607" y="873949"/>
                </a:lnTo>
                <a:lnTo>
                  <a:pt x="736187" y="854795"/>
                </a:lnTo>
                <a:lnTo>
                  <a:pt x="777293" y="832012"/>
                </a:lnTo>
                <a:lnTo>
                  <a:pt x="815673" y="805828"/>
                </a:lnTo>
                <a:lnTo>
                  <a:pt x="851077" y="776472"/>
                </a:lnTo>
                <a:lnTo>
                  <a:pt x="883255" y="744172"/>
                </a:lnTo>
                <a:lnTo>
                  <a:pt x="911956" y="709156"/>
                </a:lnTo>
                <a:lnTo>
                  <a:pt x="936928" y="671654"/>
                </a:lnTo>
                <a:lnTo>
                  <a:pt x="957922" y="631895"/>
                </a:lnTo>
                <a:lnTo>
                  <a:pt x="974687" y="590106"/>
                </a:lnTo>
                <a:lnTo>
                  <a:pt x="986973" y="546516"/>
                </a:lnTo>
                <a:lnTo>
                  <a:pt x="994528" y="501355"/>
                </a:lnTo>
                <a:lnTo>
                  <a:pt x="997102" y="454850"/>
                </a:lnTo>
                <a:lnTo>
                  <a:pt x="994528" y="408344"/>
                </a:lnTo>
                <a:lnTo>
                  <a:pt x="986973" y="363182"/>
                </a:lnTo>
                <a:lnTo>
                  <a:pt x="974687" y="319592"/>
                </a:lnTo>
                <a:lnTo>
                  <a:pt x="957922" y="277802"/>
                </a:lnTo>
                <a:lnTo>
                  <a:pt x="936928" y="238042"/>
                </a:lnTo>
                <a:lnTo>
                  <a:pt x="911956" y="200539"/>
                </a:lnTo>
                <a:lnTo>
                  <a:pt x="883255" y="165523"/>
                </a:lnTo>
                <a:lnTo>
                  <a:pt x="851077" y="133222"/>
                </a:lnTo>
                <a:lnTo>
                  <a:pt x="815673" y="103866"/>
                </a:lnTo>
                <a:lnTo>
                  <a:pt x="777293" y="77681"/>
                </a:lnTo>
                <a:lnTo>
                  <a:pt x="736187" y="54898"/>
                </a:lnTo>
                <a:lnTo>
                  <a:pt x="692607" y="35744"/>
                </a:lnTo>
                <a:lnTo>
                  <a:pt x="646802" y="20449"/>
                </a:lnTo>
                <a:lnTo>
                  <a:pt x="599024" y="9240"/>
                </a:lnTo>
                <a:lnTo>
                  <a:pt x="549524" y="2348"/>
                </a:lnTo>
                <a:lnTo>
                  <a:pt x="498551" y="0"/>
                </a:lnTo>
                <a:close/>
              </a:path>
            </a:pathLst>
          </a:custGeom>
          <a:solidFill>
            <a:srgbClr val="4F83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27670" y="3711709"/>
            <a:ext cx="4584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Label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81743" y="2549232"/>
            <a:ext cx="1325245" cy="1095375"/>
          </a:xfrm>
          <a:prstGeom prst="rect">
            <a:avLst/>
          </a:prstGeom>
          <a:solidFill>
            <a:srgbClr val="BF7300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287655" marR="279400" indent="39370" algn="just">
              <a:lnSpc>
                <a:spcPct val="100200"/>
              </a:lnSpc>
              <a:spcBef>
                <a:spcPts val="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Machine  Learning 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gor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94990" y="2954362"/>
            <a:ext cx="602615" cy="372745"/>
          </a:xfrm>
          <a:custGeom>
            <a:avLst/>
            <a:gdLst/>
            <a:ahLst/>
            <a:cxnLst/>
            <a:rect l="l" t="t" r="r" b="b"/>
            <a:pathLst>
              <a:path w="602614" h="372745">
                <a:moveTo>
                  <a:pt x="415975" y="0"/>
                </a:moveTo>
                <a:lnTo>
                  <a:pt x="415975" y="93078"/>
                </a:lnTo>
                <a:lnTo>
                  <a:pt x="0" y="93078"/>
                </a:lnTo>
                <a:lnTo>
                  <a:pt x="0" y="279209"/>
                </a:lnTo>
                <a:lnTo>
                  <a:pt x="415975" y="279209"/>
                </a:lnTo>
                <a:lnTo>
                  <a:pt x="415975" y="372287"/>
                </a:lnTo>
                <a:lnTo>
                  <a:pt x="602119" y="186143"/>
                </a:lnTo>
                <a:lnTo>
                  <a:pt x="415975" y="0"/>
                </a:lnTo>
                <a:close/>
              </a:path>
            </a:pathLst>
          </a:custGeom>
          <a:solidFill>
            <a:srgbClr val="F293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5961" y="2953473"/>
            <a:ext cx="602615" cy="372745"/>
          </a:xfrm>
          <a:custGeom>
            <a:avLst/>
            <a:gdLst/>
            <a:ahLst/>
            <a:cxnLst/>
            <a:rect l="l" t="t" r="r" b="b"/>
            <a:pathLst>
              <a:path w="602614" h="372745">
                <a:moveTo>
                  <a:pt x="415988" y="0"/>
                </a:moveTo>
                <a:lnTo>
                  <a:pt x="415988" y="93065"/>
                </a:lnTo>
                <a:lnTo>
                  <a:pt x="0" y="93065"/>
                </a:lnTo>
                <a:lnTo>
                  <a:pt x="0" y="279209"/>
                </a:lnTo>
                <a:lnTo>
                  <a:pt x="415988" y="279209"/>
                </a:lnTo>
                <a:lnTo>
                  <a:pt x="415988" y="372275"/>
                </a:lnTo>
                <a:lnTo>
                  <a:pt x="602119" y="186143"/>
                </a:lnTo>
                <a:lnTo>
                  <a:pt x="415988" y="0"/>
                </a:lnTo>
                <a:close/>
              </a:path>
            </a:pathLst>
          </a:custGeom>
          <a:solidFill>
            <a:srgbClr val="F293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68449" y="3199422"/>
            <a:ext cx="0" cy="90805"/>
          </a:xfrm>
          <a:custGeom>
            <a:avLst/>
            <a:gdLst/>
            <a:ahLst/>
            <a:cxnLst/>
            <a:rect l="l" t="t" r="r" b="b"/>
            <a:pathLst>
              <a:path h="90804">
                <a:moveTo>
                  <a:pt x="0" y="0"/>
                </a:moveTo>
                <a:lnTo>
                  <a:pt x="0" y="90271"/>
                </a:lnTo>
              </a:path>
            </a:pathLst>
          </a:custGeom>
          <a:ln w="84988">
            <a:solidFill>
              <a:srgbClr val="BF7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19605" y="315692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675" y="0"/>
                </a:lnTo>
              </a:path>
            </a:pathLst>
          </a:custGeom>
          <a:ln w="84988">
            <a:solidFill>
              <a:srgbClr val="BF7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68449" y="3024149"/>
            <a:ext cx="0" cy="90805"/>
          </a:xfrm>
          <a:custGeom>
            <a:avLst/>
            <a:gdLst/>
            <a:ahLst/>
            <a:cxnLst/>
            <a:rect l="l" t="t" r="r" b="b"/>
            <a:pathLst>
              <a:path h="90805">
                <a:moveTo>
                  <a:pt x="0" y="0"/>
                </a:moveTo>
                <a:lnTo>
                  <a:pt x="0" y="90284"/>
                </a:lnTo>
              </a:path>
            </a:pathLst>
          </a:custGeom>
          <a:ln w="84988">
            <a:solidFill>
              <a:srgbClr val="BF7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7991" y="2038694"/>
            <a:ext cx="572678" cy="997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1538" y="2039873"/>
            <a:ext cx="211454" cy="245745"/>
          </a:xfrm>
          <a:custGeom>
            <a:avLst/>
            <a:gdLst/>
            <a:ahLst/>
            <a:cxnLst/>
            <a:rect l="l" t="t" r="r" b="b"/>
            <a:pathLst>
              <a:path w="211454" h="245744">
                <a:moveTo>
                  <a:pt x="0" y="0"/>
                </a:moveTo>
                <a:lnTo>
                  <a:pt x="211114" y="0"/>
                </a:lnTo>
                <a:lnTo>
                  <a:pt x="211114" y="245427"/>
                </a:lnTo>
                <a:lnTo>
                  <a:pt x="0" y="24542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8561" y="2159114"/>
            <a:ext cx="211454" cy="245745"/>
          </a:xfrm>
          <a:custGeom>
            <a:avLst/>
            <a:gdLst/>
            <a:ahLst/>
            <a:cxnLst/>
            <a:rect l="l" t="t" r="r" b="b"/>
            <a:pathLst>
              <a:path w="211454" h="245744">
                <a:moveTo>
                  <a:pt x="0" y="0"/>
                </a:moveTo>
                <a:lnTo>
                  <a:pt x="211114" y="0"/>
                </a:lnTo>
                <a:lnTo>
                  <a:pt x="211114" y="245427"/>
                </a:lnTo>
                <a:lnTo>
                  <a:pt x="0" y="245427"/>
                </a:lnTo>
                <a:lnTo>
                  <a:pt x="0" y="0"/>
                </a:lnTo>
                <a:close/>
              </a:path>
            </a:pathLst>
          </a:custGeom>
          <a:solidFill>
            <a:srgbClr val="49A8F2">
              <a:alpha val="431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8561" y="2159114"/>
            <a:ext cx="211454" cy="245745"/>
          </a:xfrm>
          <a:custGeom>
            <a:avLst/>
            <a:gdLst/>
            <a:ahLst/>
            <a:cxnLst/>
            <a:rect l="l" t="t" r="r" b="b"/>
            <a:pathLst>
              <a:path w="211454" h="245744">
                <a:moveTo>
                  <a:pt x="0" y="0"/>
                </a:moveTo>
                <a:lnTo>
                  <a:pt x="211114" y="0"/>
                </a:lnTo>
                <a:lnTo>
                  <a:pt x="211114" y="245427"/>
                </a:lnTo>
                <a:lnTo>
                  <a:pt x="0" y="24542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49A8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1375" y="2036406"/>
            <a:ext cx="211454" cy="245745"/>
          </a:xfrm>
          <a:custGeom>
            <a:avLst/>
            <a:gdLst/>
            <a:ahLst/>
            <a:cxnLst/>
            <a:rect l="l" t="t" r="r" b="b"/>
            <a:pathLst>
              <a:path w="211455" h="245744">
                <a:moveTo>
                  <a:pt x="0" y="0"/>
                </a:moveTo>
                <a:lnTo>
                  <a:pt x="211113" y="0"/>
                </a:lnTo>
                <a:lnTo>
                  <a:pt x="211113" y="245427"/>
                </a:lnTo>
                <a:lnTo>
                  <a:pt x="0" y="245427"/>
                </a:lnTo>
                <a:lnTo>
                  <a:pt x="0" y="0"/>
                </a:lnTo>
                <a:close/>
              </a:path>
            </a:pathLst>
          </a:custGeom>
          <a:solidFill>
            <a:srgbClr val="007DBC">
              <a:alpha val="419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1375" y="2036406"/>
            <a:ext cx="211454" cy="245745"/>
          </a:xfrm>
          <a:custGeom>
            <a:avLst/>
            <a:gdLst/>
            <a:ahLst/>
            <a:cxnLst/>
            <a:rect l="l" t="t" r="r" b="b"/>
            <a:pathLst>
              <a:path w="211455" h="245744">
                <a:moveTo>
                  <a:pt x="0" y="0"/>
                </a:moveTo>
                <a:lnTo>
                  <a:pt x="211114" y="0"/>
                </a:lnTo>
                <a:lnTo>
                  <a:pt x="211114" y="245427"/>
                </a:lnTo>
                <a:lnTo>
                  <a:pt x="0" y="24542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7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6565" y="2222880"/>
            <a:ext cx="374484" cy="1634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88640" y="3618509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Lab</a:t>
            </a: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r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ador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72391" y="2729204"/>
            <a:ext cx="1049655" cy="682625"/>
          </a:xfrm>
          <a:prstGeom prst="rect">
            <a:avLst/>
          </a:prstGeom>
          <a:solidFill>
            <a:srgbClr val="35571A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marL="130175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Prediction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22619" y="3576904"/>
            <a:ext cx="381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C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28187" y="1461579"/>
            <a:ext cx="1388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E2735"/>
                </a:solidFill>
                <a:latin typeface="Arial"/>
                <a:cs typeface="Arial"/>
              </a:rPr>
              <a:t>Training</a:t>
            </a:r>
            <a:r>
              <a:rPr sz="1800" spc="-4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042263" y="3024270"/>
            <a:ext cx="370205" cy="0"/>
          </a:xfrm>
          <a:custGeom>
            <a:avLst/>
            <a:gdLst/>
            <a:ahLst/>
            <a:cxnLst/>
            <a:rect l="l" t="t" r="r" b="b"/>
            <a:pathLst>
              <a:path w="370204">
                <a:moveTo>
                  <a:pt x="0" y="0"/>
                </a:moveTo>
                <a:lnTo>
                  <a:pt x="370090" y="0"/>
                </a:lnTo>
              </a:path>
            </a:pathLst>
          </a:custGeom>
          <a:ln w="74688">
            <a:solidFill>
              <a:srgbClr val="F293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42263" y="3136296"/>
            <a:ext cx="370205" cy="0"/>
          </a:xfrm>
          <a:custGeom>
            <a:avLst/>
            <a:gdLst/>
            <a:ahLst/>
            <a:cxnLst/>
            <a:rect l="l" t="t" r="r" b="b"/>
            <a:pathLst>
              <a:path w="370204">
                <a:moveTo>
                  <a:pt x="0" y="0"/>
                </a:moveTo>
                <a:lnTo>
                  <a:pt x="370090" y="0"/>
                </a:lnTo>
              </a:path>
            </a:pathLst>
          </a:custGeom>
          <a:ln w="74688">
            <a:solidFill>
              <a:srgbClr val="F293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087095" y="2394369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575892" y="2656941"/>
            <a:ext cx="997585" cy="909955"/>
          </a:xfrm>
          <a:custGeom>
            <a:avLst/>
            <a:gdLst/>
            <a:ahLst/>
            <a:cxnLst/>
            <a:rect l="l" t="t" r="r" b="b"/>
            <a:pathLst>
              <a:path w="997584" h="909954">
                <a:moveTo>
                  <a:pt x="498551" y="0"/>
                </a:moveTo>
                <a:lnTo>
                  <a:pt x="447578" y="2348"/>
                </a:lnTo>
                <a:lnTo>
                  <a:pt x="398077" y="9240"/>
                </a:lnTo>
                <a:lnTo>
                  <a:pt x="350299" y="20449"/>
                </a:lnTo>
                <a:lnTo>
                  <a:pt x="304495" y="35744"/>
                </a:lnTo>
                <a:lnTo>
                  <a:pt x="260914" y="54898"/>
                </a:lnTo>
                <a:lnTo>
                  <a:pt x="219809" y="77681"/>
                </a:lnTo>
                <a:lnTo>
                  <a:pt x="181428" y="103866"/>
                </a:lnTo>
                <a:lnTo>
                  <a:pt x="146024" y="133223"/>
                </a:lnTo>
                <a:lnTo>
                  <a:pt x="113846" y="165523"/>
                </a:lnTo>
                <a:lnTo>
                  <a:pt x="85146" y="200539"/>
                </a:lnTo>
                <a:lnTo>
                  <a:pt x="60173" y="238042"/>
                </a:lnTo>
                <a:lnTo>
                  <a:pt x="39179" y="277802"/>
                </a:lnTo>
                <a:lnTo>
                  <a:pt x="22414" y="319592"/>
                </a:lnTo>
                <a:lnTo>
                  <a:pt x="10129" y="363182"/>
                </a:lnTo>
                <a:lnTo>
                  <a:pt x="2574" y="408344"/>
                </a:lnTo>
                <a:lnTo>
                  <a:pt x="0" y="454850"/>
                </a:lnTo>
                <a:lnTo>
                  <a:pt x="2574" y="501356"/>
                </a:lnTo>
                <a:lnTo>
                  <a:pt x="10129" y="546518"/>
                </a:lnTo>
                <a:lnTo>
                  <a:pt x="22414" y="590108"/>
                </a:lnTo>
                <a:lnTo>
                  <a:pt x="39179" y="631898"/>
                </a:lnTo>
                <a:lnTo>
                  <a:pt x="60173" y="671658"/>
                </a:lnTo>
                <a:lnTo>
                  <a:pt x="85146" y="709161"/>
                </a:lnTo>
                <a:lnTo>
                  <a:pt x="113846" y="744177"/>
                </a:lnTo>
                <a:lnTo>
                  <a:pt x="146024" y="776477"/>
                </a:lnTo>
                <a:lnTo>
                  <a:pt x="181428" y="805834"/>
                </a:lnTo>
                <a:lnTo>
                  <a:pt x="219809" y="832019"/>
                </a:lnTo>
                <a:lnTo>
                  <a:pt x="260914" y="854802"/>
                </a:lnTo>
                <a:lnTo>
                  <a:pt x="304495" y="873956"/>
                </a:lnTo>
                <a:lnTo>
                  <a:pt x="350299" y="889251"/>
                </a:lnTo>
                <a:lnTo>
                  <a:pt x="398077" y="900460"/>
                </a:lnTo>
                <a:lnTo>
                  <a:pt x="447578" y="907352"/>
                </a:lnTo>
                <a:lnTo>
                  <a:pt x="498551" y="909701"/>
                </a:lnTo>
                <a:lnTo>
                  <a:pt x="549526" y="907352"/>
                </a:lnTo>
                <a:lnTo>
                  <a:pt x="599028" y="900460"/>
                </a:lnTo>
                <a:lnTo>
                  <a:pt x="646807" y="889251"/>
                </a:lnTo>
                <a:lnTo>
                  <a:pt x="692612" y="873956"/>
                </a:lnTo>
                <a:lnTo>
                  <a:pt x="736193" y="854802"/>
                </a:lnTo>
                <a:lnTo>
                  <a:pt x="777298" y="832019"/>
                </a:lnTo>
                <a:lnTo>
                  <a:pt x="815678" y="805834"/>
                </a:lnTo>
                <a:lnTo>
                  <a:pt x="851082" y="776477"/>
                </a:lnTo>
                <a:lnTo>
                  <a:pt x="883259" y="744177"/>
                </a:lnTo>
                <a:lnTo>
                  <a:pt x="911959" y="709161"/>
                </a:lnTo>
                <a:lnTo>
                  <a:pt x="936931" y="671658"/>
                </a:lnTo>
                <a:lnTo>
                  <a:pt x="957924" y="631898"/>
                </a:lnTo>
                <a:lnTo>
                  <a:pt x="974689" y="590108"/>
                </a:lnTo>
                <a:lnTo>
                  <a:pt x="986973" y="546518"/>
                </a:lnTo>
                <a:lnTo>
                  <a:pt x="994528" y="501356"/>
                </a:lnTo>
                <a:lnTo>
                  <a:pt x="997102" y="454850"/>
                </a:lnTo>
                <a:lnTo>
                  <a:pt x="994528" y="408344"/>
                </a:lnTo>
                <a:lnTo>
                  <a:pt x="986973" y="363182"/>
                </a:lnTo>
                <a:lnTo>
                  <a:pt x="974689" y="319592"/>
                </a:lnTo>
                <a:lnTo>
                  <a:pt x="957924" y="277802"/>
                </a:lnTo>
                <a:lnTo>
                  <a:pt x="936931" y="238042"/>
                </a:lnTo>
                <a:lnTo>
                  <a:pt x="911959" y="200539"/>
                </a:lnTo>
                <a:lnTo>
                  <a:pt x="883259" y="165523"/>
                </a:lnTo>
                <a:lnTo>
                  <a:pt x="851082" y="133223"/>
                </a:lnTo>
                <a:lnTo>
                  <a:pt x="815678" y="103866"/>
                </a:lnTo>
                <a:lnTo>
                  <a:pt x="777298" y="77681"/>
                </a:lnTo>
                <a:lnTo>
                  <a:pt x="736193" y="54898"/>
                </a:lnTo>
                <a:lnTo>
                  <a:pt x="692612" y="35744"/>
                </a:lnTo>
                <a:lnTo>
                  <a:pt x="646807" y="20449"/>
                </a:lnTo>
                <a:lnTo>
                  <a:pt x="599028" y="9240"/>
                </a:lnTo>
                <a:lnTo>
                  <a:pt x="549526" y="2348"/>
                </a:lnTo>
                <a:lnTo>
                  <a:pt x="498551" y="0"/>
                </a:lnTo>
                <a:close/>
              </a:path>
            </a:pathLst>
          </a:custGeom>
          <a:solidFill>
            <a:srgbClr val="4F83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845056" y="2988157"/>
            <a:ext cx="4584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Label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619796" y="3602952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Lab</a:t>
            </a: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r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ador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213184" y="4114105"/>
            <a:ext cx="2852420" cy="661670"/>
          </a:xfrm>
          <a:custGeom>
            <a:avLst/>
            <a:gdLst/>
            <a:ahLst/>
            <a:cxnLst/>
            <a:rect l="l" t="t" r="r" b="b"/>
            <a:pathLst>
              <a:path w="2852420" h="661670">
                <a:moveTo>
                  <a:pt x="2769463" y="165272"/>
                </a:moveTo>
                <a:lnTo>
                  <a:pt x="2604185" y="165272"/>
                </a:lnTo>
                <a:lnTo>
                  <a:pt x="2586267" y="181009"/>
                </a:lnTo>
                <a:lnTo>
                  <a:pt x="2566821" y="196571"/>
                </a:lnTo>
                <a:lnTo>
                  <a:pt x="2523439" y="227154"/>
                </a:lnTo>
                <a:lnTo>
                  <a:pt x="2474215" y="256988"/>
                </a:lnTo>
                <a:lnTo>
                  <a:pt x="2419326" y="286039"/>
                </a:lnTo>
                <a:lnTo>
                  <a:pt x="2358949" y="314274"/>
                </a:lnTo>
                <a:lnTo>
                  <a:pt x="2293261" y="341659"/>
                </a:lnTo>
                <a:lnTo>
                  <a:pt x="2222438" y="368160"/>
                </a:lnTo>
                <a:lnTo>
                  <a:pt x="2185156" y="381069"/>
                </a:lnTo>
                <a:lnTo>
                  <a:pt x="2146657" y="393744"/>
                </a:lnTo>
                <a:lnTo>
                  <a:pt x="2106963" y="406181"/>
                </a:lnTo>
                <a:lnTo>
                  <a:pt x="2066096" y="418377"/>
                </a:lnTo>
                <a:lnTo>
                  <a:pt x="2024077" y="430326"/>
                </a:lnTo>
                <a:lnTo>
                  <a:pt x="1980930" y="442025"/>
                </a:lnTo>
                <a:lnTo>
                  <a:pt x="1936676" y="453469"/>
                </a:lnTo>
                <a:lnTo>
                  <a:pt x="1891337" y="464655"/>
                </a:lnTo>
                <a:lnTo>
                  <a:pt x="1844936" y="475578"/>
                </a:lnTo>
                <a:lnTo>
                  <a:pt x="1797494" y="486233"/>
                </a:lnTo>
                <a:lnTo>
                  <a:pt x="1749033" y="496617"/>
                </a:lnTo>
                <a:lnTo>
                  <a:pt x="1649145" y="516554"/>
                </a:lnTo>
                <a:lnTo>
                  <a:pt x="1545449" y="535355"/>
                </a:lnTo>
                <a:lnTo>
                  <a:pt x="1438121" y="552987"/>
                </a:lnTo>
                <a:lnTo>
                  <a:pt x="1327338" y="569415"/>
                </a:lnTo>
                <a:lnTo>
                  <a:pt x="1213277" y="584606"/>
                </a:lnTo>
                <a:lnTo>
                  <a:pt x="1096114" y="598527"/>
                </a:lnTo>
                <a:lnTo>
                  <a:pt x="976027" y="611144"/>
                </a:lnTo>
                <a:lnTo>
                  <a:pt x="790800" y="627550"/>
                </a:lnTo>
                <a:lnTo>
                  <a:pt x="599987" y="640832"/>
                </a:lnTo>
                <a:lnTo>
                  <a:pt x="404184" y="650877"/>
                </a:lnTo>
                <a:lnTo>
                  <a:pt x="203990" y="657571"/>
                </a:lnTo>
                <a:lnTo>
                  <a:pt x="0" y="660801"/>
                </a:lnTo>
                <a:lnTo>
                  <a:pt x="68053" y="661087"/>
                </a:lnTo>
                <a:lnTo>
                  <a:pt x="270376" y="659604"/>
                </a:lnTo>
                <a:lnTo>
                  <a:pt x="469482" y="654690"/>
                </a:lnTo>
                <a:lnTo>
                  <a:pt x="664776" y="646453"/>
                </a:lnTo>
                <a:lnTo>
                  <a:pt x="855663" y="634998"/>
                </a:lnTo>
                <a:lnTo>
                  <a:pt x="1041548" y="620433"/>
                </a:lnTo>
                <a:lnTo>
                  <a:pt x="1221837" y="602863"/>
                </a:lnTo>
                <a:lnTo>
                  <a:pt x="1338627" y="589532"/>
                </a:lnTo>
                <a:lnTo>
                  <a:pt x="1452490" y="574946"/>
                </a:lnTo>
                <a:lnTo>
                  <a:pt x="1563248" y="559134"/>
                </a:lnTo>
                <a:lnTo>
                  <a:pt x="1670727" y="542129"/>
                </a:lnTo>
                <a:lnTo>
                  <a:pt x="1774749" y="523962"/>
                </a:lnTo>
                <a:lnTo>
                  <a:pt x="1875138" y="504664"/>
                </a:lnTo>
                <a:lnTo>
                  <a:pt x="1971719" y="484268"/>
                </a:lnTo>
                <a:lnTo>
                  <a:pt x="2018526" y="473668"/>
                </a:lnTo>
                <a:lnTo>
                  <a:pt x="2064314" y="462804"/>
                </a:lnTo>
                <a:lnTo>
                  <a:pt x="2109063" y="451682"/>
                </a:lnTo>
                <a:lnTo>
                  <a:pt x="2152749" y="440305"/>
                </a:lnTo>
                <a:lnTo>
                  <a:pt x="2195351" y="428676"/>
                </a:lnTo>
                <a:lnTo>
                  <a:pt x="2236846" y="416801"/>
                </a:lnTo>
                <a:lnTo>
                  <a:pt x="2277213" y="404682"/>
                </a:lnTo>
                <a:lnTo>
                  <a:pt x="2316430" y="392324"/>
                </a:lnTo>
                <a:lnTo>
                  <a:pt x="2354474" y="379730"/>
                </a:lnTo>
                <a:lnTo>
                  <a:pt x="2391323" y="366906"/>
                </a:lnTo>
                <a:lnTo>
                  <a:pt x="2461351" y="340578"/>
                </a:lnTo>
                <a:lnTo>
                  <a:pt x="2526336" y="313372"/>
                </a:lnTo>
                <a:lnTo>
                  <a:pt x="2586103" y="285319"/>
                </a:lnTo>
                <a:lnTo>
                  <a:pt x="2640476" y="256451"/>
                </a:lnTo>
                <a:lnTo>
                  <a:pt x="2689277" y="226800"/>
                </a:lnTo>
                <a:lnTo>
                  <a:pt x="2732332" y="196396"/>
                </a:lnTo>
                <a:lnTo>
                  <a:pt x="2751649" y="180922"/>
                </a:lnTo>
                <a:lnTo>
                  <a:pt x="2769463" y="165272"/>
                </a:lnTo>
                <a:close/>
              </a:path>
              <a:path w="2852420" h="661670">
                <a:moveTo>
                  <a:pt x="2774937" y="0"/>
                </a:moveTo>
                <a:lnTo>
                  <a:pt x="2521559" y="165272"/>
                </a:lnTo>
                <a:lnTo>
                  <a:pt x="2852102" y="165272"/>
                </a:lnTo>
                <a:lnTo>
                  <a:pt x="2774937" y="0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55621" y="4114105"/>
            <a:ext cx="2940685" cy="661670"/>
          </a:xfrm>
          <a:custGeom>
            <a:avLst/>
            <a:gdLst/>
            <a:ahLst/>
            <a:cxnLst/>
            <a:rect l="l" t="t" r="r" b="b"/>
            <a:pathLst>
              <a:path w="2940685" h="661670">
                <a:moveTo>
                  <a:pt x="165265" y="0"/>
                </a:moveTo>
                <a:lnTo>
                  <a:pt x="0" y="0"/>
                </a:lnTo>
                <a:lnTo>
                  <a:pt x="965" y="17611"/>
                </a:lnTo>
                <a:lnTo>
                  <a:pt x="15257" y="69742"/>
                </a:lnTo>
                <a:lnTo>
                  <a:pt x="34042" y="103852"/>
                </a:lnTo>
                <a:lnTo>
                  <a:pt x="60008" y="137393"/>
                </a:lnTo>
                <a:lnTo>
                  <a:pt x="92964" y="170320"/>
                </a:lnTo>
                <a:lnTo>
                  <a:pt x="132718" y="202586"/>
                </a:lnTo>
                <a:lnTo>
                  <a:pt x="179077" y="234147"/>
                </a:lnTo>
                <a:lnTo>
                  <a:pt x="231852" y="264957"/>
                </a:lnTo>
                <a:lnTo>
                  <a:pt x="290848" y="294969"/>
                </a:lnTo>
                <a:lnTo>
                  <a:pt x="355876" y="324139"/>
                </a:lnTo>
                <a:lnTo>
                  <a:pt x="426743" y="352420"/>
                </a:lnTo>
                <a:lnTo>
                  <a:pt x="464306" y="366213"/>
                </a:lnTo>
                <a:lnTo>
                  <a:pt x="503256" y="379766"/>
                </a:lnTo>
                <a:lnTo>
                  <a:pt x="543571" y="393075"/>
                </a:lnTo>
                <a:lnTo>
                  <a:pt x="585226" y="406133"/>
                </a:lnTo>
                <a:lnTo>
                  <a:pt x="628196" y="418935"/>
                </a:lnTo>
                <a:lnTo>
                  <a:pt x="672459" y="431475"/>
                </a:lnTo>
                <a:lnTo>
                  <a:pt x="717989" y="443747"/>
                </a:lnTo>
                <a:lnTo>
                  <a:pt x="764764" y="455745"/>
                </a:lnTo>
                <a:lnTo>
                  <a:pt x="812758" y="467464"/>
                </a:lnTo>
                <a:lnTo>
                  <a:pt x="861949" y="478898"/>
                </a:lnTo>
                <a:lnTo>
                  <a:pt x="912311" y="490042"/>
                </a:lnTo>
                <a:lnTo>
                  <a:pt x="963822" y="500889"/>
                </a:lnTo>
                <a:lnTo>
                  <a:pt x="1016457" y="511434"/>
                </a:lnTo>
                <a:lnTo>
                  <a:pt x="1125004" y="531595"/>
                </a:lnTo>
                <a:lnTo>
                  <a:pt x="1237759" y="550479"/>
                </a:lnTo>
                <a:lnTo>
                  <a:pt x="1354532" y="568040"/>
                </a:lnTo>
                <a:lnTo>
                  <a:pt x="1475130" y="584234"/>
                </a:lnTo>
                <a:lnTo>
                  <a:pt x="1599361" y="599013"/>
                </a:lnTo>
                <a:lnTo>
                  <a:pt x="1727035" y="612333"/>
                </a:lnTo>
                <a:lnTo>
                  <a:pt x="1857958" y="624147"/>
                </a:lnTo>
                <a:lnTo>
                  <a:pt x="1991940" y="634411"/>
                </a:lnTo>
                <a:lnTo>
                  <a:pt x="2198227" y="646798"/>
                </a:lnTo>
                <a:lnTo>
                  <a:pt x="2410317" y="655438"/>
                </a:lnTo>
                <a:lnTo>
                  <a:pt x="2627562" y="660178"/>
                </a:lnTo>
                <a:lnTo>
                  <a:pt x="2701011" y="660864"/>
                </a:lnTo>
                <a:lnTo>
                  <a:pt x="2774937" y="661094"/>
                </a:lnTo>
                <a:lnTo>
                  <a:pt x="2940202" y="661094"/>
                </a:lnTo>
                <a:lnTo>
                  <a:pt x="2719880" y="659041"/>
                </a:lnTo>
                <a:lnTo>
                  <a:pt x="2504281" y="652984"/>
                </a:lnTo>
                <a:lnTo>
                  <a:pt x="2294053" y="643077"/>
                </a:lnTo>
                <a:lnTo>
                  <a:pt x="2089844" y="629476"/>
                </a:lnTo>
                <a:lnTo>
                  <a:pt x="1957367" y="618431"/>
                </a:lnTo>
                <a:lnTo>
                  <a:pt x="1828045" y="605858"/>
                </a:lnTo>
                <a:lnTo>
                  <a:pt x="1702068" y="591803"/>
                </a:lnTo>
                <a:lnTo>
                  <a:pt x="1579630" y="576311"/>
                </a:lnTo>
                <a:lnTo>
                  <a:pt x="1460920" y="559428"/>
                </a:lnTo>
                <a:lnTo>
                  <a:pt x="1346132" y="541199"/>
                </a:lnTo>
                <a:lnTo>
                  <a:pt x="1235457" y="521671"/>
                </a:lnTo>
                <a:lnTo>
                  <a:pt x="1129087" y="500889"/>
                </a:lnTo>
                <a:lnTo>
                  <a:pt x="1077577" y="490042"/>
                </a:lnTo>
                <a:lnTo>
                  <a:pt x="1027214" y="478898"/>
                </a:lnTo>
                <a:lnTo>
                  <a:pt x="978023" y="467464"/>
                </a:lnTo>
                <a:lnTo>
                  <a:pt x="930029" y="455745"/>
                </a:lnTo>
                <a:lnTo>
                  <a:pt x="883254" y="443747"/>
                </a:lnTo>
                <a:lnTo>
                  <a:pt x="837724" y="431475"/>
                </a:lnTo>
                <a:lnTo>
                  <a:pt x="793461" y="418935"/>
                </a:lnTo>
                <a:lnTo>
                  <a:pt x="750491" y="406133"/>
                </a:lnTo>
                <a:lnTo>
                  <a:pt x="708836" y="393075"/>
                </a:lnTo>
                <a:lnTo>
                  <a:pt x="668521" y="379766"/>
                </a:lnTo>
                <a:lnTo>
                  <a:pt x="629571" y="366213"/>
                </a:lnTo>
                <a:lnTo>
                  <a:pt x="592008" y="352420"/>
                </a:lnTo>
                <a:lnTo>
                  <a:pt x="555856" y="338393"/>
                </a:lnTo>
                <a:lnTo>
                  <a:pt x="487885" y="309662"/>
                </a:lnTo>
                <a:lnTo>
                  <a:pt x="425849" y="280065"/>
                </a:lnTo>
                <a:lnTo>
                  <a:pt x="369940" y="249649"/>
                </a:lnTo>
                <a:lnTo>
                  <a:pt x="320349" y="218458"/>
                </a:lnTo>
                <a:lnTo>
                  <a:pt x="277268" y="186538"/>
                </a:lnTo>
                <a:lnTo>
                  <a:pt x="240889" y="153936"/>
                </a:lnTo>
                <a:lnTo>
                  <a:pt x="211404" y="120696"/>
                </a:lnTo>
                <a:lnTo>
                  <a:pt x="189005" y="86865"/>
                </a:lnTo>
                <a:lnTo>
                  <a:pt x="169111" y="35110"/>
                </a:lnTo>
                <a:lnTo>
                  <a:pt x="166230" y="17611"/>
                </a:lnTo>
                <a:lnTo>
                  <a:pt x="165265" y="0"/>
                </a:lnTo>
                <a:close/>
              </a:path>
            </a:pathLst>
          </a:custGeom>
          <a:solidFill>
            <a:srgbClr val="22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73181" y="1752512"/>
            <a:ext cx="1607185" cy="661670"/>
          </a:xfrm>
          <a:custGeom>
            <a:avLst/>
            <a:gdLst/>
            <a:ahLst/>
            <a:cxnLst/>
            <a:rect l="l" t="t" r="r" b="b"/>
            <a:pathLst>
              <a:path w="1607185" h="661669">
                <a:moveTo>
                  <a:pt x="330542" y="495768"/>
                </a:moveTo>
                <a:lnTo>
                  <a:pt x="0" y="495768"/>
                </a:lnTo>
                <a:lnTo>
                  <a:pt x="117982" y="661045"/>
                </a:lnTo>
                <a:lnTo>
                  <a:pt x="330542" y="495768"/>
                </a:lnTo>
                <a:close/>
              </a:path>
              <a:path w="1607185" h="661669">
                <a:moveTo>
                  <a:pt x="1544584" y="0"/>
                </a:moveTo>
                <a:lnTo>
                  <a:pt x="1482664" y="183"/>
                </a:lnTo>
                <a:lnTo>
                  <a:pt x="1421231" y="1493"/>
                </a:lnTo>
                <a:lnTo>
                  <a:pt x="1360343" y="3911"/>
                </a:lnTo>
                <a:lnTo>
                  <a:pt x="1300060" y="7417"/>
                </a:lnTo>
                <a:lnTo>
                  <a:pt x="1240443" y="11993"/>
                </a:lnTo>
                <a:lnTo>
                  <a:pt x="1181549" y="17618"/>
                </a:lnTo>
                <a:lnTo>
                  <a:pt x="1123439" y="24274"/>
                </a:lnTo>
                <a:lnTo>
                  <a:pt x="1066173" y="31941"/>
                </a:lnTo>
                <a:lnTo>
                  <a:pt x="1009809" y="40600"/>
                </a:lnTo>
                <a:lnTo>
                  <a:pt x="954408" y="50232"/>
                </a:lnTo>
                <a:lnTo>
                  <a:pt x="900028" y="60817"/>
                </a:lnTo>
                <a:lnTo>
                  <a:pt x="846730" y="72336"/>
                </a:lnTo>
                <a:lnTo>
                  <a:pt x="794573" y="84769"/>
                </a:lnTo>
                <a:lnTo>
                  <a:pt x="743616" y="98098"/>
                </a:lnTo>
                <a:lnTo>
                  <a:pt x="693918" y="112303"/>
                </a:lnTo>
                <a:lnTo>
                  <a:pt x="645540" y="127364"/>
                </a:lnTo>
                <a:lnTo>
                  <a:pt x="598541" y="143263"/>
                </a:lnTo>
                <a:lnTo>
                  <a:pt x="552981" y="159980"/>
                </a:lnTo>
                <a:lnTo>
                  <a:pt x="508918" y="177496"/>
                </a:lnTo>
                <a:lnTo>
                  <a:pt x="466412" y="195791"/>
                </a:lnTo>
                <a:lnTo>
                  <a:pt x="425524" y="214846"/>
                </a:lnTo>
                <a:lnTo>
                  <a:pt x="386312" y="234643"/>
                </a:lnTo>
                <a:lnTo>
                  <a:pt x="348835" y="255160"/>
                </a:lnTo>
                <a:lnTo>
                  <a:pt x="313155" y="276380"/>
                </a:lnTo>
                <a:lnTo>
                  <a:pt x="279329" y="298282"/>
                </a:lnTo>
                <a:lnTo>
                  <a:pt x="247417" y="320848"/>
                </a:lnTo>
                <a:lnTo>
                  <a:pt x="189575" y="367894"/>
                </a:lnTo>
                <a:lnTo>
                  <a:pt x="140105" y="417362"/>
                </a:lnTo>
                <a:lnTo>
                  <a:pt x="99483" y="469098"/>
                </a:lnTo>
                <a:lnTo>
                  <a:pt x="82638" y="495768"/>
                </a:lnTo>
                <a:lnTo>
                  <a:pt x="247903" y="495768"/>
                </a:lnTo>
                <a:lnTo>
                  <a:pt x="264789" y="469044"/>
                </a:lnTo>
                <a:lnTo>
                  <a:pt x="284035" y="442833"/>
                </a:lnTo>
                <a:lnTo>
                  <a:pt x="329378" y="392031"/>
                </a:lnTo>
                <a:lnTo>
                  <a:pt x="383466" y="343532"/>
                </a:lnTo>
                <a:lnTo>
                  <a:pt x="413643" y="320199"/>
                </a:lnTo>
                <a:lnTo>
                  <a:pt x="445831" y="297506"/>
                </a:lnTo>
                <a:lnTo>
                  <a:pt x="479972" y="275474"/>
                </a:lnTo>
                <a:lnTo>
                  <a:pt x="516007" y="254124"/>
                </a:lnTo>
                <a:lnTo>
                  <a:pt x="553878" y="233477"/>
                </a:lnTo>
                <a:lnTo>
                  <a:pt x="593527" y="213554"/>
                </a:lnTo>
                <a:lnTo>
                  <a:pt x="634894" y="194378"/>
                </a:lnTo>
                <a:lnTo>
                  <a:pt x="677923" y="175968"/>
                </a:lnTo>
                <a:lnTo>
                  <a:pt x="722553" y="158347"/>
                </a:lnTo>
                <a:lnTo>
                  <a:pt x="768728" y="141535"/>
                </a:lnTo>
                <a:lnTo>
                  <a:pt x="816389" y="125555"/>
                </a:lnTo>
                <a:lnTo>
                  <a:pt x="865476" y="110426"/>
                </a:lnTo>
                <a:lnTo>
                  <a:pt x="915933" y="96170"/>
                </a:lnTo>
                <a:lnTo>
                  <a:pt x="967700" y="82810"/>
                </a:lnTo>
                <a:lnTo>
                  <a:pt x="1020719" y="70365"/>
                </a:lnTo>
                <a:lnTo>
                  <a:pt x="1074931" y="58857"/>
                </a:lnTo>
                <a:lnTo>
                  <a:pt x="1130279" y="48307"/>
                </a:lnTo>
                <a:lnTo>
                  <a:pt x="1186704" y="38737"/>
                </a:lnTo>
                <a:lnTo>
                  <a:pt x="1244148" y="30168"/>
                </a:lnTo>
                <a:lnTo>
                  <a:pt x="1302552" y="22621"/>
                </a:lnTo>
                <a:lnTo>
                  <a:pt x="1361857" y="16118"/>
                </a:lnTo>
                <a:lnTo>
                  <a:pt x="1422007" y="10679"/>
                </a:lnTo>
                <a:lnTo>
                  <a:pt x="1482941" y="6326"/>
                </a:lnTo>
                <a:lnTo>
                  <a:pt x="1544601" y="3080"/>
                </a:lnTo>
                <a:lnTo>
                  <a:pt x="1606930" y="963"/>
                </a:lnTo>
                <a:lnTo>
                  <a:pt x="1544584" y="0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97474" y="1752460"/>
            <a:ext cx="1654810" cy="661670"/>
          </a:xfrm>
          <a:custGeom>
            <a:avLst/>
            <a:gdLst/>
            <a:ahLst/>
            <a:cxnLst/>
            <a:rect l="l" t="t" r="r" b="b"/>
            <a:pathLst>
              <a:path w="1654809" h="661669">
                <a:moveTo>
                  <a:pt x="165277" y="0"/>
                </a:moveTo>
                <a:lnTo>
                  <a:pt x="0" y="0"/>
                </a:lnTo>
                <a:lnTo>
                  <a:pt x="64587" y="610"/>
                </a:lnTo>
                <a:lnTo>
                  <a:pt x="128472" y="2426"/>
                </a:lnTo>
                <a:lnTo>
                  <a:pt x="191598" y="5422"/>
                </a:lnTo>
                <a:lnTo>
                  <a:pt x="253909" y="9574"/>
                </a:lnTo>
                <a:lnTo>
                  <a:pt x="315351" y="14856"/>
                </a:lnTo>
                <a:lnTo>
                  <a:pt x="375865" y="21244"/>
                </a:lnTo>
                <a:lnTo>
                  <a:pt x="435398" y="28713"/>
                </a:lnTo>
                <a:lnTo>
                  <a:pt x="493893" y="37238"/>
                </a:lnTo>
                <a:lnTo>
                  <a:pt x="551293" y="46795"/>
                </a:lnTo>
                <a:lnTo>
                  <a:pt x="607544" y="57358"/>
                </a:lnTo>
                <a:lnTo>
                  <a:pt x="662590" y="68903"/>
                </a:lnTo>
                <a:lnTo>
                  <a:pt x="716373" y="81405"/>
                </a:lnTo>
                <a:lnTo>
                  <a:pt x="768840" y="94839"/>
                </a:lnTo>
                <a:lnTo>
                  <a:pt x="819933" y="109181"/>
                </a:lnTo>
                <a:lnTo>
                  <a:pt x="869597" y="124405"/>
                </a:lnTo>
                <a:lnTo>
                  <a:pt x="917776" y="140487"/>
                </a:lnTo>
                <a:lnTo>
                  <a:pt x="964415" y="157402"/>
                </a:lnTo>
                <a:lnTo>
                  <a:pt x="1009456" y="175125"/>
                </a:lnTo>
                <a:lnTo>
                  <a:pt x="1052845" y="193632"/>
                </a:lnTo>
                <a:lnTo>
                  <a:pt x="1094526" y="212897"/>
                </a:lnTo>
                <a:lnTo>
                  <a:pt x="1134442" y="232895"/>
                </a:lnTo>
                <a:lnTo>
                  <a:pt x="1172539" y="253603"/>
                </a:lnTo>
                <a:lnTo>
                  <a:pt x="1208759" y="274995"/>
                </a:lnTo>
                <a:lnTo>
                  <a:pt x="1243047" y="297046"/>
                </a:lnTo>
                <a:lnTo>
                  <a:pt x="1275347" y="319731"/>
                </a:lnTo>
                <a:lnTo>
                  <a:pt x="1305604" y="343027"/>
                </a:lnTo>
                <a:lnTo>
                  <a:pt x="1359764" y="391347"/>
                </a:lnTo>
                <a:lnTo>
                  <a:pt x="1405078" y="441809"/>
                </a:lnTo>
                <a:lnTo>
                  <a:pt x="1441100" y="494213"/>
                </a:lnTo>
                <a:lnTo>
                  <a:pt x="1467384" y="548362"/>
                </a:lnTo>
                <a:lnTo>
                  <a:pt x="1483482" y="604056"/>
                </a:lnTo>
                <a:lnTo>
                  <a:pt x="1488948" y="661098"/>
                </a:lnTo>
                <a:lnTo>
                  <a:pt x="1654225" y="661098"/>
                </a:lnTo>
                <a:lnTo>
                  <a:pt x="1648760" y="604056"/>
                </a:lnTo>
                <a:lnTo>
                  <a:pt x="1632662" y="548362"/>
                </a:lnTo>
                <a:lnTo>
                  <a:pt x="1606378" y="494213"/>
                </a:lnTo>
                <a:lnTo>
                  <a:pt x="1570356" y="441809"/>
                </a:lnTo>
                <a:lnTo>
                  <a:pt x="1525041" y="391347"/>
                </a:lnTo>
                <a:lnTo>
                  <a:pt x="1470882" y="343027"/>
                </a:lnTo>
                <a:lnTo>
                  <a:pt x="1440625" y="319731"/>
                </a:lnTo>
                <a:lnTo>
                  <a:pt x="1408325" y="297046"/>
                </a:lnTo>
                <a:lnTo>
                  <a:pt x="1374036" y="274995"/>
                </a:lnTo>
                <a:lnTo>
                  <a:pt x="1337816" y="253603"/>
                </a:lnTo>
                <a:lnTo>
                  <a:pt x="1299720" y="232895"/>
                </a:lnTo>
                <a:lnTo>
                  <a:pt x="1259804" y="212897"/>
                </a:lnTo>
                <a:lnTo>
                  <a:pt x="1218123" y="193632"/>
                </a:lnTo>
                <a:lnTo>
                  <a:pt x="1174734" y="175125"/>
                </a:lnTo>
                <a:lnTo>
                  <a:pt x="1129692" y="157402"/>
                </a:lnTo>
                <a:lnTo>
                  <a:pt x="1083054" y="140487"/>
                </a:lnTo>
                <a:lnTo>
                  <a:pt x="1034875" y="124405"/>
                </a:lnTo>
                <a:lnTo>
                  <a:pt x="985211" y="109181"/>
                </a:lnTo>
                <a:lnTo>
                  <a:pt x="934118" y="94839"/>
                </a:lnTo>
                <a:lnTo>
                  <a:pt x="881651" y="81405"/>
                </a:lnTo>
                <a:lnTo>
                  <a:pt x="827867" y="68903"/>
                </a:lnTo>
                <a:lnTo>
                  <a:pt x="772822" y="57358"/>
                </a:lnTo>
                <a:lnTo>
                  <a:pt x="716571" y="46795"/>
                </a:lnTo>
                <a:lnTo>
                  <a:pt x="659170" y="37238"/>
                </a:lnTo>
                <a:lnTo>
                  <a:pt x="600676" y="28713"/>
                </a:lnTo>
                <a:lnTo>
                  <a:pt x="541143" y="21244"/>
                </a:lnTo>
                <a:lnTo>
                  <a:pt x="480628" y="14856"/>
                </a:lnTo>
                <a:lnTo>
                  <a:pt x="419187" y="9574"/>
                </a:lnTo>
                <a:lnTo>
                  <a:pt x="356876" y="5422"/>
                </a:lnTo>
                <a:lnTo>
                  <a:pt x="293750" y="2426"/>
                </a:lnTo>
                <a:lnTo>
                  <a:pt x="229865" y="610"/>
                </a:lnTo>
                <a:lnTo>
                  <a:pt x="165277" y="0"/>
                </a:lnTo>
                <a:close/>
              </a:path>
            </a:pathLst>
          </a:custGeom>
          <a:solidFill>
            <a:srgbClr val="22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965001" y="1387665"/>
            <a:ext cx="134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Adjust</a:t>
            </a:r>
            <a:r>
              <a:rPr sz="1800" spc="-6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37020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414042"/>
                </a:solidFill>
                <a:latin typeface="Trebuchet MS"/>
                <a:cs typeface="Trebuchet MS"/>
              </a:rPr>
              <a:t>Unsupervised</a:t>
            </a:r>
            <a:r>
              <a:rPr spc="-14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35" dirty="0">
                <a:solidFill>
                  <a:srgbClr val="414042"/>
                </a:solidFill>
                <a:latin typeface="Trebuchet MS"/>
                <a:cs typeface="Trebuchet MS"/>
              </a:rPr>
              <a:t>Learning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3530" y="935215"/>
            <a:ext cx="3505835" cy="5708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469900" marR="5080" indent="-457200">
              <a:lnSpc>
                <a:spcPts val="2130"/>
              </a:lnSpc>
              <a:spcBef>
                <a:spcPts val="195"/>
              </a:spcBef>
            </a:pPr>
            <a:r>
              <a:rPr sz="1800" dirty="0">
                <a:solidFill>
                  <a:srgbClr val="414042"/>
                </a:solidFill>
                <a:latin typeface="Arial"/>
                <a:cs typeface="Arial"/>
              </a:rPr>
              <a:t>No </a:t>
            </a:r>
            <a:r>
              <a:rPr sz="1800" spc="-5" dirty="0">
                <a:solidFill>
                  <a:srgbClr val="414042"/>
                </a:solidFill>
                <a:latin typeface="Arial"/>
                <a:cs typeface="Arial"/>
              </a:rPr>
              <a:t>human intervention required  (e.g. Customer</a:t>
            </a:r>
            <a:r>
              <a:rPr sz="1800" spc="-50" dirty="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14042"/>
                </a:solidFill>
                <a:latin typeface="Arial"/>
                <a:cs typeface="Arial"/>
              </a:rPr>
              <a:t>segmentation)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05660" y="1757438"/>
            <a:ext cx="1018540" cy="909319"/>
          </a:xfrm>
          <a:custGeom>
            <a:avLst/>
            <a:gdLst/>
            <a:ahLst/>
            <a:cxnLst/>
            <a:rect l="l" t="t" r="r" b="b"/>
            <a:pathLst>
              <a:path w="1018539" h="909319">
                <a:moveTo>
                  <a:pt x="509066" y="0"/>
                </a:moveTo>
                <a:lnTo>
                  <a:pt x="457017" y="2346"/>
                </a:lnTo>
                <a:lnTo>
                  <a:pt x="406471" y="9231"/>
                </a:lnTo>
                <a:lnTo>
                  <a:pt x="357684" y="20428"/>
                </a:lnTo>
                <a:lnTo>
                  <a:pt x="310913" y="35708"/>
                </a:lnTo>
                <a:lnTo>
                  <a:pt x="266414" y="54843"/>
                </a:lnTo>
                <a:lnTo>
                  <a:pt x="224441" y="77603"/>
                </a:lnTo>
                <a:lnTo>
                  <a:pt x="185251" y="103762"/>
                </a:lnTo>
                <a:lnTo>
                  <a:pt x="149101" y="133089"/>
                </a:lnTo>
                <a:lnTo>
                  <a:pt x="116245" y="165357"/>
                </a:lnTo>
                <a:lnTo>
                  <a:pt x="86939" y="200338"/>
                </a:lnTo>
                <a:lnTo>
                  <a:pt x="61441" y="237803"/>
                </a:lnTo>
                <a:lnTo>
                  <a:pt x="40004" y="277523"/>
                </a:lnTo>
                <a:lnTo>
                  <a:pt x="22886" y="319271"/>
                </a:lnTo>
                <a:lnTo>
                  <a:pt x="10342" y="362817"/>
                </a:lnTo>
                <a:lnTo>
                  <a:pt x="2628" y="407934"/>
                </a:lnTo>
                <a:lnTo>
                  <a:pt x="0" y="454393"/>
                </a:lnTo>
                <a:lnTo>
                  <a:pt x="2628" y="500854"/>
                </a:lnTo>
                <a:lnTo>
                  <a:pt x="10342" y="545972"/>
                </a:lnTo>
                <a:lnTo>
                  <a:pt x="22886" y="589520"/>
                </a:lnTo>
                <a:lnTo>
                  <a:pt x="40004" y="631269"/>
                </a:lnTo>
                <a:lnTo>
                  <a:pt x="61441" y="670991"/>
                </a:lnTo>
                <a:lnTo>
                  <a:pt x="86939" y="708457"/>
                </a:lnTo>
                <a:lnTo>
                  <a:pt x="116245" y="743439"/>
                </a:lnTo>
                <a:lnTo>
                  <a:pt x="149101" y="775708"/>
                </a:lnTo>
                <a:lnTo>
                  <a:pt x="185251" y="805036"/>
                </a:lnTo>
                <a:lnTo>
                  <a:pt x="224441" y="831194"/>
                </a:lnTo>
                <a:lnTo>
                  <a:pt x="266414" y="853955"/>
                </a:lnTo>
                <a:lnTo>
                  <a:pt x="310913" y="873090"/>
                </a:lnTo>
                <a:lnTo>
                  <a:pt x="357684" y="888370"/>
                </a:lnTo>
                <a:lnTo>
                  <a:pt x="406471" y="899567"/>
                </a:lnTo>
                <a:lnTo>
                  <a:pt x="457017" y="906453"/>
                </a:lnTo>
                <a:lnTo>
                  <a:pt x="509066" y="908799"/>
                </a:lnTo>
                <a:lnTo>
                  <a:pt x="561114" y="906453"/>
                </a:lnTo>
                <a:lnTo>
                  <a:pt x="611658" y="899567"/>
                </a:lnTo>
                <a:lnTo>
                  <a:pt x="660442" y="888370"/>
                </a:lnTo>
                <a:lnTo>
                  <a:pt x="707212" y="873090"/>
                </a:lnTo>
                <a:lnTo>
                  <a:pt x="751710" y="853955"/>
                </a:lnTo>
                <a:lnTo>
                  <a:pt x="793682" y="831194"/>
                </a:lnTo>
                <a:lnTo>
                  <a:pt x="832871" y="805036"/>
                </a:lnTo>
                <a:lnTo>
                  <a:pt x="869021" y="775708"/>
                </a:lnTo>
                <a:lnTo>
                  <a:pt x="901876" y="743439"/>
                </a:lnTo>
                <a:lnTo>
                  <a:pt x="931181" y="708457"/>
                </a:lnTo>
                <a:lnTo>
                  <a:pt x="956680" y="670991"/>
                </a:lnTo>
                <a:lnTo>
                  <a:pt x="978116" y="631269"/>
                </a:lnTo>
                <a:lnTo>
                  <a:pt x="995234" y="589520"/>
                </a:lnTo>
                <a:lnTo>
                  <a:pt x="1007778" y="545972"/>
                </a:lnTo>
                <a:lnTo>
                  <a:pt x="1015492" y="500854"/>
                </a:lnTo>
                <a:lnTo>
                  <a:pt x="1018120" y="454393"/>
                </a:lnTo>
                <a:lnTo>
                  <a:pt x="1015492" y="407934"/>
                </a:lnTo>
                <a:lnTo>
                  <a:pt x="1007778" y="362817"/>
                </a:lnTo>
                <a:lnTo>
                  <a:pt x="995234" y="319271"/>
                </a:lnTo>
                <a:lnTo>
                  <a:pt x="978116" y="277523"/>
                </a:lnTo>
                <a:lnTo>
                  <a:pt x="956680" y="237803"/>
                </a:lnTo>
                <a:lnTo>
                  <a:pt x="931181" y="200338"/>
                </a:lnTo>
                <a:lnTo>
                  <a:pt x="901876" y="165357"/>
                </a:lnTo>
                <a:lnTo>
                  <a:pt x="869021" y="133089"/>
                </a:lnTo>
                <a:lnTo>
                  <a:pt x="832871" y="103762"/>
                </a:lnTo>
                <a:lnTo>
                  <a:pt x="793682" y="77603"/>
                </a:lnTo>
                <a:lnTo>
                  <a:pt x="751710" y="54843"/>
                </a:lnTo>
                <a:lnTo>
                  <a:pt x="707212" y="35708"/>
                </a:lnTo>
                <a:lnTo>
                  <a:pt x="660442" y="20428"/>
                </a:lnTo>
                <a:lnTo>
                  <a:pt x="611658" y="9231"/>
                </a:lnTo>
                <a:lnTo>
                  <a:pt x="561114" y="2346"/>
                </a:lnTo>
                <a:lnTo>
                  <a:pt x="509066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05176" y="2088197"/>
            <a:ext cx="41973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Inpu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30967" y="1615084"/>
            <a:ext cx="1325245" cy="1095375"/>
          </a:xfrm>
          <a:prstGeom prst="rect">
            <a:avLst/>
          </a:prstGeom>
          <a:solidFill>
            <a:srgbClr val="BF7300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287655" marR="279400" indent="39370" algn="just">
              <a:lnSpc>
                <a:spcPct val="100200"/>
              </a:lnSpc>
              <a:spcBef>
                <a:spcPts val="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Machine  Learning 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gor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09899" y="2031174"/>
            <a:ext cx="602615" cy="372745"/>
          </a:xfrm>
          <a:custGeom>
            <a:avLst/>
            <a:gdLst/>
            <a:ahLst/>
            <a:cxnLst/>
            <a:rect l="l" t="t" r="r" b="b"/>
            <a:pathLst>
              <a:path w="602614" h="372744">
                <a:moveTo>
                  <a:pt x="415975" y="0"/>
                </a:moveTo>
                <a:lnTo>
                  <a:pt x="415975" y="93065"/>
                </a:lnTo>
                <a:lnTo>
                  <a:pt x="0" y="93065"/>
                </a:lnTo>
                <a:lnTo>
                  <a:pt x="0" y="279209"/>
                </a:lnTo>
                <a:lnTo>
                  <a:pt x="415975" y="279209"/>
                </a:lnTo>
                <a:lnTo>
                  <a:pt x="415975" y="372275"/>
                </a:lnTo>
                <a:lnTo>
                  <a:pt x="602119" y="186143"/>
                </a:lnTo>
                <a:lnTo>
                  <a:pt x="415975" y="0"/>
                </a:lnTo>
                <a:close/>
              </a:path>
            </a:pathLst>
          </a:custGeom>
          <a:solidFill>
            <a:srgbClr val="F293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97944" y="1998319"/>
            <a:ext cx="602615" cy="372745"/>
          </a:xfrm>
          <a:custGeom>
            <a:avLst/>
            <a:gdLst/>
            <a:ahLst/>
            <a:cxnLst/>
            <a:rect l="l" t="t" r="r" b="b"/>
            <a:pathLst>
              <a:path w="602614" h="372744">
                <a:moveTo>
                  <a:pt x="415988" y="0"/>
                </a:moveTo>
                <a:lnTo>
                  <a:pt x="415988" y="93078"/>
                </a:lnTo>
                <a:lnTo>
                  <a:pt x="0" y="93078"/>
                </a:lnTo>
                <a:lnTo>
                  <a:pt x="0" y="279222"/>
                </a:lnTo>
                <a:lnTo>
                  <a:pt x="415988" y="279222"/>
                </a:lnTo>
                <a:lnTo>
                  <a:pt x="415988" y="372287"/>
                </a:lnTo>
                <a:lnTo>
                  <a:pt x="602119" y="186143"/>
                </a:lnTo>
                <a:lnTo>
                  <a:pt x="415988" y="0"/>
                </a:lnTo>
                <a:close/>
              </a:path>
            </a:pathLst>
          </a:custGeom>
          <a:solidFill>
            <a:srgbClr val="F293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91618" y="1868449"/>
            <a:ext cx="1049655" cy="682625"/>
          </a:xfrm>
          <a:prstGeom prst="rect">
            <a:avLst/>
          </a:prstGeom>
          <a:solidFill>
            <a:srgbClr val="35571A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marL="130175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Prediction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68500" y="3159574"/>
            <a:ext cx="1411198" cy="902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48959" y="2981134"/>
            <a:ext cx="1858467" cy="11861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4000" y="3048003"/>
            <a:ext cx="131232" cy="13885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84790" y="3075597"/>
            <a:ext cx="10795" cy="1280795"/>
          </a:xfrm>
          <a:custGeom>
            <a:avLst/>
            <a:gdLst/>
            <a:ahLst/>
            <a:cxnLst/>
            <a:rect l="l" t="t" r="r" b="b"/>
            <a:pathLst>
              <a:path w="10794" h="1280795">
                <a:moveTo>
                  <a:pt x="10495" y="0"/>
                </a:moveTo>
                <a:lnTo>
                  <a:pt x="0" y="1280630"/>
                </a:lnTo>
              </a:path>
            </a:pathLst>
          </a:custGeom>
          <a:ln w="254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92770" y="4127500"/>
            <a:ext cx="2455329" cy="131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37855" y="4167284"/>
            <a:ext cx="2351405" cy="10795"/>
          </a:xfrm>
          <a:custGeom>
            <a:avLst/>
            <a:gdLst/>
            <a:ahLst/>
            <a:cxnLst/>
            <a:rect l="l" t="t" r="r" b="b"/>
            <a:pathLst>
              <a:path w="2351404" h="10795">
                <a:moveTo>
                  <a:pt x="0" y="10497"/>
                </a:moveTo>
                <a:lnTo>
                  <a:pt x="2350941" y="0"/>
                </a:lnTo>
              </a:path>
            </a:pathLst>
          </a:custGeom>
          <a:ln w="254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70029" y="3035300"/>
            <a:ext cx="131232" cy="138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30336" y="3060052"/>
            <a:ext cx="10795" cy="1280795"/>
          </a:xfrm>
          <a:custGeom>
            <a:avLst/>
            <a:gdLst/>
            <a:ahLst/>
            <a:cxnLst/>
            <a:rect l="l" t="t" r="r" b="b"/>
            <a:pathLst>
              <a:path w="10795" h="1280795">
                <a:moveTo>
                  <a:pt x="10495" y="0"/>
                </a:moveTo>
                <a:lnTo>
                  <a:pt x="0" y="1280630"/>
                </a:lnTo>
              </a:path>
            </a:pathLst>
          </a:custGeom>
          <a:ln w="254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38800" y="4110566"/>
            <a:ext cx="2455329" cy="1312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83402" y="4151733"/>
            <a:ext cx="2351405" cy="10795"/>
          </a:xfrm>
          <a:custGeom>
            <a:avLst/>
            <a:gdLst/>
            <a:ahLst/>
            <a:cxnLst/>
            <a:rect l="l" t="t" r="r" b="b"/>
            <a:pathLst>
              <a:path w="2351404" h="10795">
                <a:moveTo>
                  <a:pt x="0" y="10497"/>
                </a:moveTo>
                <a:lnTo>
                  <a:pt x="2350941" y="0"/>
                </a:lnTo>
              </a:path>
            </a:pathLst>
          </a:custGeom>
          <a:ln w="254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519" y="2217902"/>
            <a:ext cx="2454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>
                <a:solidFill>
                  <a:srgbClr val="414042"/>
                </a:solidFill>
                <a:latin typeface="Trebuchet MS"/>
                <a:cs typeface="Trebuchet MS"/>
              </a:rPr>
              <a:t>Model</a:t>
            </a:r>
            <a:r>
              <a:rPr spc="-17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25" dirty="0">
                <a:solidFill>
                  <a:srgbClr val="414042"/>
                </a:solidFill>
                <a:latin typeface="Trebuchet MS"/>
                <a:cs typeface="Trebuchet MS"/>
              </a:rPr>
              <a:t>Training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5735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>
                <a:solidFill>
                  <a:srgbClr val="414042"/>
                </a:solidFill>
                <a:latin typeface="Trebuchet MS"/>
                <a:cs typeface="Trebuchet MS"/>
              </a:rPr>
              <a:t>Model</a:t>
            </a:r>
            <a:r>
              <a:rPr spc="-114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25" dirty="0">
                <a:solidFill>
                  <a:srgbClr val="414042"/>
                </a:solidFill>
                <a:latin typeface="Trebuchet MS"/>
                <a:cs typeface="Trebuchet MS"/>
              </a:rPr>
              <a:t>Training</a:t>
            </a:r>
            <a:r>
              <a:rPr spc="-10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370" dirty="0">
                <a:solidFill>
                  <a:srgbClr val="414042"/>
                </a:solidFill>
                <a:latin typeface="Trebuchet MS"/>
                <a:cs typeface="Trebuchet MS"/>
              </a:rPr>
              <a:t>–</a:t>
            </a:r>
            <a:r>
              <a:rPr spc="-11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35" dirty="0">
                <a:solidFill>
                  <a:srgbClr val="414042"/>
                </a:solidFill>
                <a:latin typeface="Trebuchet MS"/>
                <a:cs typeface="Trebuchet MS"/>
              </a:rPr>
              <a:t>Split</a:t>
            </a:r>
            <a:r>
              <a:rPr spc="-10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20" dirty="0">
                <a:solidFill>
                  <a:srgbClr val="414042"/>
                </a:solidFill>
                <a:latin typeface="Trebuchet MS"/>
                <a:cs typeface="Trebuchet MS"/>
              </a:rPr>
              <a:t>training</a:t>
            </a:r>
            <a:r>
              <a:rPr spc="-10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10" dirty="0">
                <a:solidFill>
                  <a:srgbClr val="414042"/>
                </a:solidFill>
                <a:latin typeface="Trebuchet MS"/>
                <a:cs typeface="Trebuchet MS"/>
              </a:rPr>
              <a:t>data</a:t>
            </a:r>
          </a:p>
        </p:txBody>
      </p:sp>
      <p:sp>
        <p:nvSpPr>
          <p:cNvPr id="4" name="object 4"/>
          <p:cNvSpPr/>
          <p:nvPr/>
        </p:nvSpPr>
        <p:spPr>
          <a:xfrm>
            <a:off x="559395" y="1326972"/>
            <a:ext cx="2657475" cy="602615"/>
          </a:xfrm>
          <a:custGeom>
            <a:avLst/>
            <a:gdLst/>
            <a:ahLst/>
            <a:cxnLst/>
            <a:rect l="l" t="t" r="r" b="b"/>
            <a:pathLst>
              <a:path w="2657475" h="602614">
                <a:moveTo>
                  <a:pt x="0" y="0"/>
                </a:moveTo>
                <a:lnTo>
                  <a:pt x="2657133" y="0"/>
                </a:lnTo>
                <a:lnTo>
                  <a:pt x="2657133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solidFill>
            <a:srgbClr val="3EB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5790" y="1489316"/>
            <a:ext cx="178371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All Labeled</a:t>
            </a:r>
            <a:r>
              <a:rPr sz="16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Dataset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17229" y="1291161"/>
            <a:ext cx="127000" cy="1049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5125" y="1316215"/>
            <a:ext cx="10795" cy="946785"/>
          </a:xfrm>
          <a:custGeom>
            <a:avLst/>
            <a:gdLst/>
            <a:ahLst/>
            <a:cxnLst/>
            <a:rect l="l" t="t" r="r" b="b"/>
            <a:pathLst>
              <a:path w="10794" h="946785">
                <a:moveTo>
                  <a:pt x="10760" y="0"/>
                </a:moveTo>
                <a:lnTo>
                  <a:pt x="0" y="946335"/>
                </a:lnTo>
              </a:path>
            </a:pathLst>
          </a:custGeom>
          <a:ln w="254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207" y="3110458"/>
            <a:ext cx="1926589" cy="602615"/>
          </a:xfrm>
          <a:custGeom>
            <a:avLst/>
            <a:gdLst/>
            <a:ahLst/>
            <a:cxnLst/>
            <a:rect l="l" t="t" r="r" b="b"/>
            <a:pathLst>
              <a:path w="1926589" h="602614">
                <a:moveTo>
                  <a:pt x="0" y="0"/>
                </a:moveTo>
                <a:lnTo>
                  <a:pt x="1926492" y="0"/>
                </a:lnTo>
                <a:lnTo>
                  <a:pt x="1926492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solidFill>
            <a:srgbClr val="3EB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207" y="3272802"/>
            <a:ext cx="192658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37729" y="2171696"/>
            <a:ext cx="249767" cy="1083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4152" y="2199474"/>
            <a:ext cx="76200" cy="911225"/>
          </a:xfrm>
          <a:custGeom>
            <a:avLst/>
            <a:gdLst/>
            <a:ahLst/>
            <a:cxnLst/>
            <a:rect l="l" t="t" r="r" b="b"/>
            <a:pathLst>
              <a:path w="76200" h="911225">
                <a:moveTo>
                  <a:pt x="76200" y="834682"/>
                </a:moveTo>
                <a:lnTo>
                  <a:pt x="0" y="834885"/>
                </a:lnTo>
                <a:lnTo>
                  <a:pt x="38303" y="910983"/>
                </a:lnTo>
                <a:lnTo>
                  <a:pt x="76200" y="834682"/>
                </a:lnTo>
                <a:close/>
              </a:path>
              <a:path w="76200" h="911225">
                <a:moveTo>
                  <a:pt x="50469" y="711200"/>
                </a:moveTo>
                <a:lnTo>
                  <a:pt x="25069" y="711263"/>
                </a:lnTo>
                <a:lnTo>
                  <a:pt x="25336" y="812863"/>
                </a:lnTo>
                <a:lnTo>
                  <a:pt x="50736" y="812800"/>
                </a:lnTo>
                <a:lnTo>
                  <a:pt x="50469" y="711200"/>
                </a:lnTo>
                <a:close/>
              </a:path>
              <a:path w="76200" h="911225">
                <a:moveTo>
                  <a:pt x="50012" y="533400"/>
                </a:moveTo>
                <a:lnTo>
                  <a:pt x="24599" y="533463"/>
                </a:lnTo>
                <a:lnTo>
                  <a:pt x="24879" y="635063"/>
                </a:lnTo>
                <a:lnTo>
                  <a:pt x="50279" y="635000"/>
                </a:lnTo>
                <a:lnTo>
                  <a:pt x="50012" y="533400"/>
                </a:lnTo>
                <a:close/>
              </a:path>
              <a:path w="76200" h="911225">
                <a:moveTo>
                  <a:pt x="49542" y="355600"/>
                </a:moveTo>
                <a:lnTo>
                  <a:pt x="24142" y="355676"/>
                </a:lnTo>
                <a:lnTo>
                  <a:pt x="24409" y="457263"/>
                </a:lnTo>
                <a:lnTo>
                  <a:pt x="49809" y="457200"/>
                </a:lnTo>
                <a:lnTo>
                  <a:pt x="49542" y="355600"/>
                </a:lnTo>
                <a:close/>
              </a:path>
              <a:path w="76200" h="911225">
                <a:moveTo>
                  <a:pt x="49072" y="177800"/>
                </a:moveTo>
                <a:lnTo>
                  <a:pt x="23672" y="177863"/>
                </a:lnTo>
                <a:lnTo>
                  <a:pt x="23939" y="279476"/>
                </a:lnTo>
                <a:lnTo>
                  <a:pt x="49339" y="279400"/>
                </a:lnTo>
                <a:lnTo>
                  <a:pt x="49072" y="177800"/>
                </a:lnTo>
                <a:close/>
              </a:path>
              <a:path w="76200" h="911225">
                <a:moveTo>
                  <a:pt x="48602" y="0"/>
                </a:moveTo>
                <a:lnTo>
                  <a:pt x="23202" y="76"/>
                </a:lnTo>
                <a:lnTo>
                  <a:pt x="23469" y="101663"/>
                </a:lnTo>
                <a:lnTo>
                  <a:pt x="48869" y="101600"/>
                </a:lnTo>
                <a:lnTo>
                  <a:pt x="48602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6032" y="2108196"/>
            <a:ext cx="2163229" cy="245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9395" y="2173757"/>
            <a:ext cx="1915795" cy="76200"/>
          </a:xfrm>
          <a:custGeom>
            <a:avLst/>
            <a:gdLst/>
            <a:ahLst/>
            <a:cxnLst/>
            <a:rect l="l" t="t" r="r" b="b"/>
            <a:pathLst>
              <a:path w="191579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1890332" y="50800"/>
                </a:lnTo>
                <a:lnTo>
                  <a:pt x="1915732" y="38100"/>
                </a:lnTo>
                <a:lnTo>
                  <a:pt x="1890332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  <a:path w="1915795" h="76200">
                <a:moveTo>
                  <a:pt x="1890332" y="50800"/>
                </a:moveTo>
                <a:lnTo>
                  <a:pt x="1839532" y="50800"/>
                </a:lnTo>
                <a:lnTo>
                  <a:pt x="1839532" y="76200"/>
                </a:lnTo>
                <a:lnTo>
                  <a:pt x="1890332" y="50800"/>
                </a:lnTo>
                <a:close/>
              </a:path>
              <a:path w="1915795" h="76200">
                <a:moveTo>
                  <a:pt x="1839532" y="0"/>
                </a:moveTo>
                <a:lnTo>
                  <a:pt x="1839532" y="25400"/>
                </a:lnTo>
                <a:lnTo>
                  <a:pt x="1890332" y="25400"/>
                </a:lnTo>
                <a:lnTo>
                  <a:pt x="1839532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36800" y="2108196"/>
            <a:ext cx="977900" cy="2455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61171" y="2173757"/>
            <a:ext cx="730885" cy="76200"/>
          </a:xfrm>
          <a:custGeom>
            <a:avLst/>
            <a:gdLst/>
            <a:ahLst/>
            <a:cxnLst/>
            <a:rect l="l" t="t" r="r" b="b"/>
            <a:pathLst>
              <a:path w="73088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705243" y="50800"/>
                </a:lnTo>
                <a:lnTo>
                  <a:pt x="730643" y="38100"/>
                </a:lnTo>
                <a:lnTo>
                  <a:pt x="705243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  <a:path w="730885" h="76200">
                <a:moveTo>
                  <a:pt x="705243" y="50800"/>
                </a:moveTo>
                <a:lnTo>
                  <a:pt x="654443" y="50800"/>
                </a:lnTo>
                <a:lnTo>
                  <a:pt x="654443" y="76200"/>
                </a:lnTo>
                <a:lnTo>
                  <a:pt x="705243" y="50800"/>
                </a:lnTo>
                <a:close/>
              </a:path>
              <a:path w="730885" h="76200">
                <a:moveTo>
                  <a:pt x="654443" y="0"/>
                </a:moveTo>
                <a:lnTo>
                  <a:pt x="654443" y="25400"/>
                </a:lnTo>
                <a:lnTo>
                  <a:pt x="705243" y="25400"/>
                </a:lnTo>
                <a:lnTo>
                  <a:pt x="654443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21142" y="1982051"/>
            <a:ext cx="2774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E2735"/>
                </a:solidFill>
                <a:latin typeface="Arial"/>
                <a:cs typeface="Arial"/>
              </a:rPr>
              <a:t>70%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87586" y="1950567"/>
            <a:ext cx="2774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E2735"/>
                </a:solidFill>
                <a:latin typeface="Arial"/>
                <a:cs typeface="Arial"/>
              </a:rPr>
              <a:t>30%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6857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>
                <a:solidFill>
                  <a:srgbClr val="414042"/>
                </a:solidFill>
                <a:latin typeface="Trebuchet MS"/>
                <a:cs typeface="Trebuchet MS"/>
              </a:rPr>
              <a:t>Model</a:t>
            </a:r>
            <a:r>
              <a:rPr spc="-11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25" dirty="0">
                <a:solidFill>
                  <a:srgbClr val="414042"/>
                </a:solidFill>
                <a:latin typeface="Trebuchet MS"/>
                <a:cs typeface="Trebuchet MS"/>
              </a:rPr>
              <a:t>Training</a:t>
            </a:r>
            <a:r>
              <a:rPr spc="-10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370" dirty="0">
                <a:solidFill>
                  <a:srgbClr val="414042"/>
                </a:solidFill>
                <a:latin typeface="Trebuchet MS"/>
                <a:cs typeface="Trebuchet MS"/>
              </a:rPr>
              <a:t>–</a:t>
            </a:r>
            <a:r>
              <a:rPr spc="-11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25" dirty="0">
                <a:solidFill>
                  <a:srgbClr val="414042"/>
                </a:solidFill>
                <a:latin typeface="Trebuchet MS"/>
                <a:cs typeface="Trebuchet MS"/>
              </a:rPr>
              <a:t>Training</a:t>
            </a:r>
            <a:r>
              <a:rPr spc="-10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-45" dirty="0">
                <a:solidFill>
                  <a:srgbClr val="414042"/>
                </a:solidFill>
                <a:latin typeface="Trebuchet MS"/>
                <a:cs typeface="Trebuchet MS"/>
              </a:rPr>
              <a:t>w/</a:t>
            </a:r>
            <a:r>
              <a:rPr spc="-10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20" dirty="0">
                <a:solidFill>
                  <a:srgbClr val="414042"/>
                </a:solidFill>
                <a:latin typeface="Trebuchet MS"/>
                <a:cs typeface="Trebuchet MS"/>
              </a:rPr>
              <a:t>training</a:t>
            </a:r>
            <a:r>
              <a:rPr spc="-11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10" dirty="0">
                <a:solidFill>
                  <a:srgbClr val="414042"/>
                </a:solidFill>
                <a:latin typeface="Trebuchet MS"/>
                <a:cs typeface="Trebuchet MS"/>
              </a:rPr>
              <a:t>data</a:t>
            </a:r>
          </a:p>
        </p:txBody>
      </p:sp>
      <p:sp>
        <p:nvSpPr>
          <p:cNvPr id="4" name="object 4"/>
          <p:cNvSpPr/>
          <p:nvPr/>
        </p:nvSpPr>
        <p:spPr>
          <a:xfrm>
            <a:off x="559395" y="1326972"/>
            <a:ext cx="2657475" cy="602615"/>
          </a:xfrm>
          <a:custGeom>
            <a:avLst/>
            <a:gdLst/>
            <a:ahLst/>
            <a:cxnLst/>
            <a:rect l="l" t="t" r="r" b="b"/>
            <a:pathLst>
              <a:path w="2657475" h="602614">
                <a:moveTo>
                  <a:pt x="0" y="0"/>
                </a:moveTo>
                <a:lnTo>
                  <a:pt x="2657133" y="0"/>
                </a:lnTo>
                <a:lnTo>
                  <a:pt x="2657133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solidFill>
            <a:srgbClr val="3EB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5790" y="1489316"/>
            <a:ext cx="178371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All Labeled</a:t>
            </a:r>
            <a:r>
              <a:rPr sz="16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Dataset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17229" y="1291161"/>
            <a:ext cx="127000" cy="1049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5125" y="1316215"/>
            <a:ext cx="10795" cy="946785"/>
          </a:xfrm>
          <a:custGeom>
            <a:avLst/>
            <a:gdLst/>
            <a:ahLst/>
            <a:cxnLst/>
            <a:rect l="l" t="t" r="r" b="b"/>
            <a:pathLst>
              <a:path w="10794" h="946785">
                <a:moveTo>
                  <a:pt x="10760" y="0"/>
                </a:moveTo>
                <a:lnTo>
                  <a:pt x="0" y="946335"/>
                </a:lnTo>
              </a:path>
            </a:pathLst>
          </a:custGeom>
          <a:ln w="254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207" y="3110458"/>
            <a:ext cx="1926589" cy="602615"/>
          </a:xfrm>
          <a:custGeom>
            <a:avLst/>
            <a:gdLst/>
            <a:ahLst/>
            <a:cxnLst/>
            <a:rect l="l" t="t" r="r" b="b"/>
            <a:pathLst>
              <a:path w="1926589" h="602614">
                <a:moveTo>
                  <a:pt x="0" y="0"/>
                </a:moveTo>
                <a:lnTo>
                  <a:pt x="1926492" y="0"/>
                </a:lnTo>
                <a:lnTo>
                  <a:pt x="1926492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solidFill>
            <a:srgbClr val="3EB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207" y="3272802"/>
            <a:ext cx="192658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37729" y="2171696"/>
            <a:ext cx="249767" cy="1083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4152" y="2199474"/>
            <a:ext cx="76200" cy="911225"/>
          </a:xfrm>
          <a:custGeom>
            <a:avLst/>
            <a:gdLst/>
            <a:ahLst/>
            <a:cxnLst/>
            <a:rect l="l" t="t" r="r" b="b"/>
            <a:pathLst>
              <a:path w="76200" h="911225">
                <a:moveTo>
                  <a:pt x="76200" y="834682"/>
                </a:moveTo>
                <a:lnTo>
                  <a:pt x="0" y="834885"/>
                </a:lnTo>
                <a:lnTo>
                  <a:pt x="38303" y="910983"/>
                </a:lnTo>
                <a:lnTo>
                  <a:pt x="76200" y="834682"/>
                </a:lnTo>
                <a:close/>
              </a:path>
              <a:path w="76200" h="911225">
                <a:moveTo>
                  <a:pt x="50469" y="711200"/>
                </a:moveTo>
                <a:lnTo>
                  <a:pt x="25069" y="711263"/>
                </a:lnTo>
                <a:lnTo>
                  <a:pt x="25336" y="812863"/>
                </a:lnTo>
                <a:lnTo>
                  <a:pt x="50736" y="812800"/>
                </a:lnTo>
                <a:lnTo>
                  <a:pt x="50469" y="711200"/>
                </a:lnTo>
                <a:close/>
              </a:path>
              <a:path w="76200" h="911225">
                <a:moveTo>
                  <a:pt x="50012" y="533400"/>
                </a:moveTo>
                <a:lnTo>
                  <a:pt x="24599" y="533463"/>
                </a:lnTo>
                <a:lnTo>
                  <a:pt x="24879" y="635063"/>
                </a:lnTo>
                <a:lnTo>
                  <a:pt x="50279" y="635000"/>
                </a:lnTo>
                <a:lnTo>
                  <a:pt x="50012" y="533400"/>
                </a:lnTo>
                <a:close/>
              </a:path>
              <a:path w="76200" h="911225">
                <a:moveTo>
                  <a:pt x="49542" y="355600"/>
                </a:moveTo>
                <a:lnTo>
                  <a:pt x="24142" y="355676"/>
                </a:lnTo>
                <a:lnTo>
                  <a:pt x="24409" y="457263"/>
                </a:lnTo>
                <a:lnTo>
                  <a:pt x="49809" y="457200"/>
                </a:lnTo>
                <a:lnTo>
                  <a:pt x="49542" y="355600"/>
                </a:lnTo>
                <a:close/>
              </a:path>
              <a:path w="76200" h="911225">
                <a:moveTo>
                  <a:pt x="49072" y="177800"/>
                </a:moveTo>
                <a:lnTo>
                  <a:pt x="23672" y="177863"/>
                </a:lnTo>
                <a:lnTo>
                  <a:pt x="23939" y="279476"/>
                </a:lnTo>
                <a:lnTo>
                  <a:pt x="49339" y="279400"/>
                </a:lnTo>
                <a:lnTo>
                  <a:pt x="49072" y="177800"/>
                </a:lnTo>
                <a:close/>
              </a:path>
              <a:path w="76200" h="911225">
                <a:moveTo>
                  <a:pt x="48602" y="0"/>
                </a:moveTo>
                <a:lnTo>
                  <a:pt x="23202" y="76"/>
                </a:lnTo>
                <a:lnTo>
                  <a:pt x="23469" y="101663"/>
                </a:lnTo>
                <a:lnTo>
                  <a:pt x="48869" y="101600"/>
                </a:lnTo>
                <a:lnTo>
                  <a:pt x="48602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6032" y="2108196"/>
            <a:ext cx="2163229" cy="245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9395" y="2173757"/>
            <a:ext cx="1915795" cy="76200"/>
          </a:xfrm>
          <a:custGeom>
            <a:avLst/>
            <a:gdLst/>
            <a:ahLst/>
            <a:cxnLst/>
            <a:rect l="l" t="t" r="r" b="b"/>
            <a:pathLst>
              <a:path w="191579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1890332" y="50800"/>
                </a:lnTo>
                <a:lnTo>
                  <a:pt x="1915732" y="38100"/>
                </a:lnTo>
                <a:lnTo>
                  <a:pt x="1890332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  <a:path w="1915795" h="76200">
                <a:moveTo>
                  <a:pt x="1890332" y="50800"/>
                </a:moveTo>
                <a:lnTo>
                  <a:pt x="1839532" y="50800"/>
                </a:lnTo>
                <a:lnTo>
                  <a:pt x="1839532" y="76200"/>
                </a:lnTo>
                <a:lnTo>
                  <a:pt x="1890332" y="50800"/>
                </a:lnTo>
                <a:close/>
              </a:path>
              <a:path w="1915795" h="76200">
                <a:moveTo>
                  <a:pt x="1839532" y="0"/>
                </a:moveTo>
                <a:lnTo>
                  <a:pt x="1839532" y="25400"/>
                </a:lnTo>
                <a:lnTo>
                  <a:pt x="1890332" y="25400"/>
                </a:lnTo>
                <a:lnTo>
                  <a:pt x="1839532" y="0"/>
                </a:lnTo>
                <a:close/>
              </a:path>
            </a:pathLst>
          </a:custGeom>
          <a:solidFill>
            <a:srgbClr val="0E2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36800" y="2108196"/>
            <a:ext cx="977900" cy="2455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61171" y="2173757"/>
            <a:ext cx="730885" cy="76200"/>
          </a:xfrm>
          <a:custGeom>
            <a:avLst/>
            <a:gdLst/>
            <a:ahLst/>
            <a:cxnLst/>
            <a:rect l="l" t="t" r="r" b="b"/>
            <a:pathLst>
              <a:path w="73088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705243" y="50800"/>
                </a:lnTo>
                <a:lnTo>
                  <a:pt x="730643" y="38100"/>
                </a:lnTo>
                <a:lnTo>
                  <a:pt x="705243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  <a:path w="730885" h="76200">
                <a:moveTo>
                  <a:pt x="705243" y="50800"/>
                </a:moveTo>
                <a:lnTo>
                  <a:pt x="654443" y="50800"/>
                </a:lnTo>
                <a:lnTo>
                  <a:pt x="654443" y="76200"/>
                </a:lnTo>
                <a:lnTo>
                  <a:pt x="705243" y="50800"/>
                </a:lnTo>
                <a:close/>
              </a:path>
              <a:path w="730885" h="76200">
                <a:moveTo>
                  <a:pt x="654443" y="0"/>
                </a:moveTo>
                <a:lnTo>
                  <a:pt x="654443" y="25400"/>
                </a:lnTo>
                <a:lnTo>
                  <a:pt x="705243" y="25400"/>
                </a:lnTo>
                <a:lnTo>
                  <a:pt x="654443" y="0"/>
                </a:lnTo>
                <a:close/>
              </a:path>
            </a:pathLst>
          </a:custGeom>
          <a:solidFill>
            <a:srgbClr val="0E2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21142" y="1982051"/>
            <a:ext cx="2774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E2735"/>
                </a:solidFill>
                <a:latin typeface="Arial"/>
                <a:cs typeface="Arial"/>
              </a:rPr>
              <a:t>70%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87586" y="1950567"/>
            <a:ext cx="2774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E2735"/>
                </a:solidFill>
                <a:latin typeface="Arial"/>
                <a:cs typeface="Arial"/>
              </a:rPr>
              <a:t>30%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54400" y="3110458"/>
            <a:ext cx="1317625" cy="602615"/>
          </a:xfrm>
          <a:prstGeom prst="rect">
            <a:avLst/>
          </a:prstGeom>
          <a:solidFill>
            <a:srgbClr val="BF7300"/>
          </a:solidFill>
        </p:spPr>
        <p:txBody>
          <a:bodyPr vert="horz" wrap="square" lIns="0" tIns="174625" rIns="0" bIns="0" rtlCol="0">
            <a:spAutoFit/>
          </a:bodyPr>
          <a:lstStyle/>
          <a:p>
            <a:pPr marL="296545">
              <a:lnSpc>
                <a:spcPct val="100000"/>
              </a:lnSpc>
              <a:spcBef>
                <a:spcPts val="1375"/>
              </a:spcBef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85885" y="3299256"/>
            <a:ext cx="706120" cy="284480"/>
          </a:xfrm>
          <a:custGeom>
            <a:avLst/>
            <a:gdLst/>
            <a:ahLst/>
            <a:cxnLst/>
            <a:rect l="l" t="t" r="r" b="b"/>
            <a:pathLst>
              <a:path w="706119" h="284479">
                <a:moveTo>
                  <a:pt x="563829" y="0"/>
                </a:moveTo>
                <a:lnTo>
                  <a:pt x="563829" y="71043"/>
                </a:lnTo>
                <a:lnTo>
                  <a:pt x="0" y="71043"/>
                </a:lnTo>
                <a:lnTo>
                  <a:pt x="0" y="213156"/>
                </a:lnTo>
                <a:lnTo>
                  <a:pt x="563829" y="213156"/>
                </a:lnTo>
                <a:lnTo>
                  <a:pt x="563829" y="284200"/>
                </a:lnTo>
                <a:lnTo>
                  <a:pt x="705929" y="142100"/>
                </a:lnTo>
                <a:lnTo>
                  <a:pt x="563829" y="0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50700" y="2989821"/>
            <a:ext cx="1013460" cy="843915"/>
          </a:xfrm>
          <a:custGeom>
            <a:avLst/>
            <a:gdLst/>
            <a:ahLst/>
            <a:cxnLst/>
            <a:rect l="l" t="t" r="r" b="b"/>
            <a:pathLst>
              <a:path w="1013460" h="843914">
                <a:moveTo>
                  <a:pt x="802322" y="0"/>
                </a:moveTo>
                <a:lnTo>
                  <a:pt x="210921" y="0"/>
                </a:lnTo>
                <a:lnTo>
                  <a:pt x="0" y="421855"/>
                </a:lnTo>
                <a:lnTo>
                  <a:pt x="210921" y="843699"/>
                </a:lnTo>
                <a:lnTo>
                  <a:pt x="802322" y="843699"/>
                </a:lnTo>
                <a:lnTo>
                  <a:pt x="1013256" y="421855"/>
                </a:lnTo>
                <a:lnTo>
                  <a:pt x="802322" y="0"/>
                </a:lnTo>
                <a:close/>
              </a:path>
            </a:pathLst>
          </a:custGeom>
          <a:solidFill>
            <a:srgbClr val="FA9D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638253" y="3211842"/>
            <a:ext cx="438784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096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Trial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ode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630801" y="3269576"/>
            <a:ext cx="706120" cy="284480"/>
          </a:xfrm>
          <a:custGeom>
            <a:avLst/>
            <a:gdLst/>
            <a:ahLst/>
            <a:cxnLst/>
            <a:rect l="l" t="t" r="r" b="b"/>
            <a:pathLst>
              <a:path w="706120" h="284479">
                <a:moveTo>
                  <a:pt x="563841" y="0"/>
                </a:moveTo>
                <a:lnTo>
                  <a:pt x="563841" y="71043"/>
                </a:lnTo>
                <a:lnTo>
                  <a:pt x="0" y="71043"/>
                </a:lnTo>
                <a:lnTo>
                  <a:pt x="0" y="213144"/>
                </a:lnTo>
                <a:lnTo>
                  <a:pt x="563841" y="213144"/>
                </a:lnTo>
                <a:lnTo>
                  <a:pt x="563841" y="284200"/>
                </a:lnTo>
                <a:lnTo>
                  <a:pt x="705942" y="142100"/>
                </a:lnTo>
                <a:lnTo>
                  <a:pt x="563841" y="0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5713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>
                <a:solidFill>
                  <a:srgbClr val="414042"/>
                </a:solidFill>
                <a:latin typeface="Trebuchet MS"/>
                <a:cs typeface="Trebuchet MS"/>
              </a:rPr>
              <a:t>Model</a:t>
            </a:r>
            <a:r>
              <a:rPr spc="-114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25" dirty="0">
                <a:solidFill>
                  <a:srgbClr val="414042"/>
                </a:solidFill>
                <a:latin typeface="Trebuchet MS"/>
                <a:cs typeface="Trebuchet MS"/>
              </a:rPr>
              <a:t>Training</a:t>
            </a:r>
            <a:r>
              <a:rPr spc="-11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370" dirty="0">
                <a:solidFill>
                  <a:srgbClr val="414042"/>
                </a:solidFill>
                <a:latin typeface="Trebuchet MS"/>
                <a:cs typeface="Trebuchet MS"/>
              </a:rPr>
              <a:t>–</a:t>
            </a:r>
            <a:r>
              <a:rPr spc="-114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35" dirty="0">
                <a:solidFill>
                  <a:srgbClr val="414042"/>
                </a:solidFill>
                <a:latin typeface="Trebuchet MS"/>
                <a:cs typeface="Trebuchet MS"/>
              </a:rPr>
              <a:t>Split</a:t>
            </a:r>
            <a:r>
              <a:rPr spc="-11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10" dirty="0">
                <a:solidFill>
                  <a:srgbClr val="414042"/>
                </a:solidFill>
                <a:latin typeface="Trebuchet MS"/>
                <a:cs typeface="Trebuchet MS"/>
              </a:rPr>
              <a:t>the</a:t>
            </a:r>
            <a:r>
              <a:rPr spc="-12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-15" dirty="0">
                <a:solidFill>
                  <a:srgbClr val="414042"/>
                </a:solidFill>
                <a:latin typeface="Trebuchet MS"/>
                <a:cs typeface="Trebuchet MS"/>
              </a:rPr>
              <a:t>test</a:t>
            </a:r>
            <a:r>
              <a:rPr spc="-11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10" dirty="0">
                <a:solidFill>
                  <a:srgbClr val="414042"/>
                </a:solidFill>
                <a:latin typeface="Trebuchet MS"/>
                <a:cs typeface="Trebuchet MS"/>
              </a:rPr>
              <a:t>data</a:t>
            </a:r>
          </a:p>
        </p:txBody>
      </p:sp>
      <p:sp>
        <p:nvSpPr>
          <p:cNvPr id="4" name="object 4"/>
          <p:cNvSpPr/>
          <p:nvPr/>
        </p:nvSpPr>
        <p:spPr>
          <a:xfrm>
            <a:off x="559395" y="1326972"/>
            <a:ext cx="2657475" cy="602615"/>
          </a:xfrm>
          <a:custGeom>
            <a:avLst/>
            <a:gdLst/>
            <a:ahLst/>
            <a:cxnLst/>
            <a:rect l="l" t="t" r="r" b="b"/>
            <a:pathLst>
              <a:path w="2657475" h="602614">
                <a:moveTo>
                  <a:pt x="0" y="0"/>
                </a:moveTo>
                <a:lnTo>
                  <a:pt x="2657133" y="0"/>
                </a:lnTo>
                <a:lnTo>
                  <a:pt x="2657133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5790" y="1489316"/>
            <a:ext cx="178371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All Labeled</a:t>
            </a:r>
            <a:r>
              <a:rPr sz="16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Dataset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17229" y="1291161"/>
            <a:ext cx="127000" cy="1049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5125" y="1316215"/>
            <a:ext cx="10795" cy="946785"/>
          </a:xfrm>
          <a:custGeom>
            <a:avLst/>
            <a:gdLst/>
            <a:ahLst/>
            <a:cxnLst/>
            <a:rect l="l" t="t" r="r" b="b"/>
            <a:pathLst>
              <a:path w="10794" h="946785">
                <a:moveTo>
                  <a:pt x="10760" y="0"/>
                </a:moveTo>
                <a:lnTo>
                  <a:pt x="0" y="946335"/>
                </a:lnTo>
              </a:path>
            </a:pathLst>
          </a:custGeom>
          <a:ln w="254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207" y="3110458"/>
            <a:ext cx="1926589" cy="602615"/>
          </a:xfrm>
          <a:custGeom>
            <a:avLst/>
            <a:gdLst/>
            <a:ahLst/>
            <a:cxnLst/>
            <a:rect l="l" t="t" r="r" b="b"/>
            <a:pathLst>
              <a:path w="1926589" h="602614">
                <a:moveTo>
                  <a:pt x="0" y="0"/>
                </a:moveTo>
                <a:lnTo>
                  <a:pt x="1926492" y="0"/>
                </a:lnTo>
                <a:lnTo>
                  <a:pt x="1926492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207" y="3272802"/>
            <a:ext cx="192658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37729" y="2171696"/>
            <a:ext cx="249767" cy="1083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4152" y="2199474"/>
            <a:ext cx="76200" cy="911225"/>
          </a:xfrm>
          <a:custGeom>
            <a:avLst/>
            <a:gdLst/>
            <a:ahLst/>
            <a:cxnLst/>
            <a:rect l="l" t="t" r="r" b="b"/>
            <a:pathLst>
              <a:path w="76200" h="911225">
                <a:moveTo>
                  <a:pt x="76200" y="834682"/>
                </a:moveTo>
                <a:lnTo>
                  <a:pt x="0" y="834885"/>
                </a:lnTo>
                <a:lnTo>
                  <a:pt x="38303" y="910983"/>
                </a:lnTo>
                <a:lnTo>
                  <a:pt x="76200" y="834682"/>
                </a:lnTo>
                <a:close/>
              </a:path>
              <a:path w="76200" h="911225">
                <a:moveTo>
                  <a:pt x="50469" y="711200"/>
                </a:moveTo>
                <a:lnTo>
                  <a:pt x="25069" y="711263"/>
                </a:lnTo>
                <a:lnTo>
                  <a:pt x="25336" y="812863"/>
                </a:lnTo>
                <a:lnTo>
                  <a:pt x="50736" y="812800"/>
                </a:lnTo>
                <a:lnTo>
                  <a:pt x="50469" y="711200"/>
                </a:lnTo>
                <a:close/>
              </a:path>
              <a:path w="76200" h="911225">
                <a:moveTo>
                  <a:pt x="50012" y="533400"/>
                </a:moveTo>
                <a:lnTo>
                  <a:pt x="24599" y="533463"/>
                </a:lnTo>
                <a:lnTo>
                  <a:pt x="24879" y="635063"/>
                </a:lnTo>
                <a:lnTo>
                  <a:pt x="50279" y="635000"/>
                </a:lnTo>
                <a:lnTo>
                  <a:pt x="50012" y="533400"/>
                </a:lnTo>
                <a:close/>
              </a:path>
              <a:path w="76200" h="911225">
                <a:moveTo>
                  <a:pt x="49542" y="355600"/>
                </a:moveTo>
                <a:lnTo>
                  <a:pt x="24142" y="355676"/>
                </a:lnTo>
                <a:lnTo>
                  <a:pt x="24409" y="457263"/>
                </a:lnTo>
                <a:lnTo>
                  <a:pt x="49809" y="457200"/>
                </a:lnTo>
                <a:lnTo>
                  <a:pt x="49542" y="355600"/>
                </a:lnTo>
                <a:close/>
              </a:path>
              <a:path w="76200" h="911225">
                <a:moveTo>
                  <a:pt x="49072" y="177800"/>
                </a:moveTo>
                <a:lnTo>
                  <a:pt x="23672" y="177863"/>
                </a:lnTo>
                <a:lnTo>
                  <a:pt x="23939" y="279476"/>
                </a:lnTo>
                <a:lnTo>
                  <a:pt x="49339" y="279400"/>
                </a:lnTo>
                <a:lnTo>
                  <a:pt x="49072" y="177800"/>
                </a:lnTo>
                <a:close/>
              </a:path>
              <a:path w="76200" h="911225">
                <a:moveTo>
                  <a:pt x="48602" y="0"/>
                </a:moveTo>
                <a:lnTo>
                  <a:pt x="23202" y="76"/>
                </a:lnTo>
                <a:lnTo>
                  <a:pt x="23469" y="101663"/>
                </a:lnTo>
                <a:lnTo>
                  <a:pt x="48869" y="101600"/>
                </a:lnTo>
                <a:lnTo>
                  <a:pt x="48602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6032" y="2108196"/>
            <a:ext cx="2163229" cy="245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9395" y="2173757"/>
            <a:ext cx="1915795" cy="76200"/>
          </a:xfrm>
          <a:custGeom>
            <a:avLst/>
            <a:gdLst/>
            <a:ahLst/>
            <a:cxnLst/>
            <a:rect l="l" t="t" r="r" b="b"/>
            <a:pathLst>
              <a:path w="191579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1890332" y="50800"/>
                </a:lnTo>
                <a:lnTo>
                  <a:pt x="1915732" y="38100"/>
                </a:lnTo>
                <a:lnTo>
                  <a:pt x="1890332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  <a:path w="1915795" h="76200">
                <a:moveTo>
                  <a:pt x="1890332" y="50800"/>
                </a:moveTo>
                <a:lnTo>
                  <a:pt x="1839532" y="50800"/>
                </a:lnTo>
                <a:lnTo>
                  <a:pt x="1839532" y="76200"/>
                </a:lnTo>
                <a:lnTo>
                  <a:pt x="1890332" y="50800"/>
                </a:lnTo>
                <a:close/>
              </a:path>
              <a:path w="1915795" h="76200">
                <a:moveTo>
                  <a:pt x="1839532" y="0"/>
                </a:moveTo>
                <a:lnTo>
                  <a:pt x="1839532" y="25400"/>
                </a:lnTo>
                <a:lnTo>
                  <a:pt x="1890332" y="25400"/>
                </a:lnTo>
                <a:lnTo>
                  <a:pt x="1839532" y="0"/>
                </a:lnTo>
                <a:close/>
              </a:path>
            </a:pathLst>
          </a:custGeom>
          <a:solidFill>
            <a:srgbClr val="0E2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36800" y="2108196"/>
            <a:ext cx="977900" cy="2455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61171" y="2173757"/>
            <a:ext cx="730885" cy="76200"/>
          </a:xfrm>
          <a:custGeom>
            <a:avLst/>
            <a:gdLst/>
            <a:ahLst/>
            <a:cxnLst/>
            <a:rect l="l" t="t" r="r" b="b"/>
            <a:pathLst>
              <a:path w="73088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705243" y="50800"/>
                </a:lnTo>
                <a:lnTo>
                  <a:pt x="730643" y="38100"/>
                </a:lnTo>
                <a:lnTo>
                  <a:pt x="705243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  <a:path w="730885" h="76200">
                <a:moveTo>
                  <a:pt x="705243" y="50800"/>
                </a:moveTo>
                <a:lnTo>
                  <a:pt x="654443" y="50800"/>
                </a:lnTo>
                <a:lnTo>
                  <a:pt x="654443" y="76200"/>
                </a:lnTo>
                <a:lnTo>
                  <a:pt x="705243" y="50800"/>
                </a:lnTo>
                <a:close/>
              </a:path>
              <a:path w="730885" h="76200">
                <a:moveTo>
                  <a:pt x="654443" y="0"/>
                </a:moveTo>
                <a:lnTo>
                  <a:pt x="654443" y="25400"/>
                </a:lnTo>
                <a:lnTo>
                  <a:pt x="705243" y="25400"/>
                </a:lnTo>
                <a:lnTo>
                  <a:pt x="654443" y="0"/>
                </a:lnTo>
                <a:close/>
              </a:path>
            </a:pathLst>
          </a:custGeom>
          <a:solidFill>
            <a:srgbClr val="0E2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21142" y="1982051"/>
            <a:ext cx="2774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E2735"/>
                </a:solidFill>
                <a:latin typeface="Arial"/>
                <a:cs typeface="Arial"/>
              </a:rPr>
              <a:t>70%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87586" y="1950567"/>
            <a:ext cx="2774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E2735"/>
                </a:solidFill>
                <a:latin typeface="Arial"/>
                <a:cs typeface="Arial"/>
              </a:rPr>
              <a:t>30%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54400" y="3110458"/>
            <a:ext cx="1317625" cy="602615"/>
          </a:xfrm>
          <a:prstGeom prst="rect">
            <a:avLst/>
          </a:prstGeom>
          <a:solidFill>
            <a:srgbClr val="BF7300"/>
          </a:solidFill>
        </p:spPr>
        <p:txBody>
          <a:bodyPr vert="horz" wrap="square" lIns="0" tIns="174625" rIns="0" bIns="0" rtlCol="0">
            <a:spAutoFit/>
          </a:bodyPr>
          <a:lstStyle/>
          <a:p>
            <a:pPr marL="296545">
              <a:lnSpc>
                <a:spcPct val="100000"/>
              </a:lnSpc>
              <a:spcBef>
                <a:spcPts val="1375"/>
              </a:spcBef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85885" y="3299256"/>
            <a:ext cx="706120" cy="284480"/>
          </a:xfrm>
          <a:custGeom>
            <a:avLst/>
            <a:gdLst/>
            <a:ahLst/>
            <a:cxnLst/>
            <a:rect l="l" t="t" r="r" b="b"/>
            <a:pathLst>
              <a:path w="706119" h="284479">
                <a:moveTo>
                  <a:pt x="563829" y="0"/>
                </a:moveTo>
                <a:lnTo>
                  <a:pt x="563829" y="71043"/>
                </a:lnTo>
                <a:lnTo>
                  <a:pt x="0" y="71043"/>
                </a:lnTo>
                <a:lnTo>
                  <a:pt x="0" y="213156"/>
                </a:lnTo>
                <a:lnTo>
                  <a:pt x="563829" y="213156"/>
                </a:lnTo>
                <a:lnTo>
                  <a:pt x="563829" y="284200"/>
                </a:lnTo>
                <a:lnTo>
                  <a:pt x="705929" y="142100"/>
                </a:lnTo>
                <a:lnTo>
                  <a:pt x="563829" y="0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50700" y="2989821"/>
            <a:ext cx="1013460" cy="843915"/>
          </a:xfrm>
          <a:custGeom>
            <a:avLst/>
            <a:gdLst/>
            <a:ahLst/>
            <a:cxnLst/>
            <a:rect l="l" t="t" r="r" b="b"/>
            <a:pathLst>
              <a:path w="1013460" h="843914">
                <a:moveTo>
                  <a:pt x="802322" y="0"/>
                </a:moveTo>
                <a:lnTo>
                  <a:pt x="210921" y="0"/>
                </a:lnTo>
                <a:lnTo>
                  <a:pt x="0" y="421855"/>
                </a:lnTo>
                <a:lnTo>
                  <a:pt x="210921" y="843699"/>
                </a:lnTo>
                <a:lnTo>
                  <a:pt x="802322" y="843699"/>
                </a:lnTo>
                <a:lnTo>
                  <a:pt x="1013256" y="421855"/>
                </a:lnTo>
                <a:lnTo>
                  <a:pt x="802322" y="0"/>
                </a:lnTo>
                <a:close/>
              </a:path>
            </a:pathLst>
          </a:custGeom>
          <a:solidFill>
            <a:srgbClr val="FA9D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638253" y="3211842"/>
            <a:ext cx="438784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096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Trial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ode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630801" y="3269576"/>
            <a:ext cx="706120" cy="284480"/>
          </a:xfrm>
          <a:custGeom>
            <a:avLst/>
            <a:gdLst/>
            <a:ahLst/>
            <a:cxnLst/>
            <a:rect l="l" t="t" r="r" b="b"/>
            <a:pathLst>
              <a:path w="706120" h="284479">
                <a:moveTo>
                  <a:pt x="563841" y="0"/>
                </a:moveTo>
                <a:lnTo>
                  <a:pt x="563841" y="71043"/>
                </a:lnTo>
                <a:lnTo>
                  <a:pt x="0" y="71043"/>
                </a:lnTo>
                <a:lnTo>
                  <a:pt x="0" y="213144"/>
                </a:lnTo>
                <a:lnTo>
                  <a:pt x="563841" y="213144"/>
                </a:lnTo>
                <a:lnTo>
                  <a:pt x="563841" y="284200"/>
                </a:lnTo>
                <a:lnTo>
                  <a:pt x="705942" y="142100"/>
                </a:lnTo>
                <a:lnTo>
                  <a:pt x="563841" y="0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08839" y="1516481"/>
            <a:ext cx="732790" cy="602615"/>
          </a:xfrm>
          <a:custGeom>
            <a:avLst/>
            <a:gdLst/>
            <a:ahLst/>
            <a:cxnLst/>
            <a:rect l="l" t="t" r="r" b="b"/>
            <a:pathLst>
              <a:path w="732790" h="602614">
                <a:moveTo>
                  <a:pt x="0" y="0"/>
                </a:moveTo>
                <a:lnTo>
                  <a:pt x="732663" y="0"/>
                </a:lnTo>
                <a:lnTo>
                  <a:pt x="732663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solidFill>
            <a:srgbClr val="A4D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08839" y="1556893"/>
            <a:ext cx="73279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51765" marR="143510" indent="27305">
              <a:lnSpc>
                <a:spcPts val="1900"/>
              </a:lnSpc>
              <a:spcBef>
                <a:spcPts val="180"/>
              </a:spcBef>
            </a:pP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Test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768600" y="1752600"/>
            <a:ext cx="3462870" cy="762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13888" y="1817611"/>
            <a:ext cx="3295015" cy="629285"/>
          </a:xfrm>
          <a:custGeom>
            <a:avLst/>
            <a:gdLst/>
            <a:ahLst/>
            <a:cxnLst/>
            <a:rect l="l" t="t" r="r" b="b"/>
            <a:pathLst>
              <a:path w="3295015" h="629285">
                <a:moveTo>
                  <a:pt x="3268476" y="50800"/>
                </a:moveTo>
                <a:lnTo>
                  <a:pt x="3218916" y="50800"/>
                </a:lnTo>
                <a:lnTo>
                  <a:pt x="3219221" y="76199"/>
                </a:lnTo>
                <a:lnTo>
                  <a:pt x="3268476" y="50800"/>
                </a:lnTo>
                <a:close/>
              </a:path>
              <a:path w="3295015" h="629285">
                <a:moveTo>
                  <a:pt x="3218281" y="0"/>
                </a:moveTo>
                <a:lnTo>
                  <a:pt x="3218599" y="25400"/>
                </a:lnTo>
                <a:lnTo>
                  <a:pt x="3178047" y="25907"/>
                </a:lnTo>
                <a:lnTo>
                  <a:pt x="3178365" y="51295"/>
                </a:lnTo>
                <a:lnTo>
                  <a:pt x="3218916" y="50800"/>
                </a:lnTo>
                <a:lnTo>
                  <a:pt x="3268476" y="50800"/>
                </a:lnTo>
                <a:lnTo>
                  <a:pt x="3294951" y="37147"/>
                </a:lnTo>
                <a:lnTo>
                  <a:pt x="3218281" y="0"/>
                </a:lnTo>
                <a:close/>
              </a:path>
              <a:path w="3295015" h="629285">
                <a:moveTo>
                  <a:pt x="3101581" y="28282"/>
                </a:moveTo>
                <a:lnTo>
                  <a:pt x="3027972" y="30975"/>
                </a:lnTo>
                <a:lnTo>
                  <a:pt x="2999790" y="32664"/>
                </a:lnTo>
                <a:lnTo>
                  <a:pt x="3001302" y="58013"/>
                </a:lnTo>
                <a:lnTo>
                  <a:pt x="3029496" y="56324"/>
                </a:lnTo>
                <a:lnTo>
                  <a:pt x="3102508" y="53670"/>
                </a:lnTo>
                <a:lnTo>
                  <a:pt x="3101581" y="28282"/>
                </a:lnTo>
                <a:close/>
              </a:path>
              <a:path w="3295015" h="629285">
                <a:moveTo>
                  <a:pt x="2923730" y="37210"/>
                </a:moveTo>
                <a:lnTo>
                  <a:pt x="2897187" y="38811"/>
                </a:lnTo>
                <a:lnTo>
                  <a:pt x="2822143" y="45034"/>
                </a:lnTo>
                <a:lnTo>
                  <a:pt x="2824238" y="70345"/>
                </a:lnTo>
                <a:lnTo>
                  <a:pt x="2899295" y="64122"/>
                </a:lnTo>
                <a:lnTo>
                  <a:pt x="2925241" y="62572"/>
                </a:lnTo>
                <a:lnTo>
                  <a:pt x="2923730" y="37210"/>
                </a:lnTo>
                <a:close/>
              </a:path>
              <a:path w="3295015" h="629285">
                <a:moveTo>
                  <a:pt x="2745955" y="51904"/>
                </a:moveTo>
                <a:lnTo>
                  <a:pt x="2646057" y="62547"/>
                </a:lnTo>
                <a:lnTo>
                  <a:pt x="2644622" y="62737"/>
                </a:lnTo>
                <a:lnTo>
                  <a:pt x="2647924" y="87922"/>
                </a:lnTo>
                <a:lnTo>
                  <a:pt x="2649359" y="87731"/>
                </a:lnTo>
                <a:lnTo>
                  <a:pt x="2748648" y="77165"/>
                </a:lnTo>
                <a:lnTo>
                  <a:pt x="2745955" y="51904"/>
                </a:lnTo>
                <a:close/>
              </a:path>
              <a:path w="3295015" h="629285">
                <a:moveTo>
                  <a:pt x="2569070" y="72618"/>
                </a:moveTo>
                <a:lnTo>
                  <a:pt x="2527871" y="78016"/>
                </a:lnTo>
                <a:lnTo>
                  <a:pt x="2471013" y="86575"/>
                </a:lnTo>
                <a:lnTo>
                  <a:pt x="2468092" y="87058"/>
                </a:lnTo>
                <a:lnTo>
                  <a:pt x="2472207" y="112115"/>
                </a:lnTo>
                <a:lnTo>
                  <a:pt x="2475128" y="111645"/>
                </a:lnTo>
                <a:lnTo>
                  <a:pt x="2531656" y="103136"/>
                </a:lnTo>
                <a:lnTo>
                  <a:pt x="2572372" y="97802"/>
                </a:lnTo>
                <a:lnTo>
                  <a:pt x="2569070" y="72618"/>
                </a:lnTo>
                <a:close/>
              </a:path>
              <a:path w="3295015" h="629285">
                <a:moveTo>
                  <a:pt x="2392781" y="99771"/>
                </a:moveTo>
                <a:lnTo>
                  <a:pt x="2362504" y="105181"/>
                </a:lnTo>
                <a:lnTo>
                  <a:pt x="2311095" y="115188"/>
                </a:lnTo>
                <a:lnTo>
                  <a:pt x="2292629" y="119087"/>
                </a:lnTo>
                <a:lnTo>
                  <a:pt x="2297887" y="143941"/>
                </a:lnTo>
                <a:lnTo>
                  <a:pt x="2316353" y="140030"/>
                </a:lnTo>
                <a:lnTo>
                  <a:pt x="2367356" y="130111"/>
                </a:lnTo>
                <a:lnTo>
                  <a:pt x="2397252" y="124764"/>
                </a:lnTo>
                <a:lnTo>
                  <a:pt x="2392781" y="99771"/>
                </a:lnTo>
                <a:close/>
              </a:path>
              <a:path w="3295015" h="629285">
                <a:moveTo>
                  <a:pt x="2218029" y="135674"/>
                </a:moveTo>
                <a:lnTo>
                  <a:pt x="2214651" y="136461"/>
                </a:lnTo>
                <a:lnTo>
                  <a:pt x="2169845" y="147675"/>
                </a:lnTo>
                <a:lnTo>
                  <a:pt x="2127504" y="159257"/>
                </a:lnTo>
                <a:lnTo>
                  <a:pt x="2119007" y="161797"/>
                </a:lnTo>
                <a:lnTo>
                  <a:pt x="2126297" y="186131"/>
                </a:lnTo>
                <a:lnTo>
                  <a:pt x="2134793" y="183591"/>
                </a:lnTo>
                <a:lnTo>
                  <a:pt x="2176551" y="172173"/>
                </a:lnTo>
                <a:lnTo>
                  <a:pt x="2220810" y="161099"/>
                </a:lnTo>
                <a:lnTo>
                  <a:pt x="2223719" y="160426"/>
                </a:lnTo>
                <a:lnTo>
                  <a:pt x="2218029" y="135674"/>
                </a:lnTo>
                <a:close/>
              </a:path>
              <a:path w="3295015" h="629285">
                <a:moveTo>
                  <a:pt x="2045716" y="185229"/>
                </a:moveTo>
                <a:lnTo>
                  <a:pt x="2016379" y="195960"/>
                </a:lnTo>
                <a:lnTo>
                  <a:pt x="1985035" y="208800"/>
                </a:lnTo>
                <a:lnTo>
                  <a:pt x="1956727" y="221945"/>
                </a:lnTo>
                <a:lnTo>
                  <a:pt x="1950504" y="225259"/>
                </a:lnTo>
                <a:lnTo>
                  <a:pt x="1962454" y="247675"/>
                </a:lnTo>
                <a:lnTo>
                  <a:pt x="1968665" y="244360"/>
                </a:lnTo>
                <a:lnTo>
                  <a:pt x="1995716" y="231851"/>
                </a:lnTo>
                <a:lnTo>
                  <a:pt x="2025992" y="219468"/>
                </a:lnTo>
                <a:lnTo>
                  <a:pt x="2054440" y="209080"/>
                </a:lnTo>
                <a:lnTo>
                  <a:pt x="2045716" y="185229"/>
                </a:lnTo>
                <a:close/>
              </a:path>
              <a:path w="3295015" h="629285">
                <a:moveTo>
                  <a:pt x="1884616" y="269633"/>
                </a:moveTo>
                <a:lnTo>
                  <a:pt x="1857743" y="308876"/>
                </a:lnTo>
                <a:lnTo>
                  <a:pt x="1853857" y="337743"/>
                </a:lnTo>
                <a:lnTo>
                  <a:pt x="1850491" y="349199"/>
                </a:lnTo>
                <a:lnTo>
                  <a:pt x="1845322" y="360133"/>
                </a:lnTo>
                <a:lnTo>
                  <a:pt x="1843633" y="362661"/>
                </a:lnTo>
                <a:lnTo>
                  <a:pt x="1864728" y="376796"/>
                </a:lnTo>
                <a:lnTo>
                  <a:pt x="1880361" y="327875"/>
                </a:lnTo>
                <a:lnTo>
                  <a:pt x="1882076" y="316699"/>
                </a:lnTo>
                <a:lnTo>
                  <a:pt x="1886915" y="305993"/>
                </a:lnTo>
                <a:lnTo>
                  <a:pt x="1895525" y="294436"/>
                </a:lnTo>
                <a:lnTo>
                  <a:pt x="1902294" y="287870"/>
                </a:lnTo>
                <a:lnTo>
                  <a:pt x="1884616" y="269633"/>
                </a:lnTo>
                <a:close/>
              </a:path>
              <a:path w="3295015" h="629285">
                <a:moveTo>
                  <a:pt x="1793646" y="413296"/>
                </a:moveTo>
                <a:lnTo>
                  <a:pt x="1761756" y="434454"/>
                </a:lnTo>
                <a:lnTo>
                  <a:pt x="1716836" y="458469"/>
                </a:lnTo>
                <a:lnTo>
                  <a:pt x="1707769" y="462648"/>
                </a:lnTo>
                <a:lnTo>
                  <a:pt x="1718398" y="485711"/>
                </a:lnTo>
                <a:lnTo>
                  <a:pt x="1774215" y="456590"/>
                </a:lnTo>
                <a:lnTo>
                  <a:pt x="1808391" y="433971"/>
                </a:lnTo>
                <a:lnTo>
                  <a:pt x="1793646" y="413296"/>
                </a:lnTo>
                <a:close/>
              </a:path>
              <a:path w="3295015" h="629285">
                <a:moveTo>
                  <a:pt x="1638198" y="491642"/>
                </a:moveTo>
                <a:lnTo>
                  <a:pt x="1636166" y="492442"/>
                </a:lnTo>
                <a:lnTo>
                  <a:pt x="1574355" y="513422"/>
                </a:lnTo>
                <a:lnTo>
                  <a:pt x="1542618" y="522528"/>
                </a:lnTo>
                <a:lnTo>
                  <a:pt x="1549628" y="546950"/>
                </a:lnTo>
                <a:lnTo>
                  <a:pt x="1581365" y="537832"/>
                </a:lnTo>
                <a:lnTo>
                  <a:pt x="1644319" y="516496"/>
                </a:lnTo>
                <a:lnTo>
                  <a:pt x="1647342" y="515340"/>
                </a:lnTo>
                <a:lnTo>
                  <a:pt x="1638198" y="491642"/>
                </a:lnTo>
                <a:close/>
              </a:path>
              <a:path w="3295015" h="629285">
                <a:moveTo>
                  <a:pt x="1469478" y="541845"/>
                </a:moveTo>
                <a:lnTo>
                  <a:pt x="1434947" y="550214"/>
                </a:lnTo>
                <a:lnTo>
                  <a:pt x="1370660" y="563156"/>
                </a:lnTo>
                <a:lnTo>
                  <a:pt x="1375676" y="588060"/>
                </a:lnTo>
                <a:lnTo>
                  <a:pt x="1439964" y="575106"/>
                </a:lnTo>
                <a:lnTo>
                  <a:pt x="1475447" y="566534"/>
                </a:lnTo>
                <a:lnTo>
                  <a:pt x="1469478" y="541845"/>
                </a:lnTo>
                <a:close/>
              </a:path>
              <a:path w="3295015" h="629285">
                <a:moveTo>
                  <a:pt x="1295996" y="575843"/>
                </a:moveTo>
                <a:lnTo>
                  <a:pt x="1279144" y="578611"/>
                </a:lnTo>
                <a:lnTo>
                  <a:pt x="1196809" y="589127"/>
                </a:lnTo>
                <a:lnTo>
                  <a:pt x="1196200" y="589191"/>
                </a:lnTo>
                <a:lnTo>
                  <a:pt x="1198524" y="614476"/>
                </a:lnTo>
                <a:lnTo>
                  <a:pt x="1199146" y="614425"/>
                </a:lnTo>
                <a:lnTo>
                  <a:pt x="1282357" y="603808"/>
                </a:lnTo>
                <a:lnTo>
                  <a:pt x="1300111" y="600913"/>
                </a:lnTo>
                <a:lnTo>
                  <a:pt x="1295996" y="575843"/>
                </a:lnTo>
                <a:close/>
              </a:path>
              <a:path w="3295015" h="629285">
                <a:moveTo>
                  <a:pt x="1120317" y="596176"/>
                </a:moveTo>
                <a:lnTo>
                  <a:pt x="1112456" y="596899"/>
                </a:lnTo>
                <a:lnTo>
                  <a:pt x="1026769" y="601725"/>
                </a:lnTo>
                <a:lnTo>
                  <a:pt x="1019809" y="601865"/>
                </a:lnTo>
                <a:lnTo>
                  <a:pt x="1020292" y="627252"/>
                </a:lnTo>
                <a:lnTo>
                  <a:pt x="1027252" y="627125"/>
                </a:lnTo>
                <a:lnTo>
                  <a:pt x="1113878" y="622261"/>
                </a:lnTo>
                <a:lnTo>
                  <a:pt x="1122641" y="621474"/>
                </a:lnTo>
                <a:lnTo>
                  <a:pt x="1120317" y="596176"/>
                </a:lnTo>
                <a:close/>
              </a:path>
              <a:path w="3295015" h="629285">
                <a:moveTo>
                  <a:pt x="842848" y="601598"/>
                </a:moveTo>
                <a:lnTo>
                  <a:pt x="841717" y="626973"/>
                </a:lnTo>
                <a:lnTo>
                  <a:pt x="852754" y="627468"/>
                </a:lnTo>
                <a:lnTo>
                  <a:pt x="939965" y="628789"/>
                </a:lnTo>
                <a:lnTo>
                  <a:pt x="944105" y="628713"/>
                </a:lnTo>
                <a:lnTo>
                  <a:pt x="943623" y="603389"/>
                </a:lnTo>
                <a:lnTo>
                  <a:pt x="940358" y="603389"/>
                </a:lnTo>
                <a:lnTo>
                  <a:pt x="853884" y="602094"/>
                </a:lnTo>
                <a:lnTo>
                  <a:pt x="842848" y="601598"/>
                </a:lnTo>
                <a:close/>
              </a:path>
              <a:path w="3295015" h="629285">
                <a:moveTo>
                  <a:pt x="943622" y="603326"/>
                </a:moveTo>
                <a:lnTo>
                  <a:pt x="940358" y="603389"/>
                </a:lnTo>
                <a:lnTo>
                  <a:pt x="943623" y="603389"/>
                </a:lnTo>
                <a:close/>
              </a:path>
              <a:path w="3295015" h="629285">
                <a:moveTo>
                  <a:pt x="666140" y="590384"/>
                </a:moveTo>
                <a:lnTo>
                  <a:pt x="663600" y="615657"/>
                </a:lnTo>
                <a:lnTo>
                  <a:pt x="681062" y="617423"/>
                </a:lnTo>
                <a:lnTo>
                  <a:pt x="765238" y="623544"/>
                </a:lnTo>
                <a:lnTo>
                  <a:pt x="767080" y="598220"/>
                </a:lnTo>
                <a:lnTo>
                  <a:pt x="683615" y="592150"/>
                </a:lnTo>
                <a:lnTo>
                  <a:pt x="666140" y="590384"/>
                </a:lnTo>
                <a:close/>
              </a:path>
              <a:path w="3295015" h="629285">
                <a:moveTo>
                  <a:pt x="490461" y="568604"/>
                </a:moveTo>
                <a:lnTo>
                  <a:pt x="486460" y="593686"/>
                </a:lnTo>
                <a:lnTo>
                  <a:pt x="517524" y="598627"/>
                </a:lnTo>
                <a:lnTo>
                  <a:pt x="587463" y="607682"/>
                </a:lnTo>
                <a:lnTo>
                  <a:pt x="590715" y="582498"/>
                </a:lnTo>
                <a:lnTo>
                  <a:pt x="521512" y="573544"/>
                </a:lnTo>
                <a:lnTo>
                  <a:pt x="490461" y="568604"/>
                </a:lnTo>
                <a:close/>
              </a:path>
              <a:path w="3295015" h="629285">
                <a:moveTo>
                  <a:pt x="316788" y="534873"/>
                </a:moveTo>
                <a:lnTo>
                  <a:pt x="311162" y="559650"/>
                </a:lnTo>
                <a:lnTo>
                  <a:pt x="367487" y="572414"/>
                </a:lnTo>
                <a:lnTo>
                  <a:pt x="410984" y="580732"/>
                </a:lnTo>
                <a:lnTo>
                  <a:pt x="415747" y="555790"/>
                </a:lnTo>
                <a:lnTo>
                  <a:pt x="373100" y="547636"/>
                </a:lnTo>
                <a:lnTo>
                  <a:pt x="316788" y="534873"/>
                </a:lnTo>
                <a:close/>
              </a:path>
              <a:path w="3295015" h="629285">
                <a:moveTo>
                  <a:pt x="148907" y="483323"/>
                </a:moveTo>
                <a:lnTo>
                  <a:pt x="179463" y="521982"/>
                </a:lnTo>
                <a:lnTo>
                  <a:pt x="236969" y="540257"/>
                </a:lnTo>
                <a:lnTo>
                  <a:pt x="243776" y="515785"/>
                </a:lnTo>
                <a:lnTo>
                  <a:pt x="215137" y="507072"/>
                </a:lnTo>
                <a:lnTo>
                  <a:pt x="188150" y="498119"/>
                </a:lnTo>
                <a:lnTo>
                  <a:pt x="162902" y="488924"/>
                </a:lnTo>
                <a:lnTo>
                  <a:pt x="148907" y="483323"/>
                </a:lnTo>
                <a:close/>
              </a:path>
              <a:path w="3295015" h="629285">
                <a:moveTo>
                  <a:pt x="25209" y="385902"/>
                </a:moveTo>
                <a:lnTo>
                  <a:pt x="0" y="389064"/>
                </a:lnTo>
                <a:lnTo>
                  <a:pt x="1473" y="400748"/>
                </a:lnTo>
                <a:lnTo>
                  <a:pt x="1701" y="401713"/>
                </a:lnTo>
                <a:lnTo>
                  <a:pt x="23761" y="438340"/>
                </a:lnTo>
                <a:lnTo>
                  <a:pt x="67424" y="471957"/>
                </a:lnTo>
                <a:lnTo>
                  <a:pt x="69380" y="473087"/>
                </a:lnTo>
                <a:lnTo>
                  <a:pt x="81851" y="450964"/>
                </a:lnTo>
                <a:lnTo>
                  <a:pt x="81229" y="450634"/>
                </a:lnTo>
                <a:lnTo>
                  <a:pt x="66154" y="440918"/>
                </a:lnTo>
                <a:lnTo>
                  <a:pt x="34772" y="412064"/>
                </a:lnTo>
                <a:lnTo>
                  <a:pt x="26365" y="395160"/>
                </a:lnTo>
                <a:lnTo>
                  <a:pt x="25209" y="38590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56076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>
                <a:solidFill>
                  <a:srgbClr val="414042"/>
                </a:solidFill>
                <a:latin typeface="Trebuchet MS"/>
                <a:cs typeface="Trebuchet MS"/>
              </a:rPr>
              <a:t>Model</a:t>
            </a:r>
            <a:r>
              <a:rPr spc="-12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25" dirty="0">
                <a:solidFill>
                  <a:srgbClr val="414042"/>
                </a:solidFill>
                <a:latin typeface="Trebuchet MS"/>
                <a:cs typeface="Trebuchet MS"/>
              </a:rPr>
              <a:t>Training</a:t>
            </a:r>
            <a:r>
              <a:rPr spc="-114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370" dirty="0">
                <a:solidFill>
                  <a:srgbClr val="414042"/>
                </a:solidFill>
                <a:latin typeface="Trebuchet MS"/>
                <a:cs typeface="Trebuchet MS"/>
              </a:rPr>
              <a:t>–</a:t>
            </a:r>
            <a:r>
              <a:rPr spc="-12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95" dirty="0">
                <a:solidFill>
                  <a:srgbClr val="414042"/>
                </a:solidFill>
                <a:latin typeface="Trebuchet MS"/>
                <a:cs typeface="Trebuchet MS"/>
              </a:rPr>
              <a:t>Model</a:t>
            </a:r>
            <a:r>
              <a:rPr spc="-12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15" dirty="0">
                <a:solidFill>
                  <a:srgbClr val="414042"/>
                </a:solidFill>
                <a:latin typeface="Trebuchet MS"/>
                <a:cs typeface="Trebuchet MS"/>
              </a:rPr>
              <a:t>evaluation</a:t>
            </a:r>
          </a:p>
        </p:txBody>
      </p:sp>
      <p:sp>
        <p:nvSpPr>
          <p:cNvPr id="4" name="object 4"/>
          <p:cNvSpPr/>
          <p:nvPr/>
        </p:nvSpPr>
        <p:spPr>
          <a:xfrm>
            <a:off x="559395" y="1326972"/>
            <a:ext cx="2657475" cy="602615"/>
          </a:xfrm>
          <a:custGeom>
            <a:avLst/>
            <a:gdLst/>
            <a:ahLst/>
            <a:cxnLst/>
            <a:rect l="l" t="t" r="r" b="b"/>
            <a:pathLst>
              <a:path w="2657475" h="602614">
                <a:moveTo>
                  <a:pt x="0" y="0"/>
                </a:moveTo>
                <a:lnTo>
                  <a:pt x="2657133" y="0"/>
                </a:lnTo>
                <a:lnTo>
                  <a:pt x="2657133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5790" y="1489316"/>
            <a:ext cx="178371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All Labeled</a:t>
            </a:r>
            <a:r>
              <a:rPr sz="16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Dataset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17229" y="1291161"/>
            <a:ext cx="127000" cy="1049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5125" y="1316215"/>
            <a:ext cx="10795" cy="946785"/>
          </a:xfrm>
          <a:custGeom>
            <a:avLst/>
            <a:gdLst/>
            <a:ahLst/>
            <a:cxnLst/>
            <a:rect l="l" t="t" r="r" b="b"/>
            <a:pathLst>
              <a:path w="10794" h="946785">
                <a:moveTo>
                  <a:pt x="10760" y="0"/>
                </a:moveTo>
                <a:lnTo>
                  <a:pt x="0" y="946335"/>
                </a:lnTo>
              </a:path>
            </a:pathLst>
          </a:custGeom>
          <a:ln w="254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207" y="3110458"/>
            <a:ext cx="1926589" cy="602615"/>
          </a:xfrm>
          <a:custGeom>
            <a:avLst/>
            <a:gdLst/>
            <a:ahLst/>
            <a:cxnLst/>
            <a:rect l="l" t="t" r="r" b="b"/>
            <a:pathLst>
              <a:path w="1926589" h="602614">
                <a:moveTo>
                  <a:pt x="0" y="0"/>
                </a:moveTo>
                <a:lnTo>
                  <a:pt x="1926492" y="0"/>
                </a:lnTo>
                <a:lnTo>
                  <a:pt x="1926492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207" y="3272802"/>
            <a:ext cx="192658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37729" y="2171696"/>
            <a:ext cx="249767" cy="1083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4152" y="2199474"/>
            <a:ext cx="76200" cy="911225"/>
          </a:xfrm>
          <a:custGeom>
            <a:avLst/>
            <a:gdLst/>
            <a:ahLst/>
            <a:cxnLst/>
            <a:rect l="l" t="t" r="r" b="b"/>
            <a:pathLst>
              <a:path w="76200" h="911225">
                <a:moveTo>
                  <a:pt x="76200" y="834682"/>
                </a:moveTo>
                <a:lnTo>
                  <a:pt x="0" y="834885"/>
                </a:lnTo>
                <a:lnTo>
                  <a:pt x="38303" y="910983"/>
                </a:lnTo>
                <a:lnTo>
                  <a:pt x="76200" y="834682"/>
                </a:lnTo>
                <a:close/>
              </a:path>
              <a:path w="76200" h="911225">
                <a:moveTo>
                  <a:pt x="50469" y="711200"/>
                </a:moveTo>
                <a:lnTo>
                  <a:pt x="25069" y="711263"/>
                </a:lnTo>
                <a:lnTo>
                  <a:pt x="25336" y="812863"/>
                </a:lnTo>
                <a:lnTo>
                  <a:pt x="50736" y="812800"/>
                </a:lnTo>
                <a:lnTo>
                  <a:pt x="50469" y="711200"/>
                </a:lnTo>
                <a:close/>
              </a:path>
              <a:path w="76200" h="911225">
                <a:moveTo>
                  <a:pt x="50012" y="533400"/>
                </a:moveTo>
                <a:lnTo>
                  <a:pt x="24599" y="533463"/>
                </a:lnTo>
                <a:lnTo>
                  <a:pt x="24879" y="635063"/>
                </a:lnTo>
                <a:lnTo>
                  <a:pt x="50279" y="635000"/>
                </a:lnTo>
                <a:lnTo>
                  <a:pt x="50012" y="533400"/>
                </a:lnTo>
                <a:close/>
              </a:path>
              <a:path w="76200" h="911225">
                <a:moveTo>
                  <a:pt x="49542" y="355600"/>
                </a:moveTo>
                <a:lnTo>
                  <a:pt x="24142" y="355676"/>
                </a:lnTo>
                <a:lnTo>
                  <a:pt x="24409" y="457263"/>
                </a:lnTo>
                <a:lnTo>
                  <a:pt x="49809" y="457200"/>
                </a:lnTo>
                <a:lnTo>
                  <a:pt x="49542" y="355600"/>
                </a:lnTo>
                <a:close/>
              </a:path>
              <a:path w="76200" h="911225">
                <a:moveTo>
                  <a:pt x="49072" y="177800"/>
                </a:moveTo>
                <a:lnTo>
                  <a:pt x="23672" y="177863"/>
                </a:lnTo>
                <a:lnTo>
                  <a:pt x="23939" y="279476"/>
                </a:lnTo>
                <a:lnTo>
                  <a:pt x="49339" y="279400"/>
                </a:lnTo>
                <a:lnTo>
                  <a:pt x="49072" y="177800"/>
                </a:lnTo>
                <a:close/>
              </a:path>
              <a:path w="76200" h="911225">
                <a:moveTo>
                  <a:pt x="48602" y="0"/>
                </a:moveTo>
                <a:lnTo>
                  <a:pt x="23202" y="76"/>
                </a:lnTo>
                <a:lnTo>
                  <a:pt x="23469" y="101663"/>
                </a:lnTo>
                <a:lnTo>
                  <a:pt x="48869" y="101600"/>
                </a:lnTo>
                <a:lnTo>
                  <a:pt x="48602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6032" y="2108196"/>
            <a:ext cx="2163229" cy="245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9395" y="2173757"/>
            <a:ext cx="1915795" cy="76200"/>
          </a:xfrm>
          <a:custGeom>
            <a:avLst/>
            <a:gdLst/>
            <a:ahLst/>
            <a:cxnLst/>
            <a:rect l="l" t="t" r="r" b="b"/>
            <a:pathLst>
              <a:path w="191579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1890332" y="50800"/>
                </a:lnTo>
                <a:lnTo>
                  <a:pt x="1915732" y="38100"/>
                </a:lnTo>
                <a:lnTo>
                  <a:pt x="1890332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  <a:path w="1915795" h="76200">
                <a:moveTo>
                  <a:pt x="1890332" y="50800"/>
                </a:moveTo>
                <a:lnTo>
                  <a:pt x="1839532" y="50800"/>
                </a:lnTo>
                <a:lnTo>
                  <a:pt x="1839532" y="76200"/>
                </a:lnTo>
                <a:lnTo>
                  <a:pt x="1890332" y="50800"/>
                </a:lnTo>
                <a:close/>
              </a:path>
              <a:path w="1915795" h="76200">
                <a:moveTo>
                  <a:pt x="1839532" y="0"/>
                </a:moveTo>
                <a:lnTo>
                  <a:pt x="1839532" y="25400"/>
                </a:lnTo>
                <a:lnTo>
                  <a:pt x="1890332" y="25400"/>
                </a:lnTo>
                <a:lnTo>
                  <a:pt x="1839532" y="0"/>
                </a:lnTo>
                <a:close/>
              </a:path>
            </a:pathLst>
          </a:custGeom>
          <a:solidFill>
            <a:srgbClr val="0E2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36800" y="2108196"/>
            <a:ext cx="977900" cy="2455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61171" y="2173757"/>
            <a:ext cx="730885" cy="76200"/>
          </a:xfrm>
          <a:custGeom>
            <a:avLst/>
            <a:gdLst/>
            <a:ahLst/>
            <a:cxnLst/>
            <a:rect l="l" t="t" r="r" b="b"/>
            <a:pathLst>
              <a:path w="73088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705243" y="50800"/>
                </a:lnTo>
                <a:lnTo>
                  <a:pt x="730643" y="38100"/>
                </a:lnTo>
                <a:lnTo>
                  <a:pt x="705243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  <a:path w="730885" h="76200">
                <a:moveTo>
                  <a:pt x="705243" y="50800"/>
                </a:moveTo>
                <a:lnTo>
                  <a:pt x="654443" y="50800"/>
                </a:lnTo>
                <a:lnTo>
                  <a:pt x="654443" y="76200"/>
                </a:lnTo>
                <a:lnTo>
                  <a:pt x="705243" y="50800"/>
                </a:lnTo>
                <a:close/>
              </a:path>
              <a:path w="730885" h="76200">
                <a:moveTo>
                  <a:pt x="654443" y="0"/>
                </a:moveTo>
                <a:lnTo>
                  <a:pt x="654443" y="25400"/>
                </a:lnTo>
                <a:lnTo>
                  <a:pt x="705243" y="25400"/>
                </a:lnTo>
                <a:lnTo>
                  <a:pt x="654443" y="0"/>
                </a:lnTo>
                <a:close/>
              </a:path>
            </a:pathLst>
          </a:custGeom>
          <a:solidFill>
            <a:srgbClr val="0E2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21142" y="1982051"/>
            <a:ext cx="2774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E2735"/>
                </a:solidFill>
                <a:latin typeface="Arial"/>
                <a:cs typeface="Arial"/>
              </a:rPr>
              <a:t>70%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87586" y="1950567"/>
            <a:ext cx="2774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E2735"/>
                </a:solidFill>
                <a:latin typeface="Arial"/>
                <a:cs typeface="Arial"/>
              </a:rPr>
              <a:t>30%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54400" y="3110458"/>
            <a:ext cx="1317625" cy="602615"/>
          </a:xfrm>
          <a:prstGeom prst="rect">
            <a:avLst/>
          </a:prstGeom>
          <a:solidFill>
            <a:srgbClr val="BF7300"/>
          </a:solidFill>
        </p:spPr>
        <p:txBody>
          <a:bodyPr vert="horz" wrap="square" lIns="0" tIns="174625" rIns="0" bIns="0" rtlCol="0">
            <a:spAutoFit/>
          </a:bodyPr>
          <a:lstStyle/>
          <a:p>
            <a:pPr marL="296545">
              <a:lnSpc>
                <a:spcPct val="100000"/>
              </a:lnSpc>
              <a:spcBef>
                <a:spcPts val="1375"/>
              </a:spcBef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85885" y="3299256"/>
            <a:ext cx="706120" cy="284480"/>
          </a:xfrm>
          <a:custGeom>
            <a:avLst/>
            <a:gdLst/>
            <a:ahLst/>
            <a:cxnLst/>
            <a:rect l="l" t="t" r="r" b="b"/>
            <a:pathLst>
              <a:path w="706119" h="284479">
                <a:moveTo>
                  <a:pt x="563829" y="0"/>
                </a:moveTo>
                <a:lnTo>
                  <a:pt x="563829" y="71043"/>
                </a:lnTo>
                <a:lnTo>
                  <a:pt x="0" y="71043"/>
                </a:lnTo>
                <a:lnTo>
                  <a:pt x="0" y="213156"/>
                </a:lnTo>
                <a:lnTo>
                  <a:pt x="563829" y="213156"/>
                </a:lnTo>
                <a:lnTo>
                  <a:pt x="563829" y="284200"/>
                </a:lnTo>
                <a:lnTo>
                  <a:pt x="705929" y="142100"/>
                </a:lnTo>
                <a:lnTo>
                  <a:pt x="563829" y="0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30801" y="3269576"/>
            <a:ext cx="706120" cy="284480"/>
          </a:xfrm>
          <a:custGeom>
            <a:avLst/>
            <a:gdLst/>
            <a:ahLst/>
            <a:cxnLst/>
            <a:rect l="l" t="t" r="r" b="b"/>
            <a:pathLst>
              <a:path w="706120" h="284479">
                <a:moveTo>
                  <a:pt x="563841" y="0"/>
                </a:moveTo>
                <a:lnTo>
                  <a:pt x="563841" y="71043"/>
                </a:lnTo>
                <a:lnTo>
                  <a:pt x="0" y="71043"/>
                </a:lnTo>
                <a:lnTo>
                  <a:pt x="0" y="213144"/>
                </a:lnTo>
                <a:lnTo>
                  <a:pt x="563841" y="213144"/>
                </a:lnTo>
                <a:lnTo>
                  <a:pt x="563841" y="284200"/>
                </a:lnTo>
                <a:lnTo>
                  <a:pt x="705942" y="142100"/>
                </a:lnTo>
                <a:lnTo>
                  <a:pt x="563841" y="0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08839" y="1516481"/>
            <a:ext cx="732790" cy="602615"/>
          </a:xfrm>
          <a:custGeom>
            <a:avLst/>
            <a:gdLst/>
            <a:ahLst/>
            <a:cxnLst/>
            <a:rect l="l" t="t" r="r" b="b"/>
            <a:pathLst>
              <a:path w="732790" h="602614">
                <a:moveTo>
                  <a:pt x="0" y="0"/>
                </a:moveTo>
                <a:lnTo>
                  <a:pt x="732663" y="0"/>
                </a:lnTo>
                <a:lnTo>
                  <a:pt x="732663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solidFill>
            <a:srgbClr val="A4D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108839" y="1556893"/>
            <a:ext cx="73279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51765" marR="143510" indent="27305">
              <a:lnSpc>
                <a:spcPts val="1900"/>
              </a:lnSpc>
              <a:spcBef>
                <a:spcPts val="180"/>
              </a:spcBef>
            </a:pP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Test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768600" y="1752600"/>
            <a:ext cx="3462870" cy="762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13888" y="1817611"/>
            <a:ext cx="3295015" cy="629285"/>
          </a:xfrm>
          <a:custGeom>
            <a:avLst/>
            <a:gdLst/>
            <a:ahLst/>
            <a:cxnLst/>
            <a:rect l="l" t="t" r="r" b="b"/>
            <a:pathLst>
              <a:path w="3295015" h="629285">
                <a:moveTo>
                  <a:pt x="3268476" y="50800"/>
                </a:moveTo>
                <a:lnTo>
                  <a:pt x="3218916" y="50800"/>
                </a:lnTo>
                <a:lnTo>
                  <a:pt x="3219221" y="76199"/>
                </a:lnTo>
                <a:lnTo>
                  <a:pt x="3268476" y="50800"/>
                </a:lnTo>
                <a:close/>
              </a:path>
              <a:path w="3295015" h="629285">
                <a:moveTo>
                  <a:pt x="3218281" y="0"/>
                </a:moveTo>
                <a:lnTo>
                  <a:pt x="3218599" y="25400"/>
                </a:lnTo>
                <a:lnTo>
                  <a:pt x="3178047" y="25907"/>
                </a:lnTo>
                <a:lnTo>
                  <a:pt x="3178365" y="51295"/>
                </a:lnTo>
                <a:lnTo>
                  <a:pt x="3218916" y="50800"/>
                </a:lnTo>
                <a:lnTo>
                  <a:pt x="3268476" y="50800"/>
                </a:lnTo>
                <a:lnTo>
                  <a:pt x="3294951" y="37147"/>
                </a:lnTo>
                <a:lnTo>
                  <a:pt x="3218281" y="0"/>
                </a:lnTo>
                <a:close/>
              </a:path>
              <a:path w="3295015" h="629285">
                <a:moveTo>
                  <a:pt x="3101581" y="28282"/>
                </a:moveTo>
                <a:lnTo>
                  <a:pt x="3027972" y="30975"/>
                </a:lnTo>
                <a:lnTo>
                  <a:pt x="2999790" y="32664"/>
                </a:lnTo>
                <a:lnTo>
                  <a:pt x="3001302" y="58013"/>
                </a:lnTo>
                <a:lnTo>
                  <a:pt x="3029496" y="56324"/>
                </a:lnTo>
                <a:lnTo>
                  <a:pt x="3102508" y="53670"/>
                </a:lnTo>
                <a:lnTo>
                  <a:pt x="3101581" y="28282"/>
                </a:lnTo>
                <a:close/>
              </a:path>
              <a:path w="3295015" h="629285">
                <a:moveTo>
                  <a:pt x="2923730" y="37210"/>
                </a:moveTo>
                <a:lnTo>
                  <a:pt x="2897187" y="38811"/>
                </a:lnTo>
                <a:lnTo>
                  <a:pt x="2822143" y="45034"/>
                </a:lnTo>
                <a:lnTo>
                  <a:pt x="2824238" y="70345"/>
                </a:lnTo>
                <a:lnTo>
                  <a:pt x="2899295" y="64122"/>
                </a:lnTo>
                <a:lnTo>
                  <a:pt x="2925241" y="62572"/>
                </a:lnTo>
                <a:lnTo>
                  <a:pt x="2923730" y="37210"/>
                </a:lnTo>
                <a:close/>
              </a:path>
              <a:path w="3295015" h="629285">
                <a:moveTo>
                  <a:pt x="2745955" y="51904"/>
                </a:moveTo>
                <a:lnTo>
                  <a:pt x="2646057" y="62547"/>
                </a:lnTo>
                <a:lnTo>
                  <a:pt x="2644622" y="62737"/>
                </a:lnTo>
                <a:lnTo>
                  <a:pt x="2647924" y="87922"/>
                </a:lnTo>
                <a:lnTo>
                  <a:pt x="2649359" y="87731"/>
                </a:lnTo>
                <a:lnTo>
                  <a:pt x="2748648" y="77165"/>
                </a:lnTo>
                <a:lnTo>
                  <a:pt x="2745955" y="51904"/>
                </a:lnTo>
                <a:close/>
              </a:path>
              <a:path w="3295015" h="629285">
                <a:moveTo>
                  <a:pt x="2569070" y="72618"/>
                </a:moveTo>
                <a:lnTo>
                  <a:pt x="2527871" y="78016"/>
                </a:lnTo>
                <a:lnTo>
                  <a:pt x="2471013" y="86575"/>
                </a:lnTo>
                <a:lnTo>
                  <a:pt x="2468092" y="87058"/>
                </a:lnTo>
                <a:lnTo>
                  <a:pt x="2472207" y="112115"/>
                </a:lnTo>
                <a:lnTo>
                  <a:pt x="2475128" y="111645"/>
                </a:lnTo>
                <a:lnTo>
                  <a:pt x="2531656" y="103136"/>
                </a:lnTo>
                <a:lnTo>
                  <a:pt x="2572372" y="97802"/>
                </a:lnTo>
                <a:lnTo>
                  <a:pt x="2569070" y="72618"/>
                </a:lnTo>
                <a:close/>
              </a:path>
              <a:path w="3295015" h="629285">
                <a:moveTo>
                  <a:pt x="2392781" y="99771"/>
                </a:moveTo>
                <a:lnTo>
                  <a:pt x="2362504" y="105181"/>
                </a:lnTo>
                <a:lnTo>
                  <a:pt x="2311095" y="115188"/>
                </a:lnTo>
                <a:lnTo>
                  <a:pt x="2292629" y="119087"/>
                </a:lnTo>
                <a:lnTo>
                  <a:pt x="2297887" y="143941"/>
                </a:lnTo>
                <a:lnTo>
                  <a:pt x="2316353" y="140030"/>
                </a:lnTo>
                <a:lnTo>
                  <a:pt x="2367356" y="130111"/>
                </a:lnTo>
                <a:lnTo>
                  <a:pt x="2397252" y="124764"/>
                </a:lnTo>
                <a:lnTo>
                  <a:pt x="2392781" y="99771"/>
                </a:lnTo>
                <a:close/>
              </a:path>
              <a:path w="3295015" h="629285">
                <a:moveTo>
                  <a:pt x="2218029" y="135674"/>
                </a:moveTo>
                <a:lnTo>
                  <a:pt x="2214651" y="136461"/>
                </a:lnTo>
                <a:lnTo>
                  <a:pt x="2169845" y="147675"/>
                </a:lnTo>
                <a:lnTo>
                  <a:pt x="2127504" y="159257"/>
                </a:lnTo>
                <a:lnTo>
                  <a:pt x="2119007" y="161797"/>
                </a:lnTo>
                <a:lnTo>
                  <a:pt x="2126297" y="186131"/>
                </a:lnTo>
                <a:lnTo>
                  <a:pt x="2134793" y="183591"/>
                </a:lnTo>
                <a:lnTo>
                  <a:pt x="2176551" y="172173"/>
                </a:lnTo>
                <a:lnTo>
                  <a:pt x="2220810" y="161099"/>
                </a:lnTo>
                <a:lnTo>
                  <a:pt x="2223719" y="160426"/>
                </a:lnTo>
                <a:lnTo>
                  <a:pt x="2218029" y="135674"/>
                </a:lnTo>
                <a:close/>
              </a:path>
              <a:path w="3295015" h="629285">
                <a:moveTo>
                  <a:pt x="2045716" y="185229"/>
                </a:moveTo>
                <a:lnTo>
                  <a:pt x="2016379" y="195960"/>
                </a:lnTo>
                <a:lnTo>
                  <a:pt x="1985035" y="208800"/>
                </a:lnTo>
                <a:lnTo>
                  <a:pt x="1956727" y="221945"/>
                </a:lnTo>
                <a:lnTo>
                  <a:pt x="1950504" y="225259"/>
                </a:lnTo>
                <a:lnTo>
                  <a:pt x="1962454" y="247675"/>
                </a:lnTo>
                <a:lnTo>
                  <a:pt x="1968665" y="244360"/>
                </a:lnTo>
                <a:lnTo>
                  <a:pt x="1995716" y="231851"/>
                </a:lnTo>
                <a:lnTo>
                  <a:pt x="2025992" y="219468"/>
                </a:lnTo>
                <a:lnTo>
                  <a:pt x="2054440" y="209080"/>
                </a:lnTo>
                <a:lnTo>
                  <a:pt x="2045716" y="185229"/>
                </a:lnTo>
                <a:close/>
              </a:path>
              <a:path w="3295015" h="629285">
                <a:moveTo>
                  <a:pt x="1884616" y="269633"/>
                </a:moveTo>
                <a:lnTo>
                  <a:pt x="1857743" y="308876"/>
                </a:lnTo>
                <a:lnTo>
                  <a:pt x="1853857" y="337743"/>
                </a:lnTo>
                <a:lnTo>
                  <a:pt x="1850491" y="349199"/>
                </a:lnTo>
                <a:lnTo>
                  <a:pt x="1845322" y="360133"/>
                </a:lnTo>
                <a:lnTo>
                  <a:pt x="1843633" y="362661"/>
                </a:lnTo>
                <a:lnTo>
                  <a:pt x="1864728" y="376796"/>
                </a:lnTo>
                <a:lnTo>
                  <a:pt x="1880361" y="327875"/>
                </a:lnTo>
                <a:lnTo>
                  <a:pt x="1882076" y="316699"/>
                </a:lnTo>
                <a:lnTo>
                  <a:pt x="1886915" y="305993"/>
                </a:lnTo>
                <a:lnTo>
                  <a:pt x="1895525" y="294436"/>
                </a:lnTo>
                <a:lnTo>
                  <a:pt x="1902294" y="287870"/>
                </a:lnTo>
                <a:lnTo>
                  <a:pt x="1884616" y="269633"/>
                </a:lnTo>
                <a:close/>
              </a:path>
              <a:path w="3295015" h="629285">
                <a:moveTo>
                  <a:pt x="1793646" y="413296"/>
                </a:moveTo>
                <a:lnTo>
                  <a:pt x="1761756" y="434454"/>
                </a:lnTo>
                <a:lnTo>
                  <a:pt x="1716836" y="458469"/>
                </a:lnTo>
                <a:lnTo>
                  <a:pt x="1707769" y="462648"/>
                </a:lnTo>
                <a:lnTo>
                  <a:pt x="1718398" y="485711"/>
                </a:lnTo>
                <a:lnTo>
                  <a:pt x="1774215" y="456590"/>
                </a:lnTo>
                <a:lnTo>
                  <a:pt x="1808391" y="433971"/>
                </a:lnTo>
                <a:lnTo>
                  <a:pt x="1793646" y="413296"/>
                </a:lnTo>
                <a:close/>
              </a:path>
              <a:path w="3295015" h="629285">
                <a:moveTo>
                  <a:pt x="1638198" y="491642"/>
                </a:moveTo>
                <a:lnTo>
                  <a:pt x="1636166" y="492442"/>
                </a:lnTo>
                <a:lnTo>
                  <a:pt x="1574355" y="513422"/>
                </a:lnTo>
                <a:lnTo>
                  <a:pt x="1542618" y="522528"/>
                </a:lnTo>
                <a:lnTo>
                  <a:pt x="1549628" y="546950"/>
                </a:lnTo>
                <a:lnTo>
                  <a:pt x="1581365" y="537832"/>
                </a:lnTo>
                <a:lnTo>
                  <a:pt x="1644319" y="516496"/>
                </a:lnTo>
                <a:lnTo>
                  <a:pt x="1647342" y="515340"/>
                </a:lnTo>
                <a:lnTo>
                  <a:pt x="1638198" y="491642"/>
                </a:lnTo>
                <a:close/>
              </a:path>
              <a:path w="3295015" h="629285">
                <a:moveTo>
                  <a:pt x="1469478" y="541845"/>
                </a:moveTo>
                <a:lnTo>
                  <a:pt x="1434947" y="550214"/>
                </a:lnTo>
                <a:lnTo>
                  <a:pt x="1370660" y="563156"/>
                </a:lnTo>
                <a:lnTo>
                  <a:pt x="1375676" y="588060"/>
                </a:lnTo>
                <a:lnTo>
                  <a:pt x="1439964" y="575106"/>
                </a:lnTo>
                <a:lnTo>
                  <a:pt x="1475447" y="566534"/>
                </a:lnTo>
                <a:lnTo>
                  <a:pt x="1469478" y="541845"/>
                </a:lnTo>
                <a:close/>
              </a:path>
              <a:path w="3295015" h="629285">
                <a:moveTo>
                  <a:pt x="1295996" y="575843"/>
                </a:moveTo>
                <a:lnTo>
                  <a:pt x="1279144" y="578611"/>
                </a:lnTo>
                <a:lnTo>
                  <a:pt x="1196809" y="589127"/>
                </a:lnTo>
                <a:lnTo>
                  <a:pt x="1196200" y="589191"/>
                </a:lnTo>
                <a:lnTo>
                  <a:pt x="1198524" y="614476"/>
                </a:lnTo>
                <a:lnTo>
                  <a:pt x="1199146" y="614425"/>
                </a:lnTo>
                <a:lnTo>
                  <a:pt x="1282357" y="603808"/>
                </a:lnTo>
                <a:lnTo>
                  <a:pt x="1300111" y="600913"/>
                </a:lnTo>
                <a:lnTo>
                  <a:pt x="1295996" y="575843"/>
                </a:lnTo>
                <a:close/>
              </a:path>
              <a:path w="3295015" h="629285">
                <a:moveTo>
                  <a:pt x="1120317" y="596176"/>
                </a:moveTo>
                <a:lnTo>
                  <a:pt x="1112456" y="596899"/>
                </a:lnTo>
                <a:lnTo>
                  <a:pt x="1026769" y="601725"/>
                </a:lnTo>
                <a:lnTo>
                  <a:pt x="1019809" y="601865"/>
                </a:lnTo>
                <a:lnTo>
                  <a:pt x="1020292" y="627252"/>
                </a:lnTo>
                <a:lnTo>
                  <a:pt x="1027252" y="627125"/>
                </a:lnTo>
                <a:lnTo>
                  <a:pt x="1113878" y="622261"/>
                </a:lnTo>
                <a:lnTo>
                  <a:pt x="1122641" y="621474"/>
                </a:lnTo>
                <a:lnTo>
                  <a:pt x="1120317" y="596176"/>
                </a:lnTo>
                <a:close/>
              </a:path>
              <a:path w="3295015" h="629285">
                <a:moveTo>
                  <a:pt x="842848" y="601598"/>
                </a:moveTo>
                <a:lnTo>
                  <a:pt x="841717" y="626973"/>
                </a:lnTo>
                <a:lnTo>
                  <a:pt x="852754" y="627468"/>
                </a:lnTo>
                <a:lnTo>
                  <a:pt x="939965" y="628789"/>
                </a:lnTo>
                <a:lnTo>
                  <a:pt x="944105" y="628713"/>
                </a:lnTo>
                <a:lnTo>
                  <a:pt x="943623" y="603389"/>
                </a:lnTo>
                <a:lnTo>
                  <a:pt x="940358" y="603389"/>
                </a:lnTo>
                <a:lnTo>
                  <a:pt x="853884" y="602094"/>
                </a:lnTo>
                <a:lnTo>
                  <a:pt x="842848" y="601598"/>
                </a:lnTo>
                <a:close/>
              </a:path>
              <a:path w="3295015" h="629285">
                <a:moveTo>
                  <a:pt x="943622" y="603326"/>
                </a:moveTo>
                <a:lnTo>
                  <a:pt x="940358" y="603389"/>
                </a:lnTo>
                <a:lnTo>
                  <a:pt x="943623" y="603389"/>
                </a:lnTo>
                <a:close/>
              </a:path>
              <a:path w="3295015" h="629285">
                <a:moveTo>
                  <a:pt x="666140" y="590384"/>
                </a:moveTo>
                <a:lnTo>
                  <a:pt x="663600" y="615657"/>
                </a:lnTo>
                <a:lnTo>
                  <a:pt x="681062" y="617423"/>
                </a:lnTo>
                <a:lnTo>
                  <a:pt x="765238" y="623544"/>
                </a:lnTo>
                <a:lnTo>
                  <a:pt x="767080" y="598220"/>
                </a:lnTo>
                <a:lnTo>
                  <a:pt x="683615" y="592150"/>
                </a:lnTo>
                <a:lnTo>
                  <a:pt x="666140" y="590384"/>
                </a:lnTo>
                <a:close/>
              </a:path>
              <a:path w="3295015" h="629285">
                <a:moveTo>
                  <a:pt x="490461" y="568604"/>
                </a:moveTo>
                <a:lnTo>
                  <a:pt x="486460" y="593686"/>
                </a:lnTo>
                <a:lnTo>
                  <a:pt x="517524" y="598627"/>
                </a:lnTo>
                <a:lnTo>
                  <a:pt x="587463" y="607682"/>
                </a:lnTo>
                <a:lnTo>
                  <a:pt x="590715" y="582498"/>
                </a:lnTo>
                <a:lnTo>
                  <a:pt x="521512" y="573544"/>
                </a:lnTo>
                <a:lnTo>
                  <a:pt x="490461" y="568604"/>
                </a:lnTo>
                <a:close/>
              </a:path>
              <a:path w="3295015" h="629285">
                <a:moveTo>
                  <a:pt x="316788" y="534873"/>
                </a:moveTo>
                <a:lnTo>
                  <a:pt x="311162" y="559650"/>
                </a:lnTo>
                <a:lnTo>
                  <a:pt x="367487" y="572414"/>
                </a:lnTo>
                <a:lnTo>
                  <a:pt x="410984" y="580732"/>
                </a:lnTo>
                <a:lnTo>
                  <a:pt x="415747" y="555790"/>
                </a:lnTo>
                <a:lnTo>
                  <a:pt x="373100" y="547636"/>
                </a:lnTo>
                <a:lnTo>
                  <a:pt x="316788" y="534873"/>
                </a:lnTo>
                <a:close/>
              </a:path>
              <a:path w="3295015" h="629285">
                <a:moveTo>
                  <a:pt x="148907" y="483323"/>
                </a:moveTo>
                <a:lnTo>
                  <a:pt x="179463" y="521982"/>
                </a:lnTo>
                <a:lnTo>
                  <a:pt x="236969" y="540257"/>
                </a:lnTo>
                <a:lnTo>
                  <a:pt x="243776" y="515785"/>
                </a:lnTo>
                <a:lnTo>
                  <a:pt x="215137" y="507072"/>
                </a:lnTo>
                <a:lnTo>
                  <a:pt x="188150" y="498119"/>
                </a:lnTo>
                <a:lnTo>
                  <a:pt x="162902" y="488924"/>
                </a:lnTo>
                <a:lnTo>
                  <a:pt x="148907" y="483323"/>
                </a:lnTo>
                <a:close/>
              </a:path>
              <a:path w="3295015" h="629285">
                <a:moveTo>
                  <a:pt x="25209" y="385902"/>
                </a:moveTo>
                <a:lnTo>
                  <a:pt x="0" y="389064"/>
                </a:lnTo>
                <a:lnTo>
                  <a:pt x="1473" y="400748"/>
                </a:lnTo>
                <a:lnTo>
                  <a:pt x="1701" y="401713"/>
                </a:lnTo>
                <a:lnTo>
                  <a:pt x="23761" y="438340"/>
                </a:lnTo>
                <a:lnTo>
                  <a:pt x="67424" y="471957"/>
                </a:lnTo>
                <a:lnTo>
                  <a:pt x="69380" y="473087"/>
                </a:lnTo>
                <a:lnTo>
                  <a:pt x="81851" y="450964"/>
                </a:lnTo>
                <a:lnTo>
                  <a:pt x="81229" y="450634"/>
                </a:lnTo>
                <a:lnTo>
                  <a:pt x="66154" y="440918"/>
                </a:lnTo>
                <a:lnTo>
                  <a:pt x="34772" y="412064"/>
                </a:lnTo>
                <a:lnTo>
                  <a:pt x="26365" y="395160"/>
                </a:lnTo>
                <a:lnTo>
                  <a:pt x="25209" y="38590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16727" y="4233334"/>
            <a:ext cx="1337945" cy="602615"/>
          </a:xfrm>
          <a:custGeom>
            <a:avLst/>
            <a:gdLst/>
            <a:ahLst/>
            <a:cxnLst/>
            <a:rect l="l" t="t" r="r" b="b"/>
            <a:pathLst>
              <a:path w="1337945" h="602614">
                <a:moveTo>
                  <a:pt x="0" y="0"/>
                </a:moveTo>
                <a:lnTo>
                  <a:pt x="1337830" y="0"/>
                </a:lnTo>
                <a:lnTo>
                  <a:pt x="1337830" y="602428"/>
                </a:lnTo>
                <a:lnTo>
                  <a:pt x="0" y="602428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77369" y="3087598"/>
            <a:ext cx="472440" cy="1115060"/>
          </a:xfrm>
          <a:custGeom>
            <a:avLst/>
            <a:gdLst/>
            <a:ahLst/>
            <a:cxnLst/>
            <a:rect l="l" t="t" r="r" b="b"/>
            <a:pathLst>
              <a:path w="472439" h="1115060">
                <a:moveTo>
                  <a:pt x="0" y="0"/>
                </a:moveTo>
                <a:lnTo>
                  <a:pt x="101" y="124497"/>
                </a:lnTo>
                <a:lnTo>
                  <a:pt x="981" y="180721"/>
                </a:lnTo>
                <a:lnTo>
                  <a:pt x="3891" y="242518"/>
                </a:lnTo>
                <a:lnTo>
                  <a:pt x="8674" y="303269"/>
                </a:lnTo>
                <a:lnTo>
                  <a:pt x="15278" y="362832"/>
                </a:lnTo>
                <a:lnTo>
                  <a:pt x="23649" y="421066"/>
                </a:lnTo>
                <a:lnTo>
                  <a:pt x="33732" y="477828"/>
                </a:lnTo>
                <a:lnTo>
                  <a:pt x="45475" y="532976"/>
                </a:lnTo>
                <a:lnTo>
                  <a:pt x="58824" y="586367"/>
                </a:lnTo>
                <a:lnTo>
                  <a:pt x="73725" y="637860"/>
                </a:lnTo>
                <a:lnTo>
                  <a:pt x="90124" y="687313"/>
                </a:lnTo>
                <a:lnTo>
                  <a:pt x="107968" y="734583"/>
                </a:lnTo>
                <a:lnTo>
                  <a:pt x="127203" y="779528"/>
                </a:lnTo>
                <a:lnTo>
                  <a:pt x="147776" y="822006"/>
                </a:lnTo>
                <a:lnTo>
                  <a:pt x="169632" y="861875"/>
                </a:lnTo>
                <a:lnTo>
                  <a:pt x="192787" y="899089"/>
                </a:lnTo>
                <a:lnTo>
                  <a:pt x="216981" y="933217"/>
                </a:lnTo>
                <a:lnTo>
                  <a:pt x="242367" y="964406"/>
                </a:lnTo>
                <a:lnTo>
                  <a:pt x="268821" y="992418"/>
                </a:lnTo>
                <a:lnTo>
                  <a:pt x="324723" y="1038338"/>
                </a:lnTo>
                <a:lnTo>
                  <a:pt x="354063" y="1055964"/>
                </a:lnTo>
                <a:lnTo>
                  <a:pt x="354063" y="1114976"/>
                </a:lnTo>
                <a:lnTo>
                  <a:pt x="472071" y="1027717"/>
                </a:lnTo>
                <a:lnTo>
                  <a:pt x="400866" y="937944"/>
                </a:lnTo>
                <a:lnTo>
                  <a:pt x="354063" y="937944"/>
                </a:lnTo>
                <a:lnTo>
                  <a:pt x="324723" y="920319"/>
                </a:lnTo>
                <a:lnTo>
                  <a:pt x="268821" y="874398"/>
                </a:lnTo>
                <a:lnTo>
                  <a:pt x="242367" y="846387"/>
                </a:lnTo>
                <a:lnTo>
                  <a:pt x="216981" y="815198"/>
                </a:lnTo>
                <a:lnTo>
                  <a:pt x="192718" y="780974"/>
                </a:lnTo>
                <a:lnTo>
                  <a:pt x="169632" y="743856"/>
                </a:lnTo>
                <a:lnTo>
                  <a:pt x="147776" y="703986"/>
                </a:lnTo>
                <a:lnTo>
                  <a:pt x="127203" y="661508"/>
                </a:lnTo>
                <a:lnTo>
                  <a:pt x="107968" y="616563"/>
                </a:lnTo>
                <a:lnTo>
                  <a:pt x="90124" y="569293"/>
                </a:lnTo>
                <a:lnTo>
                  <a:pt x="73725" y="519840"/>
                </a:lnTo>
                <a:lnTo>
                  <a:pt x="58824" y="468347"/>
                </a:lnTo>
                <a:lnTo>
                  <a:pt x="45475" y="414955"/>
                </a:lnTo>
                <a:lnTo>
                  <a:pt x="33732" y="359807"/>
                </a:lnTo>
                <a:lnTo>
                  <a:pt x="23649" y="303045"/>
                </a:lnTo>
                <a:lnTo>
                  <a:pt x="15278" y="244812"/>
                </a:lnTo>
                <a:lnTo>
                  <a:pt x="8674" y="185248"/>
                </a:lnTo>
                <a:lnTo>
                  <a:pt x="3891" y="124497"/>
                </a:lnTo>
                <a:lnTo>
                  <a:pt x="981" y="62700"/>
                </a:lnTo>
                <a:lnTo>
                  <a:pt x="0" y="0"/>
                </a:lnTo>
                <a:close/>
              </a:path>
              <a:path w="472439" h="1115060">
                <a:moveTo>
                  <a:pt x="354063" y="878936"/>
                </a:moveTo>
                <a:lnTo>
                  <a:pt x="354063" y="937944"/>
                </a:lnTo>
                <a:lnTo>
                  <a:pt x="400866" y="937944"/>
                </a:lnTo>
                <a:lnTo>
                  <a:pt x="354063" y="878936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77353" y="2118906"/>
            <a:ext cx="472440" cy="1028065"/>
          </a:xfrm>
          <a:custGeom>
            <a:avLst/>
            <a:gdLst/>
            <a:ahLst/>
            <a:cxnLst/>
            <a:rect l="l" t="t" r="r" b="b"/>
            <a:pathLst>
              <a:path w="472439" h="1028064">
                <a:moveTo>
                  <a:pt x="472087" y="0"/>
                </a:moveTo>
                <a:lnTo>
                  <a:pt x="413592" y="7437"/>
                </a:lnTo>
                <a:lnTo>
                  <a:pt x="355968" y="29586"/>
                </a:lnTo>
                <a:lnTo>
                  <a:pt x="301173" y="65443"/>
                </a:lnTo>
                <a:lnTo>
                  <a:pt x="249620" y="114047"/>
                </a:lnTo>
                <a:lnTo>
                  <a:pt x="201725" y="174436"/>
                </a:lnTo>
                <a:lnTo>
                  <a:pt x="179279" y="208749"/>
                </a:lnTo>
                <a:lnTo>
                  <a:pt x="157902" y="245648"/>
                </a:lnTo>
                <a:lnTo>
                  <a:pt x="137648" y="285013"/>
                </a:lnTo>
                <a:lnTo>
                  <a:pt x="118567" y="326723"/>
                </a:lnTo>
                <a:lnTo>
                  <a:pt x="100711" y="370658"/>
                </a:lnTo>
                <a:lnTo>
                  <a:pt x="84133" y="416699"/>
                </a:lnTo>
                <a:lnTo>
                  <a:pt x="68883" y="464724"/>
                </a:lnTo>
                <a:lnTo>
                  <a:pt x="55015" y="514614"/>
                </a:lnTo>
                <a:lnTo>
                  <a:pt x="42579" y="566248"/>
                </a:lnTo>
                <a:lnTo>
                  <a:pt x="31628" y="619507"/>
                </a:lnTo>
                <a:lnTo>
                  <a:pt x="22213" y="674271"/>
                </a:lnTo>
                <a:lnTo>
                  <a:pt x="14386" y="730418"/>
                </a:lnTo>
                <a:lnTo>
                  <a:pt x="8200" y="787829"/>
                </a:lnTo>
                <a:lnTo>
                  <a:pt x="3705" y="846384"/>
                </a:lnTo>
                <a:lnTo>
                  <a:pt x="955" y="905962"/>
                </a:lnTo>
                <a:lnTo>
                  <a:pt x="0" y="966444"/>
                </a:lnTo>
                <a:lnTo>
                  <a:pt x="892" y="1027709"/>
                </a:lnTo>
                <a:lnTo>
                  <a:pt x="3777" y="964424"/>
                </a:lnTo>
                <a:lnTo>
                  <a:pt x="8591" y="902436"/>
                </a:lnTo>
                <a:lnTo>
                  <a:pt x="15268" y="841869"/>
                </a:lnTo>
                <a:lnTo>
                  <a:pt x="23744" y="782846"/>
                </a:lnTo>
                <a:lnTo>
                  <a:pt x="33955" y="725494"/>
                </a:lnTo>
                <a:lnTo>
                  <a:pt x="45837" y="669934"/>
                </a:lnTo>
                <a:lnTo>
                  <a:pt x="59326" y="616292"/>
                </a:lnTo>
                <a:lnTo>
                  <a:pt x="74356" y="564692"/>
                </a:lnTo>
                <a:lnTo>
                  <a:pt x="90864" y="515257"/>
                </a:lnTo>
                <a:lnTo>
                  <a:pt x="108786" y="468112"/>
                </a:lnTo>
                <a:lnTo>
                  <a:pt x="128056" y="423381"/>
                </a:lnTo>
                <a:lnTo>
                  <a:pt x="148612" y="381188"/>
                </a:lnTo>
                <a:lnTo>
                  <a:pt x="170388" y="341658"/>
                </a:lnTo>
                <a:lnTo>
                  <a:pt x="193320" y="304913"/>
                </a:lnTo>
                <a:lnTo>
                  <a:pt x="217344" y="271079"/>
                </a:lnTo>
                <a:lnTo>
                  <a:pt x="242396" y="240280"/>
                </a:lnTo>
                <a:lnTo>
                  <a:pt x="295325" y="188281"/>
                </a:lnTo>
                <a:lnTo>
                  <a:pt x="351593" y="149909"/>
                </a:lnTo>
                <a:lnTo>
                  <a:pt x="410685" y="126158"/>
                </a:lnTo>
                <a:lnTo>
                  <a:pt x="472087" y="118021"/>
                </a:lnTo>
                <a:lnTo>
                  <a:pt x="472087" y="0"/>
                </a:lnTo>
                <a:close/>
              </a:path>
            </a:pathLst>
          </a:custGeom>
          <a:solidFill>
            <a:srgbClr val="22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50700" y="2989821"/>
            <a:ext cx="1013460" cy="843915"/>
          </a:xfrm>
          <a:custGeom>
            <a:avLst/>
            <a:gdLst/>
            <a:ahLst/>
            <a:cxnLst/>
            <a:rect l="l" t="t" r="r" b="b"/>
            <a:pathLst>
              <a:path w="1013460" h="843914">
                <a:moveTo>
                  <a:pt x="802322" y="0"/>
                </a:moveTo>
                <a:lnTo>
                  <a:pt x="210921" y="0"/>
                </a:lnTo>
                <a:lnTo>
                  <a:pt x="0" y="421855"/>
                </a:lnTo>
                <a:lnTo>
                  <a:pt x="210921" y="843699"/>
                </a:lnTo>
                <a:lnTo>
                  <a:pt x="802322" y="843699"/>
                </a:lnTo>
                <a:lnTo>
                  <a:pt x="1013256" y="421855"/>
                </a:lnTo>
                <a:lnTo>
                  <a:pt x="802322" y="0"/>
                </a:lnTo>
                <a:close/>
              </a:path>
            </a:pathLst>
          </a:custGeom>
          <a:solidFill>
            <a:srgbClr val="FA9D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638253" y="3211842"/>
            <a:ext cx="438784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096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Trial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ode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99873" y="4293003"/>
            <a:ext cx="972185" cy="49403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98120" marR="5080" indent="-186055">
              <a:lnSpc>
                <a:spcPts val="1900"/>
              </a:lnSpc>
              <a:spcBef>
                <a:spcPts val="2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ua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n 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Result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1254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5" dirty="0">
                <a:latin typeface="Trebuchet MS"/>
                <a:cs typeface="Trebuchet MS"/>
              </a:rPr>
              <a:t>A</a:t>
            </a:r>
            <a:r>
              <a:rPr spc="160" dirty="0">
                <a:latin typeface="Trebuchet MS"/>
                <a:cs typeface="Trebuchet MS"/>
              </a:rPr>
              <a:t>g</a:t>
            </a:r>
            <a:r>
              <a:rPr spc="-60" dirty="0">
                <a:latin typeface="Trebuchet MS"/>
                <a:cs typeface="Trebuchet MS"/>
              </a:rPr>
              <a:t>e</a:t>
            </a:r>
            <a:r>
              <a:rPr spc="100" dirty="0">
                <a:latin typeface="Trebuchet MS"/>
                <a:cs typeface="Trebuchet MS"/>
              </a:rPr>
              <a:t>nd</a:t>
            </a:r>
            <a:r>
              <a:rPr dirty="0">
                <a:latin typeface="Trebuchet MS"/>
                <a:cs typeface="Trebuchet MS"/>
              </a:rPr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6774" y="1007554"/>
            <a:ext cx="2127885" cy="197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Introduction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E2735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Machine</a:t>
            </a:r>
            <a:r>
              <a:rPr sz="1800" spc="-6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Learning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E2735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Deep</a:t>
            </a:r>
            <a:r>
              <a:rPr sz="1800" spc="-2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Learning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E2735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Conclusion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7150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>
                <a:solidFill>
                  <a:srgbClr val="414042"/>
                </a:solidFill>
                <a:latin typeface="Trebuchet MS"/>
                <a:cs typeface="Trebuchet MS"/>
              </a:rPr>
              <a:t>Model </a:t>
            </a:r>
            <a:r>
              <a:rPr spc="25" dirty="0">
                <a:solidFill>
                  <a:srgbClr val="414042"/>
                </a:solidFill>
                <a:latin typeface="Trebuchet MS"/>
                <a:cs typeface="Trebuchet MS"/>
              </a:rPr>
              <a:t>Training </a:t>
            </a:r>
            <a:r>
              <a:rPr spc="60" dirty="0">
                <a:solidFill>
                  <a:srgbClr val="414042"/>
                </a:solidFill>
                <a:latin typeface="Trebuchet MS"/>
                <a:cs typeface="Trebuchet MS"/>
              </a:rPr>
              <a:t>- </a:t>
            </a:r>
            <a:r>
              <a:rPr spc="20" dirty="0">
                <a:solidFill>
                  <a:srgbClr val="414042"/>
                </a:solidFill>
                <a:latin typeface="Trebuchet MS"/>
                <a:cs typeface="Trebuchet MS"/>
              </a:rPr>
              <a:t>Performance</a:t>
            </a:r>
            <a:r>
              <a:rPr spc="-61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50" dirty="0">
                <a:solidFill>
                  <a:srgbClr val="414042"/>
                </a:solidFill>
                <a:latin typeface="Trebuchet MS"/>
                <a:cs typeface="Trebuchet MS"/>
              </a:rPr>
              <a:t>Measurement</a:t>
            </a:r>
          </a:p>
        </p:txBody>
      </p:sp>
      <p:sp>
        <p:nvSpPr>
          <p:cNvPr id="4" name="object 4"/>
          <p:cNvSpPr/>
          <p:nvPr/>
        </p:nvSpPr>
        <p:spPr>
          <a:xfrm>
            <a:off x="559395" y="1326972"/>
            <a:ext cx="2657475" cy="602615"/>
          </a:xfrm>
          <a:custGeom>
            <a:avLst/>
            <a:gdLst/>
            <a:ahLst/>
            <a:cxnLst/>
            <a:rect l="l" t="t" r="r" b="b"/>
            <a:pathLst>
              <a:path w="2657475" h="602614">
                <a:moveTo>
                  <a:pt x="0" y="0"/>
                </a:moveTo>
                <a:lnTo>
                  <a:pt x="2657133" y="0"/>
                </a:lnTo>
                <a:lnTo>
                  <a:pt x="2657133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5790" y="1489316"/>
            <a:ext cx="178371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All Labeled</a:t>
            </a:r>
            <a:r>
              <a:rPr sz="16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Dataset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17229" y="1291161"/>
            <a:ext cx="127000" cy="1049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5125" y="1316215"/>
            <a:ext cx="10795" cy="946785"/>
          </a:xfrm>
          <a:custGeom>
            <a:avLst/>
            <a:gdLst/>
            <a:ahLst/>
            <a:cxnLst/>
            <a:rect l="l" t="t" r="r" b="b"/>
            <a:pathLst>
              <a:path w="10794" h="946785">
                <a:moveTo>
                  <a:pt x="10760" y="0"/>
                </a:moveTo>
                <a:lnTo>
                  <a:pt x="0" y="946335"/>
                </a:lnTo>
              </a:path>
            </a:pathLst>
          </a:custGeom>
          <a:ln w="254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8636" y="3110458"/>
            <a:ext cx="1926589" cy="602615"/>
          </a:xfrm>
          <a:custGeom>
            <a:avLst/>
            <a:gdLst/>
            <a:ahLst/>
            <a:cxnLst/>
            <a:rect l="l" t="t" r="r" b="b"/>
            <a:pathLst>
              <a:path w="1926589" h="602614">
                <a:moveTo>
                  <a:pt x="0" y="0"/>
                </a:moveTo>
                <a:lnTo>
                  <a:pt x="1926492" y="0"/>
                </a:lnTo>
                <a:lnTo>
                  <a:pt x="1926492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8636" y="3272802"/>
            <a:ext cx="192658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37729" y="2171696"/>
            <a:ext cx="249767" cy="1083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4152" y="2199474"/>
            <a:ext cx="76200" cy="911225"/>
          </a:xfrm>
          <a:custGeom>
            <a:avLst/>
            <a:gdLst/>
            <a:ahLst/>
            <a:cxnLst/>
            <a:rect l="l" t="t" r="r" b="b"/>
            <a:pathLst>
              <a:path w="76200" h="911225">
                <a:moveTo>
                  <a:pt x="76200" y="834682"/>
                </a:moveTo>
                <a:lnTo>
                  <a:pt x="0" y="834885"/>
                </a:lnTo>
                <a:lnTo>
                  <a:pt x="38303" y="910983"/>
                </a:lnTo>
                <a:lnTo>
                  <a:pt x="76200" y="834682"/>
                </a:lnTo>
                <a:close/>
              </a:path>
              <a:path w="76200" h="911225">
                <a:moveTo>
                  <a:pt x="50469" y="711200"/>
                </a:moveTo>
                <a:lnTo>
                  <a:pt x="25069" y="711263"/>
                </a:lnTo>
                <a:lnTo>
                  <a:pt x="25336" y="812863"/>
                </a:lnTo>
                <a:lnTo>
                  <a:pt x="50736" y="812800"/>
                </a:lnTo>
                <a:lnTo>
                  <a:pt x="50469" y="711200"/>
                </a:lnTo>
                <a:close/>
              </a:path>
              <a:path w="76200" h="911225">
                <a:moveTo>
                  <a:pt x="50012" y="533400"/>
                </a:moveTo>
                <a:lnTo>
                  <a:pt x="24599" y="533463"/>
                </a:lnTo>
                <a:lnTo>
                  <a:pt x="24879" y="635063"/>
                </a:lnTo>
                <a:lnTo>
                  <a:pt x="50279" y="635000"/>
                </a:lnTo>
                <a:lnTo>
                  <a:pt x="50012" y="533400"/>
                </a:lnTo>
                <a:close/>
              </a:path>
              <a:path w="76200" h="911225">
                <a:moveTo>
                  <a:pt x="49542" y="355600"/>
                </a:moveTo>
                <a:lnTo>
                  <a:pt x="24142" y="355676"/>
                </a:lnTo>
                <a:lnTo>
                  <a:pt x="24409" y="457263"/>
                </a:lnTo>
                <a:lnTo>
                  <a:pt x="49809" y="457200"/>
                </a:lnTo>
                <a:lnTo>
                  <a:pt x="49542" y="355600"/>
                </a:lnTo>
                <a:close/>
              </a:path>
              <a:path w="76200" h="911225">
                <a:moveTo>
                  <a:pt x="49072" y="177800"/>
                </a:moveTo>
                <a:lnTo>
                  <a:pt x="23672" y="177863"/>
                </a:lnTo>
                <a:lnTo>
                  <a:pt x="23939" y="279476"/>
                </a:lnTo>
                <a:lnTo>
                  <a:pt x="49339" y="279400"/>
                </a:lnTo>
                <a:lnTo>
                  <a:pt x="49072" y="177800"/>
                </a:lnTo>
                <a:close/>
              </a:path>
              <a:path w="76200" h="911225">
                <a:moveTo>
                  <a:pt x="48602" y="0"/>
                </a:moveTo>
                <a:lnTo>
                  <a:pt x="23202" y="76"/>
                </a:lnTo>
                <a:lnTo>
                  <a:pt x="23469" y="101663"/>
                </a:lnTo>
                <a:lnTo>
                  <a:pt x="48869" y="101600"/>
                </a:lnTo>
                <a:lnTo>
                  <a:pt x="48602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6032" y="2108196"/>
            <a:ext cx="2163229" cy="245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9395" y="2173757"/>
            <a:ext cx="1915795" cy="76200"/>
          </a:xfrm>
          <a:custGeom>
            <a:avLst/>
            <a:gdLst/>
            <a:ahLst/>
            <a:cxnLst/>
            <a:rect l="l" t="t" r="r" b="b"/>
            <a:pathLst>
              <a:path w="191579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1890332" y="50800"/>
                </a:lnTo>
                <a:lnTo>
                  <a:pt x="1915732" y="38100"/>
                </a:lnTo>
                <a:lnTo>
                  <a:pt x="1890332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  <a:path w="1915795" h="76200">
                <a:moveTo>
                  <a:pt x="1890332" y="50800"/>
                </a:moveTo>
                <a:lnTo>
                  <a:pt x="1839532" y="50800"/>
                </a:lnTo>
                <a:lnTo>
                  <a:pt x="1839532" y="76200"/>
                </a:lnTo>
                <a:lnTo>
                  <a:pt x="1890332" y="50800"/>
                </a:lnTo>
                <a:close/>
              </a:path>
              <a:path w="1915795" h="76200">
                <a:moveTo>
                  <a:pt x="1839532" y="0"/>
                </a:moveTo>
                <a:lnTo>
                  <a:pt x="1839532" y="25400"/>
                </a:lnTo>
                <a:lnTo>
                  <a:pt x="1890332" y="25400"/>
                </a:lnTo>
                <a:lnTo>
                  <a:pt x="1839532" y="0"/>
                </a:lnTo>
                <a:close/>
              </a:path>
            </a:pathLst>
          </a:custGeom>
          <a:solidFill>
            <a:srgbClr val="0E2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36800" y="2108196"/>
            <a:ext cx="977900" cy="2455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61171" y="2173757"/>
            <a:ext cx="730885" cy="76200"/>
          </a:xfrm>
          <a:custGeom>
            <a:avLst/>
            <a:gdLst/>
            <a:ahLst/>
            <a:cxnLst/>
            <a:rect l="l" t="t" r="r" b="b"/>
            <a:pathLst>
              <a:path w="73088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705243" y="50800"/>
                </a:lnTo>
                <a:lnTo>
                  <a:pt x="730643" y="38100"/>
                </a:lnTo>
                <a:lnTo>
                  <a:pt x="705243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  <a:path w="730885" h="76200">
                <a:moveTo>
                  <a:pt x="705243" y="50800"/>
                </a:moveTo>
                <a:lnTo>
                  <a:pt x="654443" y="50800"/>
                </a:lnTo>
                <a:lnTo>
                  <a:pt x="654443" y="76200"/>
                </a:lnTo>
                <a:lnTo>
                  <a:pt x="705243" y="50800"/>
                </a:lnTo>
                <a:close/>
              </a:path>
              <a:path w="730885" h="76200">
                <a:moveTo>
                  <a:pt x="654443" y="0"/>
                </a:moveTo>
                <a:lnTo>
                  <a:pt x="654443" y="25400"/>
                </a:lnTo>
                <a:lnTo>
                  <a:pt x="705243" y="25400"/>
                </a:lnTo>
                <a:lnTo>
                  <a:pt x="654443" y="0"/>
                </a:lnTo>
                <a:close/>
              </a:path>
            </a:pathLst>
          </a:custGeom>
          <a:solidFill>
            <a:srgbClr val="0E2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21142" y="1982051"/>
            <a:ext cx="2774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E2735"/>
                </a:solidFill>
                <a:latin typeface="Arial"/>
                <a:cs typeface="Arial"/>
              </a:rPr>
              <a:t>70%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87586" y="1950567"/>
            <a:ext cx="2774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E2735"/>
                </a:solidFill>
                <a:latin typeface="Arial"/>
                <a:cs typeface="Arial"/>
              </a:rPr>
              <a:t>30%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54400" y="3110458"/>
            <a:ext cx="1317625" cy="602615"/>
          </a:xfrm>
          <a:prstGeom prst="rect">
            <a:avLst/>
          </a:prstGeom>
          <a:solidFill>
            <a:srgbClr val="BF7300"/>
          </a:solidFill>
        </p:spPr>
        <p:txBody>
          <a:bodyPr vert="horz" wrap="square" lIns="0" tIns="174625" rIns="0" bIns="0" rtlCol="0">
            <a:spAutoFit/>
          </a:bodyPr>
          <a:lstStyle/>
          <a:p>
            <a:pPr marL="296545">
              <a:lnSpc>
                <a:spcPct val="100000"/>
              </a:lnSpc>
              <a:spcBef>
                <a:spcPts val="1375"/>
              </a:spcBef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85885" y="3299256"/>
            <a:ext cx="706120" cy="284480"/>
          </a:xfrm>
          <a:custGeom>
            <a:avLst/>
            <a:gdLst/>
            <a:ahLst/>
            <a:cxnLst/>
            <a:rect l="l" t="t" r="r" b="b"/>
            <a:pathLst>
              <a:path w="706119" h="284479">
                <a:moveTo>
                  <a:pt x="563829" y="0"/>
                </a:moveTo>
                <a:lnTo>
                  <a:pt x="563829" y="71043"/>
                </a:lnTo>
                <a:lnTo>
                  <a:pt x="0" y="71043"/>
                </a:lnTo>
                <a:lnTo>
                  <a:pt x="0" y="213156"/>
                </a:lnTo>
                <a:lnTo>
                  <a:pt x="563829" y="213156"/>
                </a:lnTo>
                <a:lnTo>
                  <a:pt x="563829" y="284200"/>
                </a:lnTo>
                <a:lnTo>
                  <a:pt x="705929" y="142100"/>
                </a:lnTo>
                <a:lnTo>
                  <a:pt x="563829" y="0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30801" y="3269576"/>
            <a:ext cx="706120" cy="284480"/>
          </a:xfrm>
          <a:custGeom>
            <a:avLst/>
            <a:gdLst/>
            <a:ahLst/>
            <a:cxnLst/>
            <a:rect l="l" t="t" r="r" b="b"/>
            <a:pathLst>
              <a:path w="706120" h="284479">
                <a:moveTo>
                  <a:pt x="563841" y="0"/>
                </a:moveTo>
                <a:lnTo>
                  <a:pt x="563841" y="71043"/>
                </a:lnTo>
                <a:lnTo>
                  <a:pt x="0" y="71043"/>
                </a:lnTo>
                <a:lnTo>
                  <a:pt x="0" y="213144"/>
                </a:lnTo>
                <a:lnTo>
                  <a:pt x="563841" y="213144"/>
                </a:lnTo>
                <a:lnTo>
                  <a:pt x="563841" y="284200"/>
                </a:lnTo>
                <a:lnTo>
                  <a:pt x="705942" y="142100"/>
                </a:lnTo>
                <a:lnTo>
                  <a:pt x="563841" y="0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08839" y="1516481"/>
            <a:ext cx="732790" cy="602615"/>
          </a:xfrm>
          <a:custGeom>
            <a:avLst/>
            <a:gdLst/>
            <a:ahLst/>
            <a:cxnLst/>
            <a:rect l="l" t="t" r="r" b="b"/>
            <a:pathLst>
              <a:path w="732790" h="602614">
                <a:moveTo>
                  <a:pt x="0" y="0"/>
                </a:moveTo>
                <a:lnTo>
                  <a:pt x="732663" y="0"/>
                </a:lnTo>
                <a:lnTo>
                  <a:pt x="732663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solidFill>
            <a:srgbClr val="A4D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108839" y="1556893"/>
            <a:ext cx="73279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51765" marR="143510" indent="27305">
              <a:lnSpc>
                <a:spcPts val="1900"/>
              </a:lnSpc>
              <a:spcBef>
                <a:spcPts val="180"/>
              </a:spcBef>
            </a:pP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Test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768600" y="1752600"/>
            <a:ext cx="3462870" cy="762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13888" y="1817611"/>
            <a:ext cx="3295015" cy="629285"/>
          </a:xfrm>
          <a:custGeom>
            <a:avLst/>
            <a:gdLst/>
            <a:ahLst/>
            <a:cxnLst/>
            <a:rect l="l" t="t" r="r" b="b"/>
            <a:pathLst>
              <a:path w="3295015" h="629285">
                <a:moveTo>
                  <a:pt x="3268476" y="50800"/>
                </a:moveTo>
                <a:lnTo>
                  <a:pt x="3218916" y="50800"/>
                </a:lnTo>
                <a:lnTo>
                  <a:pt x="3219221" y="76199"/>
                </a:lnTo>
                <a:lnTo>
                  <a:pt x="3268476" y="50800"/>
                </a:lnTo>
                <a:close/>
              </a:path>
              <a:path w="3295015" h="629285">
                <a:moveTo>
                  <a:pt x="3218281" y="0"/>
                </a:moveTo>
                <a:lnTo>
                  <a:pt x="3218599" y="25400"/>
                </a:lnTo>
                <a:lnTo>
                  <a:pt x="3178047" y="25907"/>
                </a:lnTo>
                <a:lnTo>
                  <a:pt x="3178365" y="51295"/>
                </a:lnTo>
                <a:lnTo>
                  <a:pt x="3218916" y="50800"/>
                </a:lnTo>
                <a:lnTo>
                  <a:pt x="3268476" y="50800"/>
                </a:lnTo>
                <a:lnTo>
                  <a:pt x="3294951" y="37147"/>
                </a:lnTo>
                <a:lnTo>
                  <a:pt x="3218281" y="0"/>
                </a:lnTo>
                <a:close/>
              </a:path>
              <a:path w="3295015" h="629285">
                <a:moveTo>
                  <a:pt x="3101581" y="28282"/>
                </a:moveTo>
                <a:lnTo>
                  <a:pt x="3027972" y="30975"/>
                </a:lnTo>
                <a:lnTo>
                  <a:pt x="2999790" y="32664"/>
                </a:lnTo>
                <a:lnTo>
                  <a:pt x="3001302" y="58013"/>
                </a:lnTo>
                <a:lnTo>
                  <a:pt x="3029496" y="56324"/>
                </a:lnTo>
                <a:lnTo>
                  <a:pt x="3102508" y="53670"/>
                </a:lnTo>
                <a:lnTo>
                  <a:pt x="3101581" y="28282"/>
                </a:lnTo>
                <a:close/>
              </a:path>
              <a:path w="3295015" h="629285">
                <a:moveTo>
                  <a:pt x="2923730" y="37210"/>
                </a:moveTo>
                <a:lnTo>
                  <a:pt x="2897187" y="38811"/>
                </a:lnTo>
                <a:lnTo>
                  <a:pt x="2822143" y="45034"/>
                </a:lnTo>
                <a:lnTo>
                  <a:pt x="2824238" y="70345"/>
                </a:lnTo>
                <a:lnTo>
                  <a:pt x="2899295" y="64122"/>
                </a:lnTo>
                <a:lnTo>
                  <a:pt x="2925241" y="62572"/>
                </a:lnTo>
                <a:lnTo>
                  <a:pt x="2923730" y="37210"/>
                </a:lnTo>
                <a:close/>
              </a:path>
              <a:path w="3295015" h="629285">
                <a:moveTo>
                  <a:pt x="2745955" y="51904"/>
                </a:moveTo>
                <a:lnTo>
                  <a:pt x="2646057" y="62547"/>
                </a:lnTo>
                <a:lnTo>
                  <a:pt x="2644622" y="62737"/>
                </a:lnTo>
                <a:lnTo>
                  <a:pt x="2647924" y="87922"/>
                </a:lnTo>
                <a:lnTo>
                  <a:pt x="2649359" y="87731"/>
                </a:lnTo>
                <a:lnTo>
                  <a:pt x="2748648" y="77165"/>
                </a:lnTo>
                <a:lnTo>
                  <a:pt x="2745955" y="51904"/>
                </a:lnTo>
                <a:close/>
              </a:path>
              <a:path w="3295015" h="629285">
                <a:moveTo>
                  <a:pt x="2569070" y="72618"/>
                </a:moveTo>
                <a:lnTo>
                  <a:pt x="2527871" y="78016"/>
                </a:lnTo>
                <a:lnTo>
                  <a:pt x="2471013" y="86575"/>
                </a:lnTo>
                <a:lnTo>
                  <a:pt x="2468092" y="87058"/>
                </a:lnTo>
                <a:lnTo>
                  <a:pt x="2472207" y="112115"/>
                </a:lnTo>
                <a:lnTo>
                  <a:pt x="2475128" y="111645"/>
                </a:lnTo>
                <a:lnTo>
                  <a:pt x="2531656" y="103136"/>
                </a:lnTo>
                <a:lnTo>
                  <a:pt x="2572372" y="97802"/>
                </a:lnTo>
                <a:lnTo>
                  <a:pt x="2569070" y="72618"/>
                </a:lnTo>
                <a:close/>
              </a:path>
              <a:path w="3295015" h="629285">
                <a:moveTo>
                  <a:pt x="2392781" y="99771"/>
                </a:moveTo>
                <a:lnTo>
                  <a:pt x="2362504" y="105181"/>
                </a:lnTo>
                <a:lnTo>
                  <a:pt x="2311095" y="115188"/>
                </a:lnTo>
                <a:lnTo>
                  <a:pt x="2292629" y="119087"/>
                </a:lnTo>
                <a:lnTo>
                  <a:pt x="2297887" y="143941"/>
                </a:lnTo>
                <a:lnTo>
                  <a:pt x="2316353" y="140030"/>
                </a:lnTo>
                <a:lnTo>
                  <a:pt x="2367356" y="130111"/>
                </a:lnTo>
                <a:lnTo>
                  <a:pt x="2397252" y="124764"/>
                </a:lnTo>
                <a:lnTo>
                  <a:pt x="2392781" y="99771"/>
                </a:lnTo>
                <a:close/>
              </a:path>
              <a:path w="3295015" h="629285">
                <a:moveTo>
                  <a:pt x="2218029" y="135674"/>
                </a:moveTo>
                <a:lnTo>
                  <a:pt x="2214651" y="136461"/>
                </a:lnTo>
                <a:lnTo>
                  <a:pt x="2169845" y="147675"/>
                </a:lnTo>
                <a:lnTo>
                  <a:pt x="2127504" y="159257"/>
                </a:lnTo>
                <a:lnTo>
                  <a:pt x="2119007" y="161797"/>
                </a:lnTo>
                <a:lnTo>
                  <a:pt x="2126297" y="186131"/>
                </a:lnTo>
                <a:lnTo>
                  <a:pt x="2134793" y="183591"/>
                </a:lnTo>
                <a:lnTo>
                  <a:pt x="2176551" y="172173"/>
                </a:lnTo>
                <a:lnTo>
                  <a:pt x="2220810" y="161099"/>
                </a:lnTo>
                <a:lnTo>
                  <a:pt x="2223719" y="160426"/>
                </a:lnTo>
                <a:lnTo>
                  <a:pt x="2218029" y="135674"/>
                </a:lnTo>
                <a:close/>
              </a:path>
              <a:path w="3295015" h="629285">
                <a:moveTo>
                  <a:pt x="2045716" y="185229"/>
                </a:moveTo>
                <a:lnTo>
                  <a:pt x="2016379" y="195960"/>
                </a:lnTo>
                <a:lnTo>
                  <a:pt x="1985035" y="208800"/>
                </a:lnTo>
                <a:lnTo>
                  <a:pt x="1956727" y="221945"/>
                </a:lnTo>
                <a:lnTo>
                  <a:pt x="1950504" y="225259"/>
                </a:lnTo>
                <a:lnTo>
                  <a:pt x="1962454" y="247675"/>
                </a:lnTo>
                <a:lnTo>
                  <a:pt x="1968665" y="244360"/>
                </a:lnTo>
                <a:lnTo>
                  <a:pt x="1995716" y="231851"/>
                </a:lnTo>
                <a:lnTo>
                  <a:pt x="2025992" y="219468"/>
                </a:lnTo>
                <a:lnTo>
                  <a:pt x="2054440" y="209080"/>
                </a:lnTo>
                <a:lnTo>
                  <a:pt x="2045716" y="185229"/>
                </a:lnTo>
                <a:close/>
              </a:path>
              <a:path w="3295015" h="629285">
                <a:moveTo>
                  <a:pt x="1884616" y="269633"/>
                </a:moveTo>
                <a:lnTo>
                  <a:pt x="1857743" y="308876"/>
                </a:lnTo>
                <a:lnTo>
                  <a:pt x="1853857" y="337743"/>
                </a:lnTo>
                <a:lnTo>
                  <a:pt x="1850491" y="349199"/>
                </a:lnTo>
                <a:lnTo>
                  <a:pt x="1845322" y="360133"/>
                </a:lnTo>
                <a:lnTo>
                  <a:pt x="1843633" y="362661"/>
                </a:lnTo>
                <a:lnTo>
                  <a:pt x="1864728" y="376796"/>
                </a:lnTo>
                <a:lnTo>
                  <a:pt x="1880361" y="327875"/>
                </a:lnTo>
                <a:lnTo>
                  <a:pt x="1882076" y="316699"/>
                </a:lnTo>
                <a:lnTo>
                  <a:pt x="1886915" y="305993"/>
                </a:lnTo>
                <a:lnTo>
                  <a:pt x="1895525" y="294436"/>
                </a:lnTo>
                <a:lnTo>
                  <a:pt x="1902294" y="287870"/>
                </a:lnTo>
                <a:lnTo>
                  <a:pt x="1884616" y="269633"/>
                </a:lnTo>
                <a:close/>
              </a:path>
              <a:path w="3295015" h="629285">
                <a:moveTo>
                  <a:pt x="1793646" y="413296"/>
                </a:moveTo>
                <a:lnTo>
                  <a:pt x="1761756" y="434454"/>
                </a:lnTo>
                <a:lnTo>
                  <a:pt x="1716836" y="458469"/>
                </a:lnTo>
                <a:lnTo>
                  <a:pt x="1707769" y="462648"/>
                </a:lnTo>
                <a:lnTo>
                  <a:pt x="1718398" y="485711"/>
                </a:lnTo>
                <a:lnTo>
                  <a:pt x="1774215" y="456590"/>
                </a:lnTo>
                <a:lnTo>
                  <a:pt x="1808391" y="433971"/>
                </a:lnTo>
                <a:lnTo>
                  <a:pt x="1793646" y="413296"/>
                </a:lnTo>
                <a:close/>
              </a:path>
              <a:path w="3295015" h="629285">
                <a:moveTo>
                  <a:pt x="1638198" y="491642"/>
                </a:moveTo>
                <a:lnTo>
                  <a:pt x="1636166" y="492442"/>
                </a:lnTo>
                <a:lnTo>
                  <a:pt x="1574355" y="513422"/>
                </a:lnTo>
                <a:lnTo>
                  <a:pt x="1542618" y="522528"/>
                </a:lnTo>
                <a:lnTo>
                  <a:pt x="1549628" y="546950"/>
                </a:lnTo>
                <a:lnTo>
                  <a:pt x="1581365" y="537832"/>
                </a:lnTo>
                <a:lnTo>
                  <a:pt x="1644319" y="516496"/>
                </a:lnTo>
                <a:lnTo>
                  <a:pt x="1647342" y="515340"/>
                </a:lnTo>
                <a:lnTo>
                  <a:pt x="1638198" y="491642"/>
                </a:lnTo>
                <a:close/>
              </a:path>
              <a:path w="3295015" h="629285">
                <a:moveTo>
                  <a:pt x="1469478" y="541845"/>
                </a:moveTo>
                <a:lnTo>
                  <a:pt x="1434947" y="550214"/>
                </a:lnTo>
                <a:lnTo>
                  <a:pt x="1370660" y="563156"/>
                </a:lnTo>
                <a:lnTo>
                  <a:pt x="1375676" y="588060"/>
                </a:lnTo>
                <a:lnTo>
                  <a:pt x="1439964" y="575106"/>
                </a:lnTo>
                <a:lnTo>
                  <a:pt x="1475447" y="566534"/>
                </a:lnTo>
                <a:lnTo>
                  <a:pt x="1469478" y="541845"/>
                </a:lnTo>
                <a:close/>
              </a:path>
              <a:path w="3295015" h="629285">
                <a:moveTo>
                  <a:pt x="1295996" y="575843"/>
                </a:moveTo>
                <a:lnTo>
                  <a:pt x="1279144" y="578611"/>
                </a:lnTo>
                <a:lnTo>
                  <a:pt x="1196809" y="589127"/>
                </a:lnTo>
                <a:lnTo>
                  <a:pt x="1196200" y="589191"/>
                </a:lnTo>
                <a:lnTo>
                  <a:pt x="1198524" y="614476"/>
                </a:lnTo>
                <a:lnTo>
                  <a:pt x="1199146" y="614425"/>
                </a:lnTo>
                <a:lnTo>
                  <a:pt x="1282357" y="603808"/>
                </a:lnTo>
                <a:lnTo>
                  <a:pt x="1300111" y="600913"/>
                </a:lnTo>
                <a:lnTo>
                  <a:pt x="1295996" y="575843"/>
                </a:lnTo>
                <a:close/>
              </a:path>
              <a:path w="3295015" h="629285">
                <a:moveTo>
                  <a:pt x="1120317" y="596176"/>
                </a:moveTo>
                <a:lnTo>
                  <a:pt x="1112456" y="596899"/>
                </a:lnTo>
                <a:lnTo>
                  <a:pt x="1026769" y="601725"/>
                </a:lnTo>
                <a:lnTo>
                  <a:pt x="1019809" y="601865"/>
                </a:lnTo>
                <a:lnTo>
                  <a:pt x="1020292" y="627252"/>
                </a:lnTo>
                <a:lnTo>
                  <a:pt x="1027252" y="627125"/>
                </a:lnTo>
                <a:lnTo>
                  <a:pt x="1113878" y="622261"/>
                </a:lnTo>
                <a:lnTo>
                  <a:pt x="1122641" y="621474"/>
                </a:lnTo>
                <a:lnTo>
                  <a:pt x="1120317" y="596176"/>
                </a:lnTo>
                <a:close/>
              </a:path>
              <a:path w="3295015" h="629285">
                <a:moveTo>
                  <a:pt x="842848" y="601598"/>
                </a:moveTo>
                <a:lnTo>
                  <a:pt x="841717" y="626973"/>
                </a:lnTo>
                <a:lnTo>
                  <a:pt x="852754" y="627468"/>
                </a:lnTo>
                <a:lnTo>
                  <a:pt x="939965" y="628789"/>
                </a:lnTo>
                <a:lnTo>
                  <a:pt x="944105" y="628713"/>
                </a:lnTo>
                <a:lnTo>
                  <a:pt x="943623" y="603389"/>
                </a:lnTo>
                <a:lnTo>
                  <a:pt x="940358" y="603389"/>
                </a:lnTo>
                <a:lnTo>
                  <a:pt x="853884" y="602094"/>
                </a:lnTo>
                <a:lnTo>
                  <a:pt x="842848" y="601598"/>
                </a:lnTo>
                <a:close/>
              </a:path>
              <a:path w="3295015" h="629285">
                <a:moveTo>
                  <a:pt x="943622" y="603326"/>
                </a:moveTo>
                <a:lnTo>
                  <a:pt x="940358" y="603389"/>
                </a:lnTo>
                <a:lnTo>
                  <a:pt x="943623" y="603389"/>
                </a:lnTo>
                <a:close/>
              </a:path>
              <a:path w="3295015" h="629285">
                <a:moveTo>
                  <a:pt x="666140" y="590384"/>
                </a:moveTo>
                <a:lnTo>
                  <a:pt x="663600" y="615657"/>
                </a:lnTo>
                <a:lnTo>
                  <a:pt x="681062" y="617423"/>
                </a:lnTo>
                <a:lnTo>
                  <a:pt x="765238" y="623544"/>
                </a:lnTo>
                <a:lnTo>
                  <a:pt x="767080" y="598220"/>
                </a:lnTo>
                <a:lnTo>
                  <a:pt x="683615" y="592150"/>
                </a:lnTo>
                <a:lnTo>
                  <a:pt x="666140" y="590384"/>
                </a:lnTo>
                <a:close/>
              </a:path>
              <a:path w="3295015" h="629285">
                <a:moveTo>
                  <a:pt x="490461" y="568604"/>
                </a:moveTo>
                <a:lnTo>
                  <a:pt x="486460" y="593686"/>
                </a:lnTo>
                <a:lnTo>
                  <a:pt x="517524" y="598627"/>
                </a:lnTo>
                <a:lnTo>
                  <a:pt x="587463" y="607682"/>
                </a:lnTo>
                <a:lnTo>
                  <a:pt x="590715" y="582498"/>
                </a:lnTo>
                <a:lnTo>
                  <a:pt x="521512" y="573544"/>
                </a:lnTo>
                <a:lnTo>
                  <a:pt x="490461" y="568604"/>
                </a:lnTo>
                <a:close/>
              </a:path>
              <a:path w="3295015" h="629285">
                <a:moveTo>
                  <a:pt x="316788" y="534873"/>
                </a:moveTo>
                <a:lnTo>
                  <a:pt x="311162" y="559650"/>
                </a:lnTo>
                <a:lnTo>
                  <a:pt x="367487" y="572414"/>
                </a:lnTo>
                <a:lnTo>
                  <a:pt x="410984" y="580732"/>
                </a:lnTo>
                <a:lnTo>
                  <a:pt x="415747" y="555790"/>
                </a:lnTo>
                <a:lnTo>
                  <a:pt x="373100" y="547636"/>
                </a:lnTo>
                <a:lnTo>
                  <a:pt x="316788" y="534873"/>
                </a:lnTo>
                <a:close/>
              </a:path>
              <a:path w="3295015" h="629285">
                <a:moveTo>
                  <a:pt x="148907" y="483323"/>
                </a:moveTo>
                <a:lnTo>
                  <a:pt x="179463" y="521982"/>
                </a:lnTo>
                <a:lnTo>
                  <a:pt x="236969" y="540257"/>
                </a:lnTo>
                <a:lnTo>
                  <a:pt x="243776" y="515785"/>
                </a:lnTo>
                <a:lnTo>
                  <a:pt x="215137" y="507072"/>
                </a:lnTo>
                <a:lnTo>
                  <a:pt x="188150" y="498119"/>
                </a:lnTo>
                <a:lnTo>
                  <a:pt x="162902" y="488924"/>
                </a:lnTo>
                <a:lnTo>
                  <a:pt x="148907" y="483323"/>
                </a:lnTo>
                <a:close/>
              </a:path>
              <a:path w="3295015" h="629285">
                <a:moveTo>
                  <a:pt x="25209" y="385902"/>
                </a:moveTo>
                <a:lnTo>
                  <a:pt x="0" y="389064"/>
                </a:lnTo>
                <a:lnTo>
                  <a:pt x="1473" y="400748"/>
                </a:lnTo>
                <a:lnTo>
                  <a:pt x="1701" y="401713"/>
                </a:lnTo>
                <a:lnTo>
                  <a:pt x="23761" y="438340"/>
                </a:lnTo>
                <a:lnTo>
                  <a:pt x="67424" y="471957"/>
                </a:lnTo>
                <a:lnTo>
                  <a:pt x="69380" y="473087"/>
                </a:lnTo>
                <a:lnTo>
                  <a:pt x="81851" y="450964"/>
                </a:lnTo>
                <a:lnTo>
                  <a:pt x="81229" y="450634"/>
                </a:lnTo>
                <a:lnTo>
                  <a:pt x="66154" y="440918"/>
                </a:lnTo>
                <a:lnTo>
                  <a:pt x="34772" y="412064"/>
                </a:lnTo>
                <a:lnTo>
                  <a:pt x="26365" y="395160"/>
                </a:lnTo>
                <a:lnTo>
                  <a:pt x="25209" y="38590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16727" y="4233334"/>
            <a:ext cx="1337945" cy="602615"/>
          </a:xfrm>
          <a:custGeom>
            <a:avLst/>
            <a:gdLst/>
            <a:ahLst/>
            <a:cxnLst/>
            <a:rect l="l" t="t" r="r" b="b"/>
            <a:pathLst>
              <a:path w="1337945" h="602614">
                <a:moveTo>
                  <a:pt x="0" y="0"/>
                </a:moveTo>
                <a:lnTo>
                  <a:pt x="1337830" y="0"/>
                </a:lnTo>
                <a:lnTo>
                  <a:pt x="1337830" y="602428"/>
                </a:lnTo>
                <a:lnTo>
                  <a:pt x="0" y="602428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77369" y="3087598"/>
            <a:ext cx="472440" cy="1115060"/>
          </a:xfrm>
          <a:custGeom>
            <a:avLst/>
            <a:gdLst/>
            <a:ahLst/>
            <a:cxnLst/>
            <a:rect l="l" t="t" r="r" b="b"/>
            <a:pathLst>
              <a:path w="472439" h="1115060">
                <a:moveTo>
                  <a:pt x="0" y="0"/>
                </a:moveTo>
                <a:lnTo>
                  <a:pt x="101" y="124497"/>
                </a:lnTo>
                <a:lnTo>
                  <a:pt x="981" y="180721"/>
                </a:lnTo>
                <a:lnTo>
                  <a:pt x="3891" y="242518"/>
                </a:lnTo>
                <a:lnTo>
                  <a:pt x="8674" y="303269"/>
                </a:lnTo>
                <a:lnTo>
                  <a:pt x="15278" y="362832"/>
                </a:lnTo>
                <a:lnTo>
                  <a:pt x="23649" y="421066"/>
                </a:lnTo>
                <a:lnTo>
                  <a:pt x="33732" y="477828"/>
                </a:lnTo>
                <a:lnTo>
                  <a:pt x="45475" y="532976"/>
                </a:lnTo>
                <a:lnTo>
                  <a:pt x="58824" y="586367"/>
                </a:lnTo>
                <a:lnTo>
                  <a:pt x="73725" y="637860"/>
                </a:lnTo>
                <a:lnTo>
                  <a:pt x="90124" y="687313"/>
                </a:lnTo>
                <a:lnTo>
                  <a:pt x="107968" y="734583"/>
                </a:lnTo>
                <a:lnTo>
                  <a:pt x="127203" y="779528"/>
                </a:lnTo>
                <a:lnTo>
                  <a:pt x="147776" y="822006"/>
                </a:lnTo>
                <a:lnTo>
                  <a:pt x="169632" y="861875"/>
                </a:lnTo>
                <a:lnTo>
                  <a:pt x="192787" y="899089"/>
                </a:lnTo>
                <a:lnTo>
                  <a:pt x="216981" y="933217"/>
                </a:lnTo>
                <a:lnTo>
                  <a:pt x="242367" y="964406"/>
                </a:lnTo>
                <a:lnTo>
                  <a:pt x="268821" y="992418"/>
                </a:lnTo>
                <a:lnTo>
                  <a:pt x="324723" y="1038338"/>
                </a:lnTo>
                <a:lnTo>
                  <a:pt x="354063" y="1055964"/>
                </a:lnTo>
                <a:lnTo>
                  <a:pt x="354063" y="1114976"/>
                </a:lnTo>
                <a:lnTo>
                  <a:pt x="472071" y="1027717"/>
                </a:lnTo>
                <a:lnTo>
                  <a:pt x="400866" y="937944"/>
                </a:lnTo>
                <a:lnTo>
                  <a:pt x="354063" y="937944"/>
                </a:lnTo>
                <a:lnTo>
                  <a:pt x="324723" y="920319"/>
                </a:lnTo>
                <a:lnTo>
                  <a:pt x="268821" y="874398"/>
                </a:lnTo>
                <a:lnTo>
                  <a:pt x="242367" y="846387"/>
                </a:lnTo>
                <a:lnTo>
                  <a:pt x="216981" y="815198"/>
                </a:lnTo>
                <a:lnTo>
                  <a:pt x="192718" y="780974"/>
                </a:lnTo>
                <a:lnTo>
                  <a:pt x="169632" y="743856"/>
                </a:lnTo>
                <a:lnTo>
                  <a:pt x="147776" y="703986"/>
                </a:lnTo>
                <a:lnTo>
                  <a:pt x="127203" y="661508"/>
                </a:lnTo>
                <a:lnTo>
                  <a:pt x="107968" y="616563"/>
                </a:lnTo>
                <a:lnTo>
                  <a:pt x="90124" y="569293"/>
                </a:lnTo>
                <a:lnTo>
                  <a:pt x="73725" y="519840"/>
                </a:lnTo>
                <a:lnTo>
                  <a:pt x="58824" y="468347"/>
                </a:lnTo>
                <a:lnTo>
                  <a:pt x="45475" y="414955"/>
                </a:lnTo>
                <a:lnTo>
                  <a:pt x="33732" y="359807"/>
                </a:lnTo>
                <a:lnTo>
                  <a:pt x="23649" y="303045"/>
                </a:lnTo>
                <a:lnTo>
                  <a:pt x="15278" y="244812"/>
                </a:lnTo>
                <a:lnTo>
                  <a:pt x="8674" y="185248"/>
                </a:lnTo>
                <a:lnTo>
                  <a:pt x="3891" y="124497"/>
                </a:lnTo>
                <a:lnTo>
                  <a:pt x="981" y="62700"/>
                </a:lnTo>
                <a:lnTo>
                  <a:pt x="0" y="0"/>
                </a:lnTo>
                <a:close/>
              </a:path>
              <a:path w="472439" h="1115060">
                <a:moveTo>
                  <a:pt x="354063" y="878936"/>
                </a:moveTo>
                <a:lnTo>
                  <a:pt x="354063" y="937944"/>
                </a:lnTo>
                <a:lnTo>
                  <a:pt x="400866" y="937944"/>
                </a:lnTo>
                <a:lnTo>
                  <a:pt x="354063" y="878936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77353" y="2118906"/>
            <a:ext cx="472440" cy="1028065"/>
          </a:xfrm>
          <a:custGeom>
            <a:avLst/>
            <a:gdLst/>
            <a:ahLst/>
            <a:cxnLst/>
            <a:rect l="l" t="t" r="r" b="b"/>
            <a:pathLst>
              <a:path w="472439" h="1028064">
                <a:moveTo>
                  <a:pt x="472087" y="0"/>
                </a:moveTo>
                <a:lnTo>
                  <a:pt x="413592" y="7437"/>
                </a:lnTo>
                <a:lnTo>
                  <a:pt x="355968" y="29586"/>
                </a:lnTo>
                <a:lnTo>
                  <a:pt x="301173" y="65443"/>
                </a:lnTo>
                <a:lnTo>
                  <a:pt x="249620" y="114047"/>
                </a:lnTo>
                <a:lnTo>
                  <a:pt x="201725" y="174436"/>
                </a:lnTo>
                <a:lnTo>
                  <a:pt x="179279" y="208749"/>
                </a:lnTo>
                <a:lnTo>
                  <a:pt x="157902" y="245648"/>
                </a:lnTo>
                <a:lnTo>
                  <a:pt x="137648" y="285013"/>
                </a:lnTo>
                <a:lnTo>
                  <a:pt x="118567" y="326723"/>
                </a:lnTo>
                <a:lnTo>
                  <a:pt x="100711" y="370658"/>
                </a:lnTo>
                <a:lnTo>
                  <a:pt x="84133" y="416699"/>
                </a:lnTo>
                <a:lnTo>
                  <a:pt x="68883" y="464724"/>
                </a:lnTo>
                <a:lnTo>
                  <a:pt x="55015" y="514614"/>
                </a:lnTo>
                <a:lnTo>
                  <a:pt x="42579" y="566248"/>
                </a:lnTo>
                <a:lnTo>
                  <a:pt x="31628" y="619507"/>
                </a:lnTo>
                <a:lnTo>
                  <a:pt x="22213" y="674271"/>
                </a:lnTo>
                <a:lnTo>
                  <a:pt x="14386" y="730418"/>
                </a:lnTo>
                <a:lnTo>
                  <a:pt x="8200" y="787829"/>
                </a:lnTo>
                <a:lnTo>
                  <a:pt x="3705" y="846384"/>
                </a:lnTo>
                <a:lnTo>
                  <a:pt x="955" y="905962"/>
                </a:lnTo>
                <a:lnTo>
                  <a:pt x="0" y="966444"/>
                </a:lnTo>
                <a:lnTo>
                  <a:pt x="892" y="1027709"/>
                </a:lnTo>
                <a:lnTo>
                  <a:pt x="3777" y="964424"/>
                </a:lnTo>
                <a:lnTo>
                  <a:pt x="8591" y="902436"/>
                </a:lnTo>
                <a:lnTo>
                  <a:pt x="15268" y="841869"/>
                </a:lnTo>
                <a:lnTo>
                  <a:pt x="23744" y="782846"/>
                </a:lnTo>
                <a:lnTo>
                  <a:pt x="33955" y="725494"/>
                </a:lnTo>
                <a:lnTo>
                  <a:pt x="45837" y="669934"/>
                </a:lnTo>
                <a:lnTo>
                  <a:pt x="59326" y="616292"/>
                </a:lnTo>
                <a:lnTo>
                  <a:pt x="74356" y="564692"/>
                </a:lnTo>
                <a:lnTo>
                  <a:pt x="90864" y="515257"/>
                </a:lnTo>
                <a:lnTo>
                  <a:pt x="108786" y="468112"/>
                </a:lnTo>
                <a:lnTo>
                  <a:pt x="128056" y="423381"/>
                </a:lnTo>
                <a:lnTo>
                  <a:pt x="148612" y="381188"/>
                </a:lnTo>
                <a:lnTo>
                  <a:pt x="170388" y="341658"/>
                </a:lnTo>
                <a:lnTo>
                  <a:pt x="193320" y="304913"/>
                </a:lnTo>
                <a:lnTo>
                  <a:pt x="217344" y="271079"/>
                </a:lnTo>
                <a:lnTo>
                  <a:pt x="242396" y="240280"/>
                </a:lnTo>
                <a:lnTo>
                  <a:pt x="295325" y="188281"/>
                </a:lnTo>
                <a:lnTo>
                  <a:pt x="351593" y="149909"/>
                </a:lnTo>
                <a:lnTo>
                  <a:pt x="410685" y="126158"/>
                </a:lnTo>
                <a:lnTo>
                  <a:pt x="472087" y="118021"/>
                </a:lnTo>
                <a:lnTo>
                  <a:pt x="472087" y="0"/>
                </a:lnTo>
                <a:close/>
              </a:path>
            </a:pathLst>
          </a:custGeom>
          <a:solidFill>
            <a:srgbClr val="22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50700" y="2989821"/>
            <a:ext cx="1013460" cy="843915"/>
          </a:xfrm>
          <a:custGeom>
            <a:avLst/>
            <a:gdLst/>
            <a:ahLst/>
            <a:cxnLst/>
            <a:rect l="l" t="t" r="r" b="b"/>
            <a:pathLst>
              <a:path w="1013460" h="843914">
                <a:moveTo>
                  <a:pt x="802322" y="0"/>
                </a:moveTo>
                <a:lnTo>
                  <a:pt x="210921" y="0"/>
                </a:lnTo>
                <a:lnTo>
                  <a:pt x="0" y="421855"/>
                </a:lnTo>
                <a:lnTo>
                  <a:pt x="210921" y="843699"/>
                </a:lnTo>
                <a:lnTo>
                  <a:pt x="802322" y="843699"/>
                </a:lnTo>
                <a:lnTo>
                  <a:pt x="1013256" y="421855"/>
                </a:lnTo>
                <a:lnTo>
                  <a:pt x="802322" y="0"/>
                </a:lnTo>
                <a:close/>
              </a:path>
            </a:pathLst>
          </a:custGeom>
          <a:solidFill>
            <a:srgbClr val="FA9D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638253" y="3211842"/>
            <a:ext cx="438784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096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Trial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ode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142657" y="3050133"/>
            <a:ext cx="1495425" cy="723265"/>
          </a:xfrm>
          <a:custGeom>
            <a:avLst/>
            <a:gdLst/>
            <a:ahLst/>
            <a:cxnLst/>
            <a:rect l="l" t="t" r="r" b="b"/>
            <a:pathLst>
              <a:path w="1495425" h="723264">
                <a:moveTo>
                  <a:pt x="747585" y="0"/>
                </a:moveTo>
                <a:lnTo>
                  <a:pt x="683079" y="1327"/>
                </a:lnTo>
                <a:lnTo>
                  <a:pt x="620097" y="5236"/>
                </a:lnTo>
                <a:lnTo>
                  <a:pt x="558864" y="11618"/>
                </a:lnTo>
                <a:lnTo>
                  <a:pt x="499603" y="20365"/>
                </a:lnTo>
                <a:lnTo>
                  <a:pt x="442539" y="31369"/>
                </a:lnTo>
                <a:lnTo>
                  <a:pt x="387897" y="44520"/>
                </a:lnTo>
                <a:lnTo>
                  <a:pt x="335901" y="59710"/>
                </a:lnTo>
                <a:lnTo>
                  <a:pt x="286775" y="76831"/>
                </a:lnTo>
                <a:lnTo>
                  <a:pt x="240744" y="95774"/>
                </a:lnTo>
                <a:lnTo>
                  <a:pt x="198031" y="116431"/>
                </a:lnTo>
                <a:lnTo>
                  <a:pt x="158862" y="138693"/>
                </a:lnTo>
                <a:lnTo>
                  <a:pt x="123461" y="162451"/>
                </a:lnTo>
                <a:lnTo>
                  <a:pt x="92052" y="187597"/>
                </a:lnTo>
                <a:lnTo>
                  <a:pt x="42109" y="241619"/>
                </a:lnTo>
                <a:lnTo>
                  <a:pt x="10826" y="299891"/>
                </a:lnTo>
                <a:lnTo>
                  <a:pt x="0" y="361543"/>
                </a:lnTo>
                <a:lnTo>
                  <a:pt x="2744" y="392738"/>
                </a:lnTo>
                <a:lnTo>
                  <a:pt x="24022" y="452807"/>
                </a:lnTo>
                <a:lnTo>
                  <a:pt x="64860" y="509061"/>
                </a:lnTo>
                <a:lnTo>
                  <a:pt x="123461" y="560631"/>
                </a:lnTo>
                <a:lnTo>
                  <a:pt x="158862" y="584389"/>
                </a:lnTo>
                <a:lnTo>
                  <a:pt x="198031" y="606649"/>
                </a:lnTo>
                <a:lnTo>
                  <a:pt x="240744" y="627305"/>
                </a:lnTo>
                <a:lnTo>
                  <a:pt x="286775" y="646247"/>
                </a:lnTo>
                <a:lnTo>
                  <a:pt x="335901" y="663367"/>
                </a:lnTo>
                <a:lnTo>
                  <a:pt x="387897" y="678557"/>
                </a:lnTo>
                <a:lnTo>
                  <a:pt x="442539" y="691707"/>
                </a:lnTo>
                <a:lnTo>
                  <a:pt x="499603" y="702710"/>
                </a:lnTo>
                <a:lnTo>
                  <a:pt x="558864" y="711456"/>
                </a:lnTo>
                <a:lnTo>
                  <a:pt x="620097" y="717838"/>
                </a:lnTo>
                <a:lnTo>
                  <a:pt x="683079" y="721747"/>
                </a:lnTo>
                <a:lnTo>
                  <a:pt x="747585" y="723074"/>
                </a:lnTo>
                <a:lnTo>
                  <a:pt x="812089" y="721747"/>
                </a:lnTo>
                <a:lnTo>
                  <a:pt x="875069" y="717838"/>
                </a:lnTo>
                <a:lnTo>
                  <a:pt x="936301" y="711456"/>
                </a:lnTo>
                <a:lnTo>
                  <a:pt x="995561" y="702710"/>
                </a:lnTo>
                <a:lnTo>
                  <a:pt x="1052623" y="691707"/>
                </a:lnTo>
                <a:lnTo>
                  <a:pt x="1107264" y="678557"/>
                </a:lnTo>
                <a:lnTo>
                  <a:pt x="1159260" y="663367"/>
                </a:lnTo>
                <a:lnTo>
                  <a:pt x="1208385" y="646247"/>
                </a:lnTo>
                <a:lnTo>
                  <a:pt x="1254415" y="627305"/>
                </a:lnTo>
                <a:lnTo>
                  <a:pt x="1297127" y="606649"/>
                </a:lnTo>
                <a:lnTo>
                  <a:pt x="1336296" y="584389"/>
                </a:lnTo>
                <a:lnTo>
                  <a:pt x="1371697" y="560631"/>
                </a:lnTo>
                <a:lnTo>
                  <a:pt x="1403105" y="535486"/>
                </a:lnTo>
                <a:lnTo>
                  <a:pt x="1453049" y="481465"/>
                </a:lnTo>
                <a:lnTo>
                  <a:pt x="1484331" y="423195"/>
                </a:lnTo>
                <a:lnTo>
                  <a:pt x="1495158" y="361543"/>
                </a:lnTo>
                <a:lnTo>
                  <a:pt x="1492414" y="330349"/>
                </a:lnTo>
                <a:lnTo>
                  <a:pt x="1471135" y="270278"/>
                </a:lnTo>
                <a:lnTo>
                  <a:pt x="1430297" y="214023"/>
                </a:lnTo>
                <a:lnTo>
                  <a:pt x="1371697" y="162451"/>
                </a:lnTo>
                <a:lnTo>
                  <a:pt x="1336296" y="138693"/>
                </a:lnTo>
                <a:lnTo>
                  <a:pt x="1297127" y="116431"/>
                </a:lnTo>
                <a:lnTo>
                  <a:pt x="1254415" y="95774"/>
                </a:lnTo>
                <a:lnTo>
                  <a:pt x="1208385" y="76831"/>
                </a:lnTo>
                <a:lnTo>
                  <a:pt x="1159260" y="59710"/>
                </a:lnTo>
                <a:lnTo>
                  <a:pt x="1107264" y="44520"/>
                </a:lnTo>
                <a:lnTo>
                  <a:pt x="1052623" y="31369"/>
                </a:lnTo>
                <a:lnTo>
                  <a:pt x="995561" y="20365"/>
                </a:lnTo>
                <a:lnTo>
                  <a:pt x="936301" y="11618"/>
                </a:lnTo>
                <a:lnTo>
                  <a:pt x="875069" y="5236"/>
                </a:lnTo>
                <a:lnTo>
                  <a:pt x="812089" y="1327"/>
                </a:lnTo>
                <a:lnTo>
                  <a:pt x="747585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512405" y="3288042"/>
            <a:ext cx="7562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Accuracy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769100" y="2120903"/>
            <a:ext cx="1032932" cy="11260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17626" y="2147087"/>
            <a:ext cx="744855" cy="843280"/>
          </a:xfrm>
          <a:custGeom>
            <a:avLst/>
            <a:gdLst/>
            <a:ahLst/>
            <a:cxnLst/>
            <a:rect l="l" t="t" r="r" b="b"/>
            <a:pathLst>
              <a:path w="744854" h="843280">
                <a:moveTo>
                  <a:pt x="47739" y="0"/>
                </a:moveTo>
                <a:lnTo>
                  <a:pt x="0" y="41871"/>
                </a:lnTo>
                <a:lnTo>
                  <a:pt x="595223" y="720458"/>
                </a:lnTo>
                <a:lnTo>
                  <a:pt x="547484" y="762330"/>
                </a:lnTo>
                <a:lnTo>
                  <a:pt x="744702" y="842733"/>
                </a:lnTo>
                <a:lnTo>
                  <a:pt x="701667" y="678586"/>
                </a:lnTo>
                <a:lnTo>
                  <a:pt x="642962" y="678586"/>
                </a:lnTo>
                <a:lnTo>
                  <a:pt x="47739" y="0"/>
                </a:lnTo>
                <a:close/>
              </a:path>
              <a:path w="744854" h="843280">
                <a:moveTo>
                  <a:pt x="690689" y="636714"/>
                </a:moveTo>
                <a:lnTo>
                  <a:pt x="642962" y="678586"/>
                </a:lnTo>
                <a:lnTo>
                  <a:pt x="701667" y="678586"/>
                </a:lnTo>
                <a:lnTo>
                  <a:pt x="690689" y="636714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17270" y="3450165"/>
            <a:ext cx="681567" cy="8085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65022" y="3667315"/>
            <a:ext cx="396875" cy="524510"/>
          </a:xfrm>
          <a:custGeom>
            <a:avLst/>
            <a:gdLst/>
            <a:ahLst/>
            <a:cxnLst/>
            <a:rect l="l" t="t" r="r" b="b"/>
            <a:pathLst>
              <a:path w="396875" h="524510">
                <a:moveTo>
                  <a:pt x="396595" y="0"/>
                </a:moveTo>
                <a:lnTo>
                  <a:pt x="207111" y="97256"/>
                </a:lnTo>
                <a:lnTo>
                  <a:pt x="258305" y="134823"/>
                </a:lnTo>
                <a:lnTo>
                  <a:pt x="0" y="486918"/>
                </a:lnTo>
                <a:lnTo>
                  <a:pt x="51206" y="524479"/>
                </a:lnTo>
                <a:lnTo>
                  <a:pt x="309511" y="172377"/>
                </a:lnTo>
                <a:lnTo>
                  <a:pt x="367126" y="172377"/>
                </a:lnTo>
                <a:lnTo>
                  <a:pt x="396595" y="0"/>
                </a:lnTo>
                <a:close/>
              </a:path>
              <a:path w="396875" h="524510">
                <a:moveTo>
                  <a:pt x="367126" y="172377"/>
                </a:moveTo>
                <a:lnTo>
                  <a:pt x="309511" y="172377"/>
                </a:lnTo>
                <a:lnTo>
                  <a:pt x="360705" y="209939"/>
                </a:lnTo>
                <a:lnTo>
                  <a:pt x="367126" y="17237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999873" y="4293003"/>
            <a:ext cx="972185" cy="49403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98120" marR="5080" indent="-186055">
              <a:lnSpc>
                <a:spcPts val="1900"/>
              </a:lnSpc>
              <a:spcBef>
                <a:spcPts val="2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ua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n 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Result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CFC8-F96E-4088-819C-6380B601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287" y="1544041"/>
            <a:ext cx="6367424" cy="430887"/>
          </a:xfrm>
        </p:spPr>
        <p:txBody>
          <a:bodyPr/>
          <a:lstStyle/>
          <a:p>
            <a:pPr algn="ctr"/>
            <a:r>
              <a:rPr lang="en-US" dirty="0"/>
              <a:t>Day -2 </a:t>
            </a:r>
          </a:p>
        </p:txBody>
      </p:sp>
    </p:spTree>
    <p:extLst>
      <p:ext uri="{BB962C8B-B14F-4D97-AF65-F5344CB8AC3E}">
        <p14:creationId xmlns:p14="http://schemas.microsoft.com/office/powerpoint/2010/main" val="47368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143000" y="922814"/>
            <a:ext cx="7162800" cy="359728"/>
          </a:xfrm>
          <a:custGeom>
            <a:avLst/>
            <a:gdLst/>
            <a:ahLst/>
            <a:cxnLst/>
            <a:rect l="l" t="t" r="r" b="b"/>
            <a:pathLst>
              <a:path w="2657475" h="602614">
                <a:moveTo>
                  <a:pt x="0" y="0"/>
                </a:moveTo>
                <a:lnTo>
                  <a:pt x="2657133" y="0"/>
                </a:lnTo>
                <a:lnTo>
                  <a:pt x="2657133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Machine Learning Types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88D05CD8-E212-46F0-A2D8-F14EA63C6645}"/>
              </a:ext>
            </a:extLst>
          </p:cNvPr>
          <p:cNvSpPr/>
          <p:nvPr/>
        </p:nvSpPr>
        <p:spPr>
          <a:xfrm>
            <a:off x="6172202" y="1963298"/>
            <a:ext cx="1905000" cy="359728"/>
          </a:xfrm>
          <a:custGeom>
            <a:avLst/>
            <a:gdLst/>
            <a:ahLst/>
            <a:cxnLst/>
            <a:rect l="l" t="t" r="r" b="b"/>
            <a:pathLst>
              <a:path w="2657475" h="602614">
                <a:moveTo>
                  <a:pt x="0" y="0"/>
                </a:moveTo>
                <a:lnTo>
                  <a:pt x="2657133" y="0"/>
                </a:lnTo>
                <a:lnTo>
                  <a:pt x="2657133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Reinforcement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9" name="object 4">
            <a:extLst>
              <a:ext uri="{FF2B5EF4-FFF2-40B4-BE49-F238E27FC236}">
                <a16:creationId xmlns:a16="http://schemas.microsoft.com/office/drawing/2014/main" id="{53BE3516-B486-4C84-B75E-CF2469A19011}"/>
              </a:ext>
            </a:extLst>
          </p:cNvPr>
          <p:cNvSpPr/>
          <p:nvPr/>
        </p:nvSpPr>
        <p:spPr>
          <a:xfrm>
            <a:off x="3345914" y="1962150"/>
            <a:ext cx="2369086" cy="359728"/>
          </a:xfrm>
          <a:custGeom>
            <a:avLst/>
            <a:gdLst/>
            <a:ahLst/>
            <a:cxnLst/>
            <a:rect l="l" t="t" r="r" b="b"/>
            <a:pathLst>
              <a:path w="2657475" h="602614">
                <a:moveTo>
                  <a:pt x="0" y="0"/>
                </a:moveTo>
                <a:lnTo>
                  <a:pt x="2657133" y="0"/>
                </a:lnTo>
                <a:lnTo>
                  <a:pt x="2657133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unsupervised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0" name="object 4">
            <a:extLst>
              <a:ext uri="{FF2B5EF4-FFF2-40B4-BE49-F238E27FC236}">
                <a16:creationId xmlns:a16="http://schemas.microsoft.com/office/drawing/2014/main" id="{840FCEAD-B06C-4F31-8329-906978B30DCE}"/>
              </a:ext>
            </a:extLst>
          </p:cNvPr>
          <p:cNvSpPr/>
          <p:nvPr/>
        </p:nvSpPr>
        <p:spPr>
          <a:xfrm>
            <a:off x="952500" y="1962150"/>
            <a:ext cx="2019300" cy="359728"/>
          </a:xfrm>
          <a:custGeom>
            <a:avLst/>
            <a:gdLst/>
            <a:ahLst/>
            <a:cxnLst/>
            <a:rect l="l" t="t" r="r" b="b"/>
            <a:pathLst>
              <a:path w="2657475" h="602614">
                <a:moveTo>
                  <a:pt x="0" y="0"/>
                </a:moveTo>
                <a:lnTo>
                  <a:pt x="2657133" y="0"/>
                </a:lnTo>
                <a:lnTo>
                  <a:pt x="2657133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Supervised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FCC1AF7F-181D-4D10-8296-5A7A649DDCA7}"/>
              </a:ext>
            </a:extLst>
          </p:cNvPr>
          <p:cNvSpPr/>
          <p:nvPr/>
        </p:nvSpPr>
        <p:spPr>
          <a:xfrm>
            <a:off x="4419600" y="1282542"/>
            <a:ext cx="152400" cy="6796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3ACED6A6-AC8D-4237-AE8B-A5EE9FC09FD7}"/>
              </a:ext>
            </a:extLst>
          </p:cNvPr>
          <p:cNvSpPr/>
          <p:nvPr/>
        </p:nvSpPr>
        <p:spPr>
          <a:xfrm>
            <a:off x="7048502" y="1282542"/>
            <a:ext cx="152400" cy="6796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9EFB872D-DF9C-4CA9-B129-C3E4D0F81583}"/>
              </a:ext>
            </a:extLst>
          </p:cNvPr>
          <p:cNvSpPr/>
          <p:nvPr/>
        </p:nvSpPr>
        <p:spPr>
          <a:xfrm>
            <a:off x="1751679" y="1292132"/>
            <a:ext cx="152400" cy="6796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bject 4">
            <a:extLst>
              <a:ext uri="{FF2B5EF4-FFF2-40B4-BE49-F238E27FC236}">
                <a16:creationId xmlns:a16="http://schemas.microsoft.com/office/drawing/2014/main" id="{F94FEC30-1B99-4E7D-B8D4-824F16BC9843}"/>
              </a:ext>
            </a:extLst>
          </p:cNvPr>
          <p:cNvSpPr/>
          <p:nvPr/>
        </p:nvSpPr>
        <p:spPr>
          <a:xfrm>
            <a:off x="952500" y="2782297"/>
            <a:ext cx="2019300" cy="359728"/>
          </a:xfrm>
          <a:custGeom>
            <a:avLst/>
            <a:gdLst/>
            <a:ahLst/>
            <a:cxnLst/>
            <a:rect l="l" t="t" r="r" b="b"/>
            <a:pathLst>
              <a:path w="2657475" h="602614">
                <a:moveTo>
                  <a:pt x="0" y="0"/>
                </a:moveTo>
                <a:lnTo>
                  <a:pt x="2657133" y="0"/>
                </a:lnTo>
                <a:lnTo>
                  <a:pt x="2657133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Classification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5" name="object 4">
            <a:extLst>
              <a:ext uri="{FF2B5EF4-FFF2-40B4-BE49-F238E27FC236}">
                <a16:creationId xmlns:a16="http://schemas.microsoft.com/office/drawing/2014/main" id="{3563EF32-E557-4CBD-BCCF-C05F9D83CD5A}"/>
              </a:ext>
            </a:extLst>
          </p:cNvPr>
          <p:cNvSpPr/>
          <p:nvPr/>
        </p:nvSpPr>
        <p:spPr>
          <a:xfrm>
            <a:off x="952500" y="3211883"/>
            <a:ext cx="2019300" cy="359728"/>
          </a:xfrm>
          <a:custGeom>
            <a:avLst/>
            <a:gdLst/>
            <a:ahLst/>
            <a:cxnLst/>
            <a:rect l="l" t="t" r="r" b="b"/>
            <a:pathLst>
              <a:path w="2657475" h="602614">
                <a:moveTo>
                  <a:pt x="0" y="0"/>
                </a:moveTo>
                <a:lnTo>
                  <a:pt x="2657133" y="0"/>
                </a:lnTo>
                <a:lnTo>
                  <a:pt x="2657133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Regression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4C88C794-53AD-4F28-8CA3-155D6999FF8B}"/>
              </a:ext>
            </a:extLst>
          </p:cNvPr>
          <p:cNvSpPr/>
          <p:nvPr/>
        </p:nvSpPr>
        <p:spPr>
          <a:xfrm>
            <a:off x="1758567" y="2311544"/>
            <a:ext cx="76200" cy="4604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id="{69DE7154-082F-4594-AA2E-3F29A548D7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7150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95" dirty="0">
                <a:solidFill>
                  <a:srgbClr val="414042"/>
                </a:solidFill>
                <a:latin typeface="Trebuchet MS"/>
                <a:cs typeface="Trebuchet MS"/>
              </a:rPr>
              <a:t>           Machine Learning – Types </a:t>
            </a:r>
            <a:endParaRPr spc="50" dirty="0">
              <a:solidFill>
                <a:srgbClr val="414042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2502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81883" y="929839"/>
            <a:ext cx="4382135" cy="570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Human intervention and validation</a:t>
            </a:r>
            <a:r>
              <a:rPr sz="1800" spc="-1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required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ts val="2145"/>
              </a:lnSpc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e.g. Photo classification and</a:t>
            </a:r>
            <a:r>
              <a:rPr sz="1800" spc="-2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tagging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37487" y="2170883"/>
            <a:ext cx="1018540" cy="909319"/>
          </a:xfrm>
          <a:custGeom>
            <a:avLst/>
            <a:gdLst/>
            <a:ahLst/>
            <a:cxnLst/>
            <a:rect l="l" t="t" r="r" b="b"/>
            <a:pathLst>
              <a:path w="1018539" h="909319">
                <a:moveTo>
                  <a:pt x="509066" y="0"/>
                </a:moveTo>
                <a:lnTo>
                  <a:pt x="457017" y="2346"/>
                </a:lnTo>
                <a:lnTo>
                  <a:pt x="406471" y="9231"/>
                </a:lnTo>
                <a:lnTo>
                  <a:pt x="357684" y="20428"/>
                </a:lnTo>
                <a:lnTo>
                  <a:pt x="310913" y="35709"/>
                </a:lnTo>
                <a:lnTo>
                  <a:pt x="266414" y="54843"/>
                </a:lnTo>
                <a:lnTo>
                  <a:pt x="224441" y="77604"/>
                </a:lnTo>
                <a:lnTo>
                  <a:pt x="185251" y="103763"/>
                </a:lnTo>
                <a:lnTo>
                  <a:pt x="149101" y="133091"/>
                </a:lnTo>
                <a:lnTo>
                  <a:pt x="116245" y="165360"/>
                </a:lnTo>
                <a:lnTo>
                  <a:pt x="86939" y="200341"/>
                </a:lnTo>
                <a:lnTo>
                  <a:pt x="61441" y="237807"/>
                </a:lnTo>
                <a:lnTo>
                  <a:pt x="40004" y="277529"/>
                </a:lnTo>
                <a:lnTo>
                  <a:pt x="22886" y="319278"/>
                </a:lnTo>
                <a:lnTo>
                  <a:pt x="10342" y="362826"/>
                </a:lnTo>
                <a:lnTo>
                  <a:pt x="2628" y="407945"/>
                </a:lnTo>
                <a:lnTo>
                  <a:pt x="0" y="454406"/>
                </a:lnTo>
                <a:lnTo>
                  <a:pt x="2628" y="500864"/>
                </a:lnTo>
                <a:lnTo>
                  <a:pt x="10342" y="545981"/>
                </a:lnTo>
                <a:lnTo>
                  <a:pt x="22886" y="589527"/>
                </a:lnTo>
                <a:lnTo>
                  <a:pt x="40004" y="631275"/>
                </a:lnTo>
                <a:lnTo>
                  <a:pt x="61441" y="670995"/>
                </a:lnTo>
                <a:lnTo>
                  <a:pt x="86939" y="708460"/>
                </a:lnTo>
                <a:lnTo>
                  <a:pt x="116245" y="743441"/>
                </a:lnTo>
                <a:lnTo>
                  <a:pt x="149101" y="775709"/>
                </a:lnTo>
                <a:lnTo>
                  <a:pt x="185251" y="805037"/>
                </a:lnTo>
                <a:lnTo>
                  <a:pt x="224441" y="831195"/>
                </a:lnTo>
                <a:lnTo>
                  <a:pt x="266414" y="853955"/>
                </a:lnTo>
                <a:lnTo>
                  <a:pt x="310913" y="873090"/>
                </a:lnTo>
                <a:lnTo>
                  <a:pt x="357684" y="888370"/>
                </a:lnTo>
                <a:lnTo>
                  <a:pt x="406471" y="899567"/>
                </a:lnTo>
                <a:lnTo>
                  <a:pt x="457017" y="906453"/>
                </a:lnTo>
                <a:lnTo>
                  <a:pt x="509066" y="908799"/>
                </a:lnTo>
                <a:lnTo>
                  <a:pt x="561114" y="906453"/>
                </a:lnTo>
                <a:lnTo>
                  <a:pt x="611658" y="899567"/>
                </a:lnTo>
                <a:lnTo>
                  <a:pt x="660444" y="888370"/>
                </a:lnTo>
                <a:lnTo>
                  <a:pt x="707214" y="873090"/>
                </a:lnTo>
                <a:lnTo>
                  <a:pt x="751713" y="853955"/>
                </a:lnTo>
                <a:lnTo>
                  <a:pt x="793686" y="831195"/>
                </a:lnTo>
                <a:lnTo>
                  <a:pt x="832876" y="805037"/>
                </a:lnTo>
                <a:lnTo>
                  <a:pt x="869027" y="775709"/>
                </a:lnTo>
                <a:lnTo>
                  <a:pt x="901884" y="743441"/>
                </a:lnTo>
                <a:lnTo>
                  <a:pt x="931190" y="708460"/>
                </a:lnTo>
                <a:lnTo>
                  <a:pt x="956689" y="670995"/>
                </a:lnTo>
                <a:lnTo>
                  <a:pt x="978127" y="631275"/>
                </a:lnTo>
                <a:lnTo>
                  <a:pt x="995246" y="589527"/>
                </a:lnTo>
                <a:lnTo>
                  <a:pt x="1007790" y="545981"/>
                </a:lnTo>
                <a:lnTo>
                  <a:pt x="1015505" y="500864"/>
                </a:lnTo>
                <a:lnTo>
                  <a:pt x="1018133" y="454406"/>
                </a:lnTo>
                <a:lnTo>
                  <a:pt x="1015505" y="407945"/>
                </a:lnTo>
                <a:lnTo>
                  <a:pt x="1007790" y="362826"/>
                </a:lnTo>
                <a:lnTo>
                  <a:pt x="995246" y="319278"/>
                </a:lnTo>
                <a:lnTo>
                  <a:pt x="978127" y="277529"/>
                </a:lnTo>
                <a:lnTo>
                  <a:pt x="956689" y="237807"/>
                </a:lnTo>
                <a:lnTo>
                  <a:pt x="931190" y="200341"/>
                </a:lnTo>
                <a:lnTo>
                  <a:pt x="901884" y="165360"/>
                </a:lnTo>
                <a:lnTo>
                  <a:pt x="869027" y="133091"/>
                </a:lnTo>
                <a:lnTo>
                  <a:pt x="832876" y="103763"/>
                </a:lnTo>
                <a:lnTo>
                  <a:pt x="793686" y="77604"/>
                </a:lnTo>
                <a:lnTo>
                  <a:pt x="751713" y="54843"/>
                </a:lnTo>
                <a:lnTo>
                  <a:pt x="707214" y="35709"/>
                </a:lnTo>
                <a:lnTo>
                  <a:pt x="660444" y="20428"/>
                </a:lnTo>
                <a:lnTo>
                  <a:pt x="611658" y="9231"/>
                </a:lnTo>
                <a:lnTo>
                  <a:pt x="561114" y="2346"/>
                </a:lnTo>
                <a:lnTo>
                  <a:pt x="509066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37004" y="2501655"/>
            <a:ext cx="41973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Inpu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58519" y="3538673"/>
            <a:ext cx="997585" cy="909955"/>
          </a:xfrm>
          <a:custGeom>
            <a:avLst/>
            <a:gdLst/>
            <a:ahLst/>
            <a:cxnLst/>
            <a:rect l="l" t="t" r="r" b="b"/>
            <a:pathLst>
              <a:path w="997585" h="909954">
                <a:moveTo>
                  <a:pt x="498551" y="0"/>
                </a:moveTo>
                <a:lnTo>
                  <a:pt x="447576" y="2348"/>
                </a:lnTo>
                <a:lnTo>
                  <a:pt x="398073" y="9240"/>
                </a:lnTo>
                <a:lnTo>
                  <a:pt x="350294" y="20449"/>
                </a:lnTo>
                <a:lnTo>
                  <a:pt x="304489" y="35744"/>
                </a:lnTo>
                <a:lnTo>
                  <a:pt x="260909" y="54898"/>
                </a:lnTo>
                <a:lnTo>
                  <a:pt x="219803" y="77681"/>
                </a:lnTo>
                <a:lnTo>
                  <a:pt x="181423" y="103866"/>
                </a:lnTo>
                <a:lnTo>
                  <a:pt x="146019" y="133222"/>
                </a:lnTo>
                <a:lnTo>
                  <a:pt x="113842" y="165523"/>
                </a:lnTo>
                <a:lnTo>
                  <a:pt x="85143" y="200539"/>
                </a:lnTo>
                <a:lnTo>
                  <a:pt x="60171" y="238042"/>
                </a:lnTo>
                <a:lnTo>
                  <a:pt x="39177" y="277802"/>
                </a:lnTo>
                <a:lnTo>
                  <a:pt x="22413" y="319592"/>
                </a:lnTo>
                <a:lnTo>
                  <a:pt x="10128" y="363182"/>
                </a:lnTo>
                <a:lnTo>
                  <a:pt x="2573" y="408344"/>
                </a:lnTo>
                <a:lnTo>
                  <a:pt x="0" y="454850"/>
                </a:lnTo>
                <a:lnTo>
                  <a:pt x="2573" y="501355"/>
                </a:lnTo>
                <a:lnTo>
                  <a:pt x="10128" y="546516"/>
                </a:lnTo>
                <a:lnTo>
                  <a:pt x="22413" y="590106"/>
                </a:lnTo>
                <a:lnTo>
                  <a:pt x="39177" y="631895"/>
                </a:lnTo>
                <a:lnTo>
                  <a:pt x="60171" y="671654"/>
                </a:lnTo>
                <a:lnTo>
                  <a:pt x="85143" y="709156"/>
                </a:lnTo>
                <a:lnTo>
                  <a:pt x="113842" y="744172"/>
                </a:lnTo>
                <a:lnTo>
                  <a:pt x="146019" y="776472"/>
                </a:lnTo>
                <a:lnTo>
                  <a:pt x="181423" y="805828"/>
                </a:lnTo>
                <a:lnTo>
                  <a:pt x="219803" y="832012"/>
                </a:lnTo>
                <a:lnTo>
                  <a:pt x="260909" y="854795"/>
                </a:lnTo>
                <a:lnTo>
                  <a:pt x="304489" y="873949"/>
                </a:lnTo>
                <a:lnTo>
                  <a:pt x="350294" y="889244"/>
                </a:lnTo>
                <a:lnTo>
                  <a:pt x="398073" y="900452"/>
                </a:lnTo>
                <a:lnTo>
                  <a:pt x="447576" y="907345"/>
                </a:lnTo>
                <a:lnTo>
                  <a:pt x="498551" y="909693"/>
                </a:lnTo>
                <a:lnTo>
                  <a:pt x="549524" y="907345"/>
                </a:lnTo>
                <a:lnTo>
                  <a:pt x="599024" y="900452"/>
                </a:lnTo>
                <a:lnTo>
                  <a:pt x="646802" y="889244"/>
                </a:lnTo>
                <a:lnTo>
                  <a:pt x="692607" y="873949"/>
                </a:lnTo>
                <a:lnTo>
                  <a:pt x="736187" y="854795"/>
                </a:lnTo>
                <a:lnTo>
                  <a:pt x="777293" y="832012"/>
                </a:lnTo>
                <a:lnTo>
                  <a:pt x="815673" y="805828"/>
                </a:lnTo>
                <a:lnTo>
                  <a:pt x="851077" y="776472"/>
                </a:lnTo>
                <a:lnTo>
                  <a:pt x="883255" y="744172"/>
                </a:lnTo>
                <a:lnTo>
                  <a:pt x="911956" y="709156"/>
                </a:lnTo>
                <a:lnTo>
                  <a:pt x="936928" y="671654"/>
                </a:lnTo>
                <a:lnTo>
                  <a:pt x="957922" y="631895"/>
                </a:lnTo>
                <a:lnTo>
                  <a:pt x="974687" y="590106"/>
                </a:lnTo>
                <a:lnTo>
                  <a:pt x="986973" y="546516"/>
                </a:lnTo>
                <a:lnTo>
                  <a:pt x="994528" y="501355"/>
                </a:lnTo>
                <a:lnTo>
                  <a:pt x="997102" y="454850"/>
                </a:lnTo>
                <a:lnTo>
                  <a:pt x="994528" y="408344"/>
                </a:lnTo>
                <a:lnTo>
                  <a:pt x="986973" y="363182"/>
                </a:lnTo>
                <a:lnTo>
                  <a:pt x="974687" y="319592"/>
                </a:lnTo>
                <a:lnTo>
                  <a:pt x="957922" y="277802"/>
                </a:lnTo>
                <a:lnTo>
                  <a:pt x="936928" y="238042"/>
                </a:lnTo>
                <a:lnTo>
                  <a:pt x="911956" y="200539"/>
                </a:lnTo>
                <a:lnTo>
                  <a:pt x="883255" y="165523"/>
                </a:lnTo>
                <a:lnTo>
                  <a:pt x="851077" y="133222"/>
                </a:lnTo>
                <a:lnTo>
                  <a:pt x="815673" y="103866"/>
                </a:lnTo>
                <a:lnTo>
                  <a:pt x="777293" y="77681"/>
                </a:lnTo>
                <a:lnTo>
                  <a:pt x="736187" y="54898"/>
                </a:lnTo>
                <a:lnTo>
                  <a:pt x="692607" y="35744"/>
                </a:lnTo>
                <a:lnTo>
                  <a:pt x="646802" y="20449"/>
                </a:lnTo>
                <a:lnTo>
                  <a:pt x="599024" y="9240"/>
                </a:lnTo>
                <a:lnTo>
                  <a:pt x="549524" y="2348"/>
                </a:lnTo>
                <a:lnTo>
                  <a:pt x="498551" y="0"/>
                </a:lnTo>
                <a:close/>
              </a:path>
            </a:pathLst>
          </a:custGeom>
          <a:solidFill>
            <a:srgbClr val="4F83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27670" y="3869884"/>
            <a:ext cx="4584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Label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81743" y="2707407"/>
            <a:ext cx="1325245" cy="1095375"/>
          </a:xfrm>
          <a:prstGeom prst="rect">
            <a:avLst/>
          </a:prstGeom>
          <a:solidFill>
            <a:srgbClr val="BF7300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287655" marR="279400" indent="39370" algn="just">
              <a:lnSpc>
                <a:spcPct val="100200"/>
              </a:lnSpc>
              <a:spcBef>
                <a:spcPts val="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Machine  Learning 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gor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94990" y="3112537"/>
            <a:ext cx="602615" cy="372745"/>
          </a:xfrm>
          <a:custGeom>
            <a:avLst/>
            <a:gdLst/>
            <a:ahLst/>
            <a:cxnLst/>
            <a:rect l="l" t="t" r="r" b="b"/>
            <a:pathLst>
              <a:path w="602614" h="372745">
                <a:moveTo>
                  <a:pt x="415975" y="0"/>
                </a:moveTo>
                <a:lnTo>
                  <a:pt x="415975" y="93078"/>
                </a:lnTo>
                <a:lnTo>
                  <a:pt x="0" y="93078"/>
                </a:lnTo>
                <a:lnTo>
                  <a:pt x="0" y="279209"/>
                </a:lnTo>
                <a:lnTo>
                  <a:pt x="415975" y="279209"/>
                </a:lnTo>
                <a:lnTo>
                  <a:pt x="415975" y="372287"/>
                </a:lnTo>
                <a:lnTo>
                  <a:pt x="602119" y="186143"/>
                </a:lnTo>
                <a:lnTo>
                  <a:pt x="415975" y="0"/>
                </a:lnTo>
                <a:close/>
              </a:path>
            </a:pathLst>
          </a:custGeom>
          <a:solidFill>
            <a:srgbClr val="F293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5961" y="3111648"/>
            <a:ext cx="602615" cy="372745"/>
          </a:xfrm>
          <a:custGeom>
            <a:avLst/>
            <a:gdLst/>
            <a:ahLst/>
            <a:cxnLst/>
            <a:rect l="l" t="t" r="r" b="b"/>
            <a:pathLst>
              <a:path w="602614" h="372745">
                <a:moveTo>
                  <a:pt x="415988" y="0"/>
                </a:moveTo>
                <a:lnTo>
                  <a:pt x="415988" y="93065"/>
                </a:lnTo>
                <a:lnTo>
                  <a:pt x="0" y="93065"/>
                </a:lnTo>
                <a:lnTo>
                  <a:pt x="0" y="279209"/>
                </a:lnTo>
                <a:lnTo>
                  <a:pt x="415988" y="279209"/>
                </a:lnTo>
                <a:lnTo>
                  <a:pt x="415988" y="372275"/>
                </a:lnTo>
                <a:lnTo>
                  <a:pt x="602119" y="186143"/>
                </a:lnTo>
                <a:lnTo>
                  <a:pt x="415988" y="0"/>
                </a:lnTo>
                <a:close/>
              </a:path>
            </a:pathLst>
          </a:custGeom>
          <a:solidFill>
            <a:srgbClr val="F293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68449" y="3357597"/>
            <a:ext cx="0" cy="90805"/>
          </a:xfrm>
          <a:custGeom>
            <a:avLst/>
            <a:gdLst/>
            <a:ahLst/>
            <a:cxnLst/>
            <a:rect l="l" t="t" r="r" b="b"/>
            <a:pathLst>
              <a:path h="90804">
                <a:moveTo>
                  <a:pt x="0" y="0"/>
                </a:moveTo>
                <a:lnTo>
                  <a:pt x="0" y="90271"/>
                </a:lnTo>
              </a:path>
            </a:pathLst>
          </a:custGeom>
          <a:ln w="84988">
            <a:solidFill>
              <a:srgbClr val="BF7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19605" y="3315102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675" y="0"/>
                </a:lnTo>
              </a:path>
            </a:pathLst>
          </a:custGeom>
          <a:ln w="84988">
            <a:solidFill>
              <a:srgbClr val="BF7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68449" y="3182324"/>
            <a:ext cx="0" cy="90805"/>
          </a:xfrm>
          <a:custGeom>
            <a:avLst/>
            <a:gdLst/>
            <a:ahLst/>
            <a:cxnLst/>
            <a:rect l="l" t="t" r="r" b="b"/>
            <a:pathLst>
              <a:path h="90805">
                <a:moveTo>
                  <a:pt x="0" y="0"/>
                </a:moveTo>
                <a:lnTo>
                  <a:pt x="0" y="90284"/>
                </a:lnTo>
              </a:path>
            </a:pathLst>
          </a:custGeom>
          <a:ln w="84988">
            <a:solidFill>
              <a:srgbClr val="BF7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7991" y="2190750"/>
            <a:ext cx="572678" cy="997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1538" y="2198048"/>
            <a:ext cx="211454" cy="245745"/>
          </a:xfrm>
          <a:custGeom>
            <a:avLst/>
            <a:gdLst/>
            <a:ahLst/>
            <a:cxnLst/>
            <a:rect l="l" t="t" r="r" b="b"/>
            <a:pathLst>
              <a:path w="211454" h="245744">
                <a:moveTo>
                  <a:pt x="0" y="0"/>
                </a:moveTo>
                <a:lnTo>
                  <a:pt x="211114" y="0"/>
                </a:lnTo>
                <a:lnTo>
                  <a:pt x="211114" y="245427"/>
                </a:lnTo>
                <a:lnTo>
                  <a:pt x="0" y="24542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8561" y="2317289"/>
            <a:ext cx="211454" cy="245745"/>
          </a:xfrm>
          <a:custGeom>
            <a:avLst/>
            <a:gdLst/>
            <a:ahLst/>
            <a:cxnLst/>
            <a:rect l="l" t="t" r="r" b="b"/>
            <a:pathLst>
              <a:path w="211454" h="245744">
                <a:moveTo>
                  <a:pt x="0" y="0"/>
                </a:moveTo>
                <a:lnTo>
                  <a:pt x="211114" y="0"/>
                </a:lnTo>
                <a:lnTo>
                  <a:pt x="211114" y="245427"/>
                </a:lnTo>
                <a:lnTo>
                  <a:pt x="0" y="245427"/>
                </a:lnTo>
                <a:lnTo>
                  <a:pt x="0" y="0"/>
                </a:lnTo>
                <a:close/>
              </a:path>
            </a:pathLst>
          </a:custGeom>
          <a:solidFill>
            <a:srgbClr val="49A8F2">
              <a:alpha val="431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8561" y="2317289"/>
            <a:ext cx="211454" cy="245745"/>
          </a:xfrm>
          <a:custGeom>
            <a:avLst/>
            <a:gdLst/>
            <a:ahLst/>
            <a:cxnLst/>
            <a:rect l="l" t="t" r="r" b="b"/>
            <a:pathLst>
              <a:path w="211454" h="245744">
                <a:moveTo>
                  <a:pt x="0" y="0"/>
                </a:moveTo>
                <a:lnTo>
                  <a:pt x="211114" y="0"/>
                </a:lnTo>
                <a:lnTo>
                  <a:pt x="211114" y="245427"/>
                </a:lnTo>
                <a:lnTo>
                  <a:pt x="0" y="24542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49A8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1375" y="2194581"/>
            <a:ext cx="211454" cy="245745"/>
          </a:xfrm>
          <a:custGeom>
            <a:avLst/>
            <a:gdLst/>
            <a:ahLst/>
            <a:cxnLst/>
            <a:rect l="l" t="t" r="r" b="b"/>
            <a:pathLst>
              <a:path w="211455" h="245744">
                <a:moveTo>
                  <a:pt x="0" y="0"/>
                </a:moveTo>
                <a:lnTo>
                  <a:pt x="211113" y="0"/>
                </a:lnTo>
                <a:lnTo>
                  <a:pt x="211113" y="245427"/>
                </a:lnTo>
                <a:lnTo>
                  <a:pt x="0" y="245427"/>
                </a:lnTo>
                <a:lnTo>
                  <a:pt x="0" y="0"/>
                </a:lnTo>
                <a:close/>
              </a:path>
            </a:pathLst>
          </a:custGeom>
          <a:solidFill>
            <a:srgbClr val="007DBC">
              <a:alpha val="419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1375" y="2194581"/>
            <a:ext cx="211454" cy="245745"/>
          </a:xfrm>
          <a:custGeom>
            <a:avLst/>
            <a:gdLst/>
            <a:ahLst/>
            <a:cxnLst/>
            <a:rect l="l" t="t" r="r" b="b"/>
            <a:pathLst>
              <a:path w="211455" h="245744">
                <a:moveTo>
                  <a:pt x="0" y="0"/>
                </a:moveTo>
                <a:lnTo>
                  <a:pt x="211114" y="0"/>
                </a:lnTo>
                <a:lnTo>
                  <a:pt x="211114" y="245427"/>
                </a:lnTo>
                <a:lnTo>
                  <a:pt x="0" y="24542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7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6565" y="2381055"/>
            <a:ext cx="374484" cy="1634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88640" y="3776684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Lab</a:t>
            </a: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r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ador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72391" y="2887379"/>
            <a:ext cx="1049655" cy="682625"/>
          </a:xfrm>
          <a:prstGeom prst="rect">
            <a:avLst/>
          </a:prstGeom>
          <a:solidFill>
            <a:srgbClr val="35571A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marL="130175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Prediction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22619" y="3735079"/>
            <a:ext cx="381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C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28187" y="1619754"/>
            <a:ext cx="1388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E2735"/>
                </a:solidFill>
                <a:latin typeface="Arial"/>
                <a:cs typeface="Arial"/>
              </a:rPr>
              <a:t>Training</a:t>
            </a:r>
            <a:r>
              <a:rPr sz="1800" spc="-4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042263" y="3182445"/>
            <a:ext cx="370205" cy="0"/>
          </a:xfrm>
          <a:custGeom>
            <a:avLst/>
            <a:gdLst/>
            <a:ahLst/>
            <a:cxnLst/>
            <a:rect l="l" t="t" r="r" b="b"/>
            <a:pathLst>
              <a:path w="370204">
                <a:moveTo>
                  <a:pt x="0" y="0"/>
                </a:moveTo>
                <a:lnTo>
                  <a:pt x="370090" y="0"/>
                </a:lnTo>
              </a:path>
            </a:pathLst>
          </a:custGeom>
          <a:ln w="74688">
            <a:solidFill>
              <a:srgbClr val="F293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42263" y="3294471"/>
            <a:ext cx="370205" cy="0"/>
          </a:xfrm>
          <a:custGeom>
            <a:avLst/>
            <a:gdLst/>
            <a:ahLst/>
            <a:cxnLst/>
            <a:rect l="l" t="t" r="r" b="b"/>
            <a:pathLst>
              <a:path w="370204">
                <a:moveTo>
                  <a:pt x="0" y="0"/>
                </a:moveTo>
                <a:lnTo>
                  <a:pt x="370090" y="0"/>
                </a:lnTo>
              </a:path>
            </a:pathLst>
          </a:custGeom>
          <a:ln w="74688">
            <a:solidFill>
              <a:srgbClr val="F293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087095" y="2552544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575892" y="2815116"/>
            <a:ext cx="997585" cy="909955"/>
          </a:xfrm>
          <a:custGeom>
            <a:avLst/>
            <a:gdLst/>
            <a:ahLst/>
            <a:cxnLst/>
            <a:rect l="l" t="t" r="r" b="b"/>
            <a:pathLst>
              <a:path w="997584" h="909954">
                <a:moveTo>
                  <a:pt x="498551" y="0"/>
                </a:moveTo>
                <a:lnTo>
                  <a:pt x="447578" y="2348"/>
                </a:lnTo>
                <a:lnTo>
                  <a:pt x="398077" y="9240"/>
                </a:lnTo>
                <a:lnTo>
                  <a:pt x="350299" y="20449"/>
                </a:lnTo>
                <a:lnTo>
                  <a:pt x="304495" y="35744"/>
                </a:lnTo>
                <a:lnTo>
                  <a:pt x="260914" y="54898"/>
                </a:lnTo>
                <a:lnTo>
                  <a:pt x="219809" y="77681"/>
                </a:lnTo>
                <a:lnTo>
                  <a:pt x="181428" y="103866"/>
                </a:lnTo>
                <a:lnTo>
                  <a:pt x="146024" y="133223"/>
                </a:lnTo>
                <a:lnTo>
                  <a:pt x="113846" y="165523"/>
                </a:lnTo>
                <a:lnTo>
                  <a:pt x="85146" y="200539"/>
                </a:lnTo>
                <a:lnTo>
                  <a:pt x="60173" y="238042"/>
                </a:lnTo>
                <a:lnTo>
                  <a:pt x="39179" y="277802"/>
                </a:lnTo>
                <a:lnTo>
                  <a:pt x="22414" y="319592"/>
                </a:lnTo>
                <a:lnTo>
                  <a:pt x="10129" y="363182"/>
                </a:lnTo>
                <a:lnTo>
                  <a:pt x="2574" y="408344"/>
                </a:lnTo>
                <a:lnTo>
                  <a:pt x="0" y="454850"/>
                </a:lnTo>
                <a:lnTo>
                  <a:pt x="2574" y="501356"/>
                </a:lnTo>
                <a:lnTo>
                  <a:pt x="10129" y="546518"/>
                </a:lnTo>
                <a:lnTo>
                  <a:pt x="22414" y="590108"/>
                </a:lnTo>
                <a:lnTo>
                  <a:pt x="39179" y="631898"/>
                </a:lnTo>
                <a:lnTo>
                  <a:pt x="60173" y="671658"/>
                </a:lnTo>
                <a:lnTo>
                  <a:pt x="85146" y="709161"/>
                </a:lnTo>
                <a:lnTo>
                  <a:pt x="113846" y="744177"/>
                </a:lnTo>
                <a:lnTo>
                  <a:pt x="146024" y="776477"/>
                </a:lnTo>
                <a:lnTo>
                  <a:pt x="181428" y="805834"/>
                </a:lnTo>
                <a:lnTo>
                  <a:pt x="219809" y="832019"/>
                </a:lnTo>
                <a:lnTo>
                  <a:pt x="260914" y="854802"/>
                </a:lnTo>
                <a:lnTo>
                  <a:pt x="304495" y="873956"/>
                </a:lnTo>
                <a:lnTo>
                  <a:pt x="350299" y="889251"/>
                </a:lnTo>
                <a:lnTo>
                  <a:pt x="398077" y="900460"/>
                </a:lnTo>
                <a:lnTo>
                  <a:pt x="447578" y="907352"/>
                </a:lnTo>
                <a:lnTo>
                  <a:pt x="498551" y="909701"/>
                </a:lnTo>
                <a:lnTo>
                  <a:pt x="549526" y="907352"/>
                </a:lnTo>
                <a:lnTo>
                  <a:pt x="599028" y="900460"/>
                </a:lnTo>
                <a:lnTo>
                  <a:pt x="646807" y="889251"/>
                </a:lnTo>
                <a:lnTo>
                  <a:pt x="692612" y="873956"/>
                </a:lnTo>
                <a:lnTo>
                  <a:pt x="736193" y="854802"/>
                </a:lnTo>
                <a:lnTo>
                  <a:pt x="777298" y="832019"/>
                </a:lnTo>
                <a:lnTo>
                  <a:pt x="815678" y="805834"/>
                </a:lnTo>
                <a:lnTo>
                  <a:pt x="851082" y="776477"/>
                </a:lnTo>
                <a:lnTo>
                  <a:pt x="883259" y="744177"/>
                </a:lnTo>
                <a:lnTo>
                  <a:pt x="911959" y="709161"/>
                </a:lnTo>
                <a:lnTo>
                  <a:pt x="936931" y="671658"/>
                </a:lnTo>
                <a:lnTo>
                  <a:pt x="957924" y="631898"/>
                </a:lnTo>
                <a:lnTo>
                  <a:pt x="974689" y="590108"/>
                </a:lnTo>
                <a:lnTo>
                  <a:pt x="986973" y="546518"/>
                </a:lnTo>
                <a:lnTo>
                  <a:pt x="994528" y="501356"/>
                </a:lnTo>
                <a:lnTo>
                  <a:pt x="997102" y="454850"/>
                </a:lnTo>
                <a:lnTo>
                  <a:pt x="994528" y="408344"/>
                </a:lnTo>
                <a:lnTo>
                  <a:pt x="986973" y="363182"/>
                </a:lnTo>
                <a:lnTo>
                  <a:pt x="974689" y="319592"/>
                </a:lnTo>
                <a:lnTo>
                  <a:pt x="957924" y="277802"/>
                </a:lnTo>
                <a:lnTo>
                  <a:pt x="936931" y="238042"/>
                </a:lnTo>
                <a:lnTo>
                  <a:pt x="911959" y="200539"/>
                </a:lnTo>
                <a:lnTo>
                  <a:pt x="883259" y="165523"/>
                </a:lnTo>
                <a:lnTo>
                  <a:pt x="851082" y="133223"/>
                </a:lnTo>
                <a:lnTo>
                  <a:pt x="815678" y="103866"/>
                </a:lnTo>
                <a:lnTo>
                  <a:pt x="777298" y="77681"/>
                </a:lnTo>
                <a:lnTo>
                  <a:pt x="736193" y="54898"/>
                </a:lnTo>
                <a:lnTo>
                  <a:pt x="692612" y="35744"/>
                </a:lnTo>
                <a:lnTo>
                  <a:pt x="646807" y="20449"/>
                </a:lnTo>
                <a:lnTo>
                  <a:pt x="599028" y="9240"/>
                </a:lnTo>
                <a:lnTo>
                  <a:pt x="549526" y="2348"/>
                </a:lnTo>
                <a:lnTo>
                  <a:pt x="498551" y="0"/>
                </a:lnTo>
                <a:close/>
              </a:path>
            </a:pathLst>
          </a:custGeom>
          <a:solidFill>
            <a:srgbClr val="4F83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845056" y="3146332"/>
            <a:ext cx="4584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Label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619796" y="3761127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Lab</a:t>
            </a: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r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ador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213184" y="4272280"/>
            <a:ext cx="2852420" cy="661670"/>
          </a:xfrm>
          <a:custGeom>
            <a:avLst/>
            <a:gdLst/>
            <a:ahLst/>
            <a:cxnLst/>
            <a:rect l="l" t="t" r="r" b="b"/>
            <a:pathLst>
              <a:path w="2852420" h="661670">
                <a:moveTo>
                  <a:pt x="2769463" y="165272"/>
                </a:moveTo>
                <a:lnTo>
                  <a:pt x="2604185" y="165272"/>
                </a:lnTo>
                <a:lnTo>
                  <a:pt x="2586267" y="181009"/>
                </a:lnTo>
                <a:lnTo>
                  <a:pt x="2566821" y="196571"/>
                </a:lnTo>
                <a:lnTo>
                  <a:pt x="2523439" y="227154"/>
                </a:lnTo>
                <a:lnTo>
                  <a:pt x="2474215" y="256988"/>
                </a:lnTo>
                <a:lnTo>
                  <a:pt x="2419326" y="286039"/>
                </a:lnTo>
                <a:lnTo>
                  <a:pt x="2358949" y="314274"/>
                </a:lnTo>
                <a:lnTo>
                  <a:pt x="2293261" y="341659"/>
                </a:lnTo>
                <a:lnTo>
                  <a:pt x="2222438" y="368160"/>
                </a:lnTo>
                <a:lnTo>
                  <a:pt x="2185156" y="381069"/>
                </a:lnTo>
                <a:lnTo>
                  <a:pt x="2146657" y="393744"/>
                </a:lnTo>
                <a:lnTo>
                  <a:pt x="2106963" y="406181"/>
                </a:lnTo>
                <a:lnTo>
                  <a:pt x="2066096" y="418377"/>
                </a:lnTo>
                <a:lnTo>
                  <a:pt x="2024077" y="430326"/>
                </a:lnTo>
                <a:lnTo>
                  <a:pt x="1980930" y="442025"/>
                </a:lnTo>
                <a:lnTo>
                  <a:pt x="1936676" y="453469"/>
                </a:lnTo>
                <a:lnTo>
                  <a:pt x="1891337" y="464655"/>
                </a:lnTo>
                <a:lnTo>
                  <a:pt x="1844936" y="475578"/>
                </a:lnTo>
                <a:lnTo>
                  <a:pt x="1797494" y="486233"/>
                </a:lnTo>
                <a:lnTo>
                  <a:pt x="1749033" y="496617"/>
                </a:lnTo>
                <a:lnTo>
                  <a:pt x="1649145" y="516554"/>
                </a:lnTo>
                <a:lnTo>
                  <a:pt x="1545449" y="535355"/>
                </a:lnTo>
                <a:lnTo>
                  <a:pt x="1438121" y="552987"/>
                </a:lnTo>
                <a:lnTo>
                  <a:pt x="1327338" y="569415"/>
                </a:lnTo>
                <a:lnTo>
                  <a:pt x="1213277" y="584606"/>
                </a:lnTo>
                <a:lnTo>
                  <a:pt x="1096114" y="598527"/>
                </a:lnTo>
                <a:lnTo>
                  <a:pt x="976027" y="611144"/>
                </a:lnTo>
                <a:lnTo>
                  <a:pt x="790800" y="627550"/>
                </a:lnTo>
                <a:lnTo>
                  <a:pt x="599987" y="640832"/>
                </a:lnTo>
                <a:lnTo>
                  <a:pt x="404184" y="650877"/>
                </a:lnTo>
                <a:lnTo>
                  <a:pt x="203990" y="657571"/>
                </a:lnTo>
                <a:lnTo>
                  <a:pt x="0" y="660801"/>
                </a:lnTo>
                <a:lnTo>
                  <a:pt x="68053" y="661087"/>
                </a:lnTo>
                <a:lnTo>
                  <a:pt x="270376" y="659604"/>
                </a:lnTo>
                <a:lnTo>
                  <a:pt x="469482" y="654690"/>
                </a:lnTo>
                <a:lnTo>
                  <a:pt x="664776" y="646453"/>
                </a:lnTo>
                <a:lnTo>
                  <a:pt x="855663" y="634998"/>
                </a:lnTo>
                <a:lnTo>
                  <a:pt x="1041548" y="620433"/>
                </a:lnTo>
                <a:lnTo>
                  <a:pt x="1221837" y="602863"/>
                </a:lnTo>
                <a:lnTo>
                  <a:pt x="1338627" y="589532"/>
                </a:lnTo>
                <a:lnTo>
                  <a:pt x="1452490" y="574946"/>
                </a:lnTo>
                <a:lnTo>
                  <a:pt x="1563248" y="559134"/>
                </a:lnTo>
                <a:lnTo>
                  <a:pt x="1670727" y="542129"/>
                </a:lnTo>
                <a:lnTo>
                  <a:pt x="1774749" y="523962"/>
                </a:lnTo>
                <a:lnTo>
                  <a:pt x="1875138" y="504664"/>
                </a:lnTo>
                <a:lnTo>
                  <a:pt x="1971719" y="484268"/>
                </a:lnTo>
                <a:lnTo>
                  <a:pt x="2018526" y="473668"/>
                </a:lnTo>
                <a:lnTo>
                  <a:pt x="2064314" y="462804"/>
                </a:lnTo>
                <a:lnTo>
                  <a:pt x="2109063" y="451682"/>
                </a:lnTo>
                <a:lnTo>
                  <a:pt x="2152749" y="440305"/>
                </a:lnTo>
                <a:lnTo>
                  <a:pt x="2195351" y="428676"/>
                </a:lnTo>
                <a:lnTo>
                  <a:pt x="2236846" y="416801"/>
                </a:lnTo>
                <a:lnTo>
                  <a:pt x="2277213" y="404682"/>
                </a:lnTo>
                <a:lnTo>
                  <a:pt x="2316430" y="392324"/>
                </a:lnTo>
                <a:lnTo>
                  <a:pt x="2354474" y="379730"/>
                </a:lnTo>
                <a:lnTo>
                  <a:pt x="2391323" y="366906"/>
                </a:lnTo>
                <a:lnTo>
                  <a:pt x="2461351" y="340578"/>
                </a:lnTo>
                <a:lnTo>
                  <a:pt x="2526336" y="313372"/>
                </a:lnTo>
                <a:lnTo>
                  <a:pt x="2586103" y="285319"/>
                </a:lnTo>
                <a:lnTo>
                  <a:pt x="2640476" y="256451"/>
                </a:lnTo>
                <a:lnTo>
                  <a:pt x="2689277" y="226800"/>
                </a:lnTo>
                <a:lnTo>
                  <a:pt x="2732332" y="196396"/>
                </a:lnTo>
                <a:lnTo>
                  <a:pt x="2751649" y="180922"/>
                </a:lnTo>
                <a:lnTo>
                  <a:pt x="2769463" y="165272"/>
                </a:lnTo>
                <a:close/>
              </a:path>
              <a:path w="2852420" h="661670">
                <a:moveTo>
                  <a:pt x="2774937" y="0"/>
                </a:moveTo>
                <a:lnTo>
                  <a:pt x="2521559" y="165272"/>
                </a:lnTo>
                <a:lnTo>
                  <a:pt x="2852102" y="165272"/>
                </a:lnTo>
                <a:lnTo>
                  <a:pt x="2774937" y="0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55621" y="4272280"/>
            <a:ext cx="2940685" cy="661670"/>
          </a:xfrm>
          <a:custGeom>
            <a:avLst/>
            <a:gdLst/>
            <a:ahLst/>
            <a:cxnLst/>
            <a:rect l="l" t="t" r="r" b="b"/>
            <a:pathLst>
              <a:path w="2940685" h="661670">
                <a:moveTo>
                  <a:pt x="165265" y="0"/>
                </a:moveTo>
                <a:lnTo>
                  <a:pt x="0" y="0"/>
                </a:lnTo>
                <a:lnTo>
                  <a:pt x="965" y="17611"/>
                </a:lnTo>
                <a:lnTo>
                  <a:pt x="15257" y="69742"/>
                </a:lnTo>
                <a:lnTo>
                  <a:pt x="34042" y="103852"/>
                </a:lnTo>
                <a:lnTo>
                  <a:pt x="60008" y="137393"/>
                </a:lnTo>
                <a:lnTo>
                  <a:pt x="92964" y="170320"/>
                </a:lnTo>
                <a:lnTo>
                  <a:pt x="132718" y="202586"/>
                </a:lnTo>
                <a:lnTo>
                  <a:pt x="179077" y="234147"/>
                </a:lnTo>
                <a:lnTo>
                  <a:pt x="231852" y="264957"/>
                </a:lnTo>
                <a:lnTo>
                  <a:pt x="290848" y="294969"/>
                </a:lnTo>
                <a:lnTo>
                  <a:pt x="355876" y="324139"/>
                </a:lnTo>
                <a:lnTo>
                  <a:pt x="426743" y="352420"/>
                </a:lnTo>
                <a:lnTo>
                  <a:pt x="464306" y="366213"/>
                </a:lnTo>
                <a:lnTo>
                  <a:pt x="503256" y="379766"/>
                </a:lnTo>
                <a:lnTo>
                  <a:pt x="543571" y="393075"/>
                </a:lnTo>
                <a:lnTo>
                  <a:pt x="585226" y="406133"/>
                </a:lnTo>
                <a:lnTo>
                  <a:pt x="628196" y="418935"/>
                </a:lnTo>
                <a:lnTo>
                  <a:pt x="672459" y="431475"/>
                </a:lnTo>
                <a:lnTo>
                  <a:pt x="717989" y="443747"/>
                </a:lnTo>
                <a:lnTo>
                  <a:pt x="764764" y="455745"/>
                </a:lnTo>
                <a:lnTo>
                  <a:pt x="812758" y="467464"/>
                </a:lnTo>
                <a:lnTo>
                  <a:pt x="861949" y="478898"/>
                </a:lnTo>
                <a:lnTo>
                  <a:pt x="912311" y="490042"/>
                </a:lnTo>
                <a:lnTo>
                  <a:pt x="963822" y="500889"/>
                </a:lnTo>
                <a:lnTo>
                  <a:pt x="1016457" y="511434"/>
                </a:lnTo>
                <a:lnTo>
                  <a:pt x="1125004" y="531595"/>
                </a:lnTo>
                <a:lnTo>
                  <a:pt x="1237759" y="550479"/>
                </a:lnTo>
                <a:lnTo>
                  <a:pt x="1354532" y="568040"/>
                </a:lnTo>
                <a:lnTo>
                  <a:pt x="1475130" y="584234"/>
                </a:lnTo>
                <a:lnTo>
                  <a:pt x="1599361" y="599013"/>
                </a:lnTo>
                <a:lnTo>
                  <a:pt x="1727035" y="612333"/>
                </a:lnTo>
                <a:lnTo>
                  <a:pt x="1857958" y="624147"/>
                </a:lnTo>
                <a:lnTo>
                  <a:pt x="1991940" y="634411"/>
                </a:lnTo>
                <a:lnTo>
                  <a:pt x="2198227" y="646798"/>
                </a:lnTo>
                <a:lnTo>
                  <a:pt x="2410317" y="655438"/>
                </a:lnTo>
                <a:lnTo>
                  <a:pt x="2627562" y="660178"/>
                </a:lnTo>
                <a:lnTo>
                  <a:pt x="2701011" y="660864"/>
                </a:lnTo>
                <a:lnTo>
                  <a:pt x="2774937" y="661094"/>
                </a:lnTo>
                <a:lnTo>
                  <a:pt x="2940202" y="661094"/>
                </a:lnTo>
                <a:lnTo>
                  <a:pt x="2719880" y="659041"/>
                </a:lnTo>
                <a:lnTo>
                  <a:pt x="2504281" y="652984"/>
                </a:lnTo>
                <a:lnTo>
                  <a:pt x="2294053" y="643077"/>
                </a:lnTo>
                <a:lnTo>
                  <a:pt x="2089844" y="629476"/>
                </a:lnTo>
                <a:lnTo>
                  <a:pt x="1957367" y="618431"/>
                </a:lnTo>
                <a:lnTo>
                  <a:pt x="1828045" y="605858"/>
                </a:lnTo>
                <a:lnTo>
                  <a:pt x="1702068" y="591803"/>
                </a:lnTo>
                <a:lnTo>
                  <a:pt x="1579630" y="576311"/>
                </a:lnTo>
                <a:lnTo>
                  <a:pt x="1460920" y="559428"/>
                </a:lnTo>
                <a:lnTo>
                  <a:pt x="1346132" y="541199"/>
                </a:lnTo>
                <a:lnTo>
                  <a:pt x="1235457" y="521671"/>
                </a:lnTo>
                <a:lnTo>
                  <a:pt x="1129087" y="500889"/>
                </a:lnTo>
                <a:lnTo>
                  <a:pt x="1077577" y="490042"/>
                </a:lnTo>
                <a:lnTo>
                  <a:pt x="1027214" y="478898"/>
                </a:lnTo>
                <a:lnTo>
                  <a:pt x="978023" y="467464"/>
                </a:lnTo>
                <a:lnTo>
                  <a:pt x="930029" y="455745"/>
                </a:lnTo>
                <a:lnTo>
                  <a:pt x="883254" y="443747"/>
                </a:lnTo>
                <a:lnTo>
                  <a:pt x="837724" y="431475"/>
                </a:lnTo>
                <a:lnTo>
                  <a:pt x="793461" y="418935"/>
                </a:lnTo>
                <a:lnTo>
                  <a:pt x="750491" y="406133"/>
                </a:lnTo>
                <a:lnTo>
                  <a:pt x="708836" y="393075"/>
                </a:lnTo>
                <a:lnTo>
                  <a:pt x="668521" y="379766"/>
                </a:lnTo>
                <a:lnTo>
                  <a:pt x="629571" y="366213"/>
                </a:lnTo>
                <a:lnTo>
                  <a:pt x="592008" y="352420"/>
                </a:lnTo>
                <a:lnTo>
                  <a:pt x="555856" y="338393"/>
                </a:lnTo>
                <a:lnTo>
                  <a:pt x="487885" y="309662"/>
                </a:lnTo>
                <a:lnTo>
                  <a:pt x="425849" y="280065"/>
                </a:lnTo>
                <a:lnTo>
                  <a:pt x="369940" y="249649"/>
                </a:lnTo>
                <a:lnTo>
                  <a:pt x="320349" y="218458"/>
                </a:lnTo>
                <a:lnTo>
                  <a:pt x="277268" y="186538"/>
                </a:lnTo>
                <a:lnTo>
                  <a:pt x="240889" y="153936"/>
                </a:lnTo>
                <a:lnTo>
                  <a:pt x="211404" y="120696"/>
                </a:lnTo>
                <a:lnTo>
                  <a:pt x="189005" y="86865"/>
                </a:lnTo>
                <a:lnTo>
                  <a:pt x="169111" y="35110"/>
                </a:lnTo>
                <a:lnTo>
                  <a:pt x="166230" y="17611"/>
                </a:lnTo>
                <a:lnTo>
                  <a:pt x="165265" y="0"/>
                </a:lnTo>
                <a:close/>
              </a:path>
            </a:pathLst>
          </a:custGeom>
          <a:solidFill>
            <a:srgbClr val="22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73181" y="1910687"/>
            <a:ext cx="1607185" cy="661670"/>
          </a:xfrm>
          <a:custGeom>
            <a:avLst/>
            <a:gdLst/>
            <a:ahLst/>
            <a:cxnLst/>
            <a:rect l="l" t="t" r="r" b="b"/>
            <a:pathLst>
              <a:path w="1607185" h="661669">
                <a:moveTo>
                  <a:pt x="330542" y="495768"/>
                </a:moveTo>
                <a:lnTo>
                  <a:pt x="0" y="495768"/>
                </a:lnTo>
                <a:lnTo>
                  <a:pt x="117982" y="661045"/>
                </a:lnTo>
                <a:lnTo>
                  <a:pt x="330542" y="495768"/>
                </a:lnTo>
                <a:close/>
              </a:path>
              <a:path w="1607185" h="661669">
                <a:moveTo>
                  <a:pt x="1544584" y="0"/>
                </a:moveTo>
                <a:lnTo>
                  <a:pt x="1482664" y="183"/>
                </a:lnTo>
                <a:lnTo>
                  <a:pt x="1421231" y="1493"/>
                </a:lnTo>
                <a:lnTo>
                  <a:pt x="1360343" y="3911"/>
                </a:lnTo>
                <a:lnTo>
                  <a:pt x="1300060" y="7417"/>
                </a:lnTo>
                <a:lnTo>
                  <a:pt x="1240443" y="11993"/>
                </a:lnTo>
                <a:lnTo>
                  <a:pt x="1181549" y="17618"/>
                </a:lnTo>
                <a:lnTo>
                  <a:pt x="1123439" y="24274"/>
                </a:lnTo>
                <a:lnTo>
                  <a:pt x="1066173" y="31941"/>
                </a:lnTo>
                <a:lnTo>
                  <a:pt x="1009809" y="40600"/>
                </a:lnTo>
                <a:lnTo>
                  <a:pt x="954408" y="50232"/>
                </a:lnTo>
                <a:lnTo>
                  <a:pt x="900028" y="60817"/>
                </a:lnTo>
                <a:lnTo>
                  <a:pt x="846730" y="72336"/>
                </a:lnTo>
                <a:lnTo>
                  <a:pt x="794573" y="84769"/>
                </a:lnTo>
                <a:lnTo>
                  <a:pt x="743616" y="98098"/>
                </a:lnTo>
                <a:lnTo>
                  <a:pt x="693918" y="112303"/>
                </a:lnTo>
                <a:lnTo>
                  <a:pt x="645540" y="127364"/>
                </a:lnTo>
                <a:lnTo>
                  <a:pt x="598541" y="143263"/>
                </a:lnTo>
                <a:lnTo>
                  <a:pt x="552981" y="159980"/>
                </a:lnTo>
                <a:lnTo>
                  <a:pt x="508918" y="177496"/>
                </a:lnTo>
                <a:lnTo>
                  <a:pt x="466412" y="195791"/>
                </a:lnTo>
                <a:lnTo>
                  <a:pt x="425524" y="214846"/>
                </a:lnTo>
                <a:lnTo>
                  <a:pt x="386312" y="234643"/>
                </a:lnTo>
                <a:lnTo>
                  <a:pt x="348835" y="255160"/>
                </a:lnTo>
                <a:lnTo>
                  <a:pt x="313155" y="276380"/>
                </a:lnTo>
                <a:lnTo>
                  <a:pt x="279329" y="298282"/>
                </a:lnTo>
                <a:lnTo>
                  <a:pt x="247417" y="320848"/>
                </a:lnTo>
                <a:lnTo>
                  <a:pt x="189575" y="367894"/>
                </a:lnTo>
                <a:lnTo>
                  <a:pt x="140105" y="417362"/>
                </a:lnTo>
                <a:lnTo>
                  <a:pt x="99483" y="469098"/>
                </a:lnTo>
                <a:lnTo>
                  <a:pt x="82638" y="495768"/>
                </a:lnTo>
                <a:lnTo>
                  <a:pt x="247903" y="495768"/>
                </a:lnTo>
                <a:lnTo>
                  <a:pt x="264789" y="469044"/>
                </a:lnTo>
                <a:lnTo>
                  <a:pt x="284035" y="442833"/>
                </a:lnTo>
                <a:lnTo>
                  <a:pt x="329378" y="392031"/>
                </a:lnTo>
                <a:lnTo>
                  <a:pt x="383466" y="343532"/>
                </a:lnTo>
                <a:lnTo>
                  <a:pt x="413643" y="320199"/>
                </a:lnTo>
                <a:lnTo>
                  <a:pt x="445831" y="297506"/>
                </a:lnTo>
                <a:lnTo>
                  <a:pt x="479972" y="275474"/>
                </a:lnTo>
                <a:lnTo>
                  <a:pt x="516007" y="254124"/>
                </a:lnTo>
                <a:lnTo>
                  <a:pt x="553878" y="233477"/>
                </a:lnTo>
                <a:lnTo>
                  <a:pt x="593527" y="213554"/>
                </a:lnTo>
                <a:lnTo>
                  <a:pt x="634894" y="194378"/>
                </a:lnTo>
                <a:lnTo>
                  <a:pt x="677923" y="175968"/>
                </a:lnTo>
                <a:lnTo>
                  <a:pt x="722553" y="158347"/>
                </a:lnTo>
                <a:lnTo>
                  <a:pt x="768728" y="141535"/>
                </a:lnTo>
                <a:lnTo>
                  <a:pt x="816389" y="125555"/>
                </a:lnTo>
                <a:lnTo>
                  <a:pt x="865476" y="110426"/>
                </a:lnTo>
                <a:lnTo>
                  <a:pt x="915933" y="96170"/>
                </a:lnTo>
                <a:lnTo>
                  <a:pt x="967700" y="82810"/>
                </a:lnTo>
                <a:lnTo>
                  <a:pt x="1020719" y="70365"/>
                </a:lnTo>
                <a:lnTo>
                  <a:pt x="1074931" y="58857"/>
                </a:lnTo>
                <a:lnTo>
                  <a:pt x="1130279" y="48307"/>
                </a:lnTo>
                <a:lnTo>
                  <a:pt x="1186704" y="38737"/>
                </a:lnTo>
                <a:lnTo>
                  <a:pt x="1244148" y="30168"/>
                </a:lnTo>
                <a:lnTo>
                  <a:pt x="1302552" y="22621"/>
                </a:lnTo>
                <a:lnTo>
                  <a:pt x="1361857" y="16118"/>
                </a:lnTo>
                <a:lnTo>
                  <a:pt x="1422007" y="10679"/>
                </a:lnTo>
                <a:lnTo>
                  <a:pt x="1482941" y="6326"/>
                </a:lnTo>
                <a:lnTo>
                  <a:pt x="1544601" y="3080"/>
                </a:lnTo>
                <a:lnTo>
                  <a:pt x="1606930" y="963"/>
                </a:lnTo>
                <a:lnTo>
                  <a:pt x="1544584" y="0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97474" y="1910635"/>
            <a:ext cx="1654810" cy="661670"/>
          </a:xfrm>
          <a:custGeom>
            <a:avLst/>
            <a:gdLst/>
            <a:ahLst/>
            <a:cxnLst/>
            <a:rect l="l" t="t" r="r" b="b"/>
            <a:pathLst>
              <a:path w="1654809" h="661669">
                <a:moveTo>
                  <a:pt x="165277" y="0"/>
                </a:moveTo>
                <a:lnTo>
                  <a:pt x="0" y="0"/>
                </a:lnTo>
                <a:lnTo>
                  <a:pt x="64587" y="610"/>
                </a:lnTo>
                <a:lnTo>
                  <a:pt x="128472" y="2426"/>
                </a:lnTo>
                <a:lnTo>
                  <a:pt x="191598" y="5422"/>
                </a:lnTo>
                <a:lnTo>
                  <a:pt x="253909" y="9574"/>
                </a:lnTo>
                <a:lnTo>
                  <a:pt x="315351" y="14856"/>
                </a:lnTo>
                <a:lnTo>
                  <a:pt x="375865" y="21244"/>
                </a:lnTo>
                <a:lnTo>
                  <a:pt x="435398" y="28713"/>
                </a:lnTo>
                <a:lnTo>
                  <a:pt x="493893" y="37238"/>
                </a:lnTo>
                <a:lnTo>
                  <a:pt x="551293" y="46795"/>
                </a:lnTo>
                <a:lnTo>
                  <a:pt x="607544" y="57358"/>
                </a:lnTo>
                <a:lnTo>
                  <a:pt x="662590" y="68903"/>
                </a:lnTo>
                <a:lnTo>
                  <a:pt x="716373" y="81405"/>
                </a:lnTo>
                <a:lnTo>
                  <a:pt x="768840" y="94839"/>
                </a:lnTo>
                <a:lnTo>
                  <a:pt x="819933" y="109181"/>
                </a:lnTo>
                <a:lnTo>
                  <a:pt x="869597" y="124405"/>
                </a:lnTo>
                <a:lnTo>
                  <a:pt x="917776" y="140487"/>
                </a:lnTo>
                <a:lnTo>
                  <a:pt x="964415" y="157402"/>
                </a:lnTo>
                <a:lnTo>
                  <a:pt x="1009456" y="175125"/>
                </a:lnTo>
                <a:lnTo>
                  <a:pt x="1052845" y="193632"/>
                </a:lnTo>
                <a:lnTo>
                  <a:pt x="1094526" y="212897"/>
                </a:lnTo>
                <a:lnTo>
                  <a:pt x="1134442" y="232895"/>
                </a:lnTo>
                <a:lnTo>
                  <a:pt x="1172539" y="253603"/>
                </a:lnTo>
                <a:lnTo>
                  <a:pt x="1208759" y="274995"/>
                </a:lnTo>
                <a:lnTo>
                  <a:pt x="1243047" y="297046"/>
                </a:lnTo>
                <a:lnTo>
                  <a:pt x="1275347" y="319731"/>
                </a:lnTo>
                <a:lnTo>
                  <a:pt x="1305604" y="343027"/>
                </a:lnTo>
                <a:lnTo>
                  <a:pt x="1359764" y="391347"/>
                </a:lnTo>
                <a:lnTo>
                  <a:pt x="1405078" y="441809"/>
                </a:lnTo>
                <a:lnTo>
                  <a:pt x="1441100" y="494213"/>
                </a:lnTo>
                <a:lnTo>
                  <a:pt x="1467384" y="548362"/>
                </a:lnTo>
                <a:lnTo>
                  <a:pt x="1483482" y="604056"/>
                </a:lnTo>
                <a:lnTo>
                  <a:pt x="1488948" y="661098"/>
                </a:lnTo>
                <a:lnTo>
                  <a:pt x="1654225" y="661098"/>
                </a:lnTo>
                <a:lnTo>
                  <a:pt x="1648760" y="604056"/>
                </a:lnTo>
                <a:lnTo>
                  <a:pt x="1632662" y="548362"/>
                </a:lnTo>
                <a:lnTo>
                  <a:pt x="1606378" y="494213"/>
                </a:lnTo>
                <a:lnTo>
                  <a:pt x="1570356" y="441809"/>
                </a:lnTo>
                <a:lnTo>
                  <a:pt x="1525041" y="391347"/>
                </a:lnTo>
                <a:lnTo>
                  <a:pt x="1470882" y="343027"/>
                </a:lnTo>
                <a:lnTo>
                  <a:pt x="1440625" y="319731"/>
                </a:lnTo>
                <a:lnTo>
                  <a:pt x="1408325" y="297046"/>
                </a:lnTo>
                <a:lnTo>
                  <a:pt x="1374036" y="274995"/>
                </a:lnTo>
                <a:lnTo>
                  <a:pt x="1337816" y="253603"/>
                </a:lnTo>
                <a:lnTo>
                  <a:pt x="1299720" y="232895"/>
                </a:lnTo>
                <a:lnTo>
                  <a:pt x="1259804" y="212897"/>
                </a:lnTo>
                <a:lnTo>
                  <a:pt x="1218123" y="193632"/>
                </a:lnTo>
                <a:lnTo>
                  <a:pt x="1174734" y="175125"/>
                </a:lnTo>
                <a:lnTo>
                  <a:pt x="1129692" y="157402"/>
                </a:lnTo>
                <a:lnTo>
                  <a:pt x="1083054" y="140487"/>
                </a:lnTo>
                <a:lnTo>
                  <a:pt x="1034875" y="124405"/>
                </a:lnTo>
                <a:lnTo>
                  <a:pt x="985211" y="109181"/>
                </a:lnTo>
                <a:lnTo>
                  <a:pt x="934118" y="94839"/>
                </a:lnTo>
                <a:lnTo>
                  <a:pt x="881651" y="81405"/>
                </a:lnTo>
                <a:lnTo>
                  <a:pt x="827867" y="68903"/>
                </a:lnTo>
                <a:lnTo>
                  <a:pt x="772822" y="57358"/>
                </a:lnTo>
                <a:lnTo>
                  <a:pt x="716571" y="46795"/>
                </a:lnTo>
                <a:lnTo>
                  <a:pt x="659170" y="37238"/>
                </a:lnTo>
                <a:lnTo>
                  <a:pt x="600676" y="28713"/>
                </a:lnTo>
                <a:lnTo>
                  <a:pt x="541143" y="21244"/>
                </a:lnTo>
                <a:lnTo>
                  <a:pt x="480628" y="14856"/>
                </a:lnTo>
                <a:lnTo>
                  <a:pt x="419187" y="9574"/>
                </a:lnTo>
                <a:lnTo>
                  <a:pt x="356876" y="5422"/>
                </a:lnTo>
                <a:lnTo>
                  <a:pt x="293750" y="2426"/>
                </a:lnTo>
                <a:lnTo>
                  <a:pt x="229865" y="610"/>
                </a:lnTo>
                <a:lnTo>
                  <a:pt x="165277" y="0"/>
                </a:lnTo>
                <a:close/>
              </a:path>
            </a:pathLst>
          </a:custGeom>
          <a:solidFill>
            <a:srgbClr val="22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965001" y="1545840"/>
            <a:ext cx="134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Adjust</a:t>
            </a:r>
            <a:r>
              <a:rPr sz="1800" spc="-6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4">
            <a:extLst>
              <a:ext uri="{FF2B5EF4-FFF2-40B4-BE49-F238E27FC236}">
                <a16:creationId xmlns:a16="http://schemas.microsoft.com/office/drawing/2014/main" id="{FFAB4A0A-8791-4A06-9378-F8110DE06F59}"/>
              </a:ext>
            </a:extLst>
          </p:cNvPr>
          <p:cNvSpPr/>
          <p:nvPr/>
        </p:nvSpPr>
        <p:spPr>
          <a:xfrm>
            <a:off x="926896" y="78197"/>
            <a:ext cx="7162800" cy="441659"/>
          </a:xfrm>
          <a:custGeom>
            <a:avLst/>
            <a:gdLst/>
            <a:ahLst/>
            <a:cxnLst/>
            <a:rect l="l" t="t" r="r" b="b"/>
            <a:pathLst>
              <a:path w="2657475" h="602614">
                <a:moveTo>
                  <a:pt x="0" y="0"/>
                </a:moveTo>
                <a:lnTo>
                  <a:pt x="2657133" y="0"/>
                </a:lnTo>
                <a:lnTo>
                  <a:pt x="2657133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lIns="0" tIns="0" rIns="0" bIns="0" rtlCol="0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Supervised Learning</a:t>
            </a:r>
            <a:endParaRPr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98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38200" y="361950"/>
            <a:ext cx="7162800" cy="359728"/>
          </a:xfrm>
          <a:custGeom>
            <a:avLst/>
            <a:gdLst/>
            <a:ahLst/>
            <a:cxnLst/>
            <a:rect l="l" t="t" r="r" b="b"/>
            <a:pathLst>
              <a:path w="2657475" h="602614">
                <a:moveTo>
                  <a:pt x="0" y="0"/>
                </a:moveTo>
                <a:lnTo>
                  <a:pt x="2657133" y="0"/>
                </a:lnTo>
                <a:lnTo>
                  <a:pt x="2657133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Classification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id="{EBE202B6-BF04-40D9-8DFE-41DEB9268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81600" y="897731"/>
            <a:ext cx="3517106" cy="3348038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20896E6E-F7BE-4C86-B240-AF34B4472C08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077119"/>
            <a:ext cx="3322637" cy="1384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altLang="en-US" kern="0" dirty="0"/>
              <a:t>Example: Credit scoring</a:t>
            </a:r>
            <a:endParaRPr lang="en-US" altLang="en-US" kern="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en-US" kern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altLang="en-US" kern="0" dirty="0"/>
              <a:t>Differentiating between </a:t>
            </a:r>
            <a:r>
              <a:rPr lang="tr-TR" altLang="en-US" kern="0" dirty="0">
                <a:solidFill>
                  <a:srgbClr val="FF33CC"/>
                </a:solidFill>
              </a:rPr>
              <a:t>low-risk</a:t>
            </a:r>
            <a:r>
              <a:rPr lang="tr-TR" altLang="en-US" kern="0" dirty="0"/>
              <a:t> and </a:t>
            </a:r>
            <a:r>
              <a:rPr lang="tr-TR" altLang="en-US" kern="0" dirty="0">
                <a:solidFill>
                  <a:srgbClr val="FF0000"/>
                </a:solidFill>
              </a:rPr>
              <a:t>high-risk</a:t>
            </a:r>
            <a:r>
              <a:rPr lang="tr-TR" altLang="en-US" kern="0" dirty="0"/>
              <a:t> customers from their </a:t>
            </a:r>
            <a:r>
              <a:rPr lang="tr-TR" altLang="en-US" i="1" kern="0" dirty="0"/>
              <a:t>income</a:t>
            </a:r>
            <a:r>
              <a:rPr lang="tr-TR" altLang="en-US" kern="0" dirty="0"/>
              <a:t> and </a:t>
            </a:r>
            <a:r>
              <a:rPr lang="tr-TR" altLang="en-US" i="1" kern="0" dirty="0"/>
              <a:t>savings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EB50E768-1C6F-4833-8824-554EBC5B0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85469"/>
            <a:ext cx="77771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tr-TR" altLang="en-US" sz="2000" dirty="0">
                <a:solidFill>
                  <a:srgbClr val="3333FF"/>
                </a:solidFill>
                <a:latin typeface="Lucida Bright" panose="02040602050505020304" pitchFamily="18" charset="0"/>
              </a:rPr>
              <a:t>Discriminant:</a:t>
            </a:r>
            <a:r>
              <a:rPr lang="tr-TR" altLang="en-US" sz="2000" dirty="0">
                <a:latin typeface="Lucida Bright" panose="02040602050505020304" pitchFamily="18" charset="0"/>
              </a:rPr>
              <a:t> IF </a:t>
            </a:r>
            <a:r>
              <a:rPr lang="tr-TR" altLang="en-US" sz="2000" i="1" dirty="0">
                <a:latin typeface="Lucida Bright" panose="02040602050505020304" pitchFamily="18" charset="0"/>
              </a:rPr>
              <a:t>income</a:t>
            </a:r>
            <a:r>
              <a:rPr lang="tr-TR" altLang="en-US" sz="2000" dirty="0">
                <a:latin typeface="Lucida Bright" panose="02040602050505020304" pitchFamily="18" charset="0"/>
              </a:rPr>
              <a:t> &gt; θ</a:t>
            </a:r>
            <a:r>
              <a:rPr lang="tr-TR" altLang="en-US" sz="2000" baseline="-25000" dirty="0">
                <a:latin typeface="Lucida Bright" panose="02040602050505020304" pitchFamily="18" charset="0"/>
              </a:rPr>
              <a:t>1</a:t>
            </a:r>
            <a:r>
              <a:rPr lang="tr-TR" altLang="en-US" sz="2000" dirty="0">
                <a:latin typeface="Lucida Bright" panose="02040602050505020304" pitchFamily="18" charset="0"/>
              </a:rPr>
              <a:t> AND </a:t>
            </a:r>
            <a:r>
              <a:rPr lang="tr-TR" altLang="en-US" sz="2000" i="1" dirty="0">
                <a:latin typeface="Lucida Bright" panose="02040602050505020304" pitchFamily="18" charset="0"/>
              </a:rPr>
              <a:t>savings</a:t>
            </a:r>
            <a:r>
              <a:rPr lang="tr-TR" altLang="en-US" sz="2000" dirty="0">
                <a:latin typeface="Lucida Bright" panose="02040602050505020304" pitchFamily="18" charset="0"/>
              </a:rPr>
              <a:t> &gt; θ</a:t>
            </a:r>
            <a:r>
              <a:rPr lang="tr-TR" altLang="en-US" sz="2000" baseline="-25000" dirty="0">
                <a:latin typeface="Lucida Bright" panose="02040602050505020304" pitchFamily="18" charset="0"/>
              </a:rPr>
              <a:t>2</a:t>
            </a:r>
            <a:r>
              <a:rPr lang="tr-TR" altLang="en-US" sz="2000" dirty="0">
                <a:latin typeface="Lucida Bright" panose="020406020505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tr-TR" altLang="en-US" sz="2000" dirty="0">
                <a:latin typeface="Lucida Bright" panose="02040602050505020304" pitchFamily="18" charset="0"/>
              </a:rPr>
              <a:t>				THEN </a:t>
            </a:r>
            <a:r>
              <a:rPr lang="tr-TR" altLang="en-US" sz="2000" dirty="0">
                <a:solidFill>
                  <a:srgbClr val="FF33CC"/>
                </a:solidFill>
                <a:latin typeface="Lucida Bright" panose="02040602050505020304" pitchFamily="18" charset="0"/>
              </a:rPr>
              <a:t>low-risk </a:t>
            </a:r>
            <a:r>
              <a:rPr lang="tr-TR" altLang="en-US" sz="2000" dirty="0">
                <a:latin typeface="Lucida Bright" panose="02040602050505020304" pitchFamily="18" charset="0"/>
              </a:rPr>
              <a:t>ELSE </a:t>
            </a:r>
            <a:r>
              <a:rPr lang="tr-TR" altLang="en-US" sz="2000" dirty="0">
                <a:solidFill>
                  <a:srgbClr val="FF0000"/>
                </a:solidFill>
                <a:latin typeface="Lucida Bright" panose="02040602050505020304" pitchFamily="18" charset="0"/>
              </a:rPr>
              <a:t>high-risk</a:t>
            </a:r>
          </a:p>
        </p:txBody>
      </p:sp>
    </p:spTree>
    <p:extLst>
      <p:ext uri="{BB962C8B-B14F-4D97-AF65-F5344CB8AC3E}">
        <p14:creationId xmlns:p14="http://schemas.microsoft.com/office/powerpoint/2010/main" val="90034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38200" y="361950"/>
            <a:ext cx="7162800" cy="359728"/>
          </a:xfrm>
          <a:custGeom>
            <a:avLst/>
            <a:gdLst/>
            <a:ahLst/>
            <a:cxnLst/>
            <a:rect l="l" t="t" r="r" b="b"/>
            <a:pathLst>
              <a:path w="2657475" h="602614">
                <a:moveTo>
                  <a:pt x="0" y="0"/>
                </a:moveTo>
                <a:lnTo>
                  <a:pt x="2657133" y="0"/>
                </a:lnTo>
                <a:lnTo>
                  <a:pt x="2657133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Classification- Application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D995363-BF2C-44AF-B83D-A14D8782D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971550"/>
            <a:ext cx="82296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15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257175" marR="0" lvl="0" indent="-25717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tr-T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Bright"/>
                <a:ea typeface="+mn-ea"/>
                <a:cs typeface="+mn-cs"/>
              </a:rPr>
              <a:t>Pattern recognition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Bright"/>
              <a:ea typeface="+mn-ea"/>
              <a:cs typeface="+mn-cs"/>
            </a:endParaRPr>
          </a:p>
          <a:p>
            <a:pPr marL="257175" marR="0" lvl="0" indent="-25717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endParaRPr kumimoji="0" lang="tr-T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Brigh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>
                <a:srgbClr val="FF9900"/>
              </a:buClr>
            </a:pPr>
            <a:r>
              <a:rPr lang="tr-TR" altLang="en-US" kern="0" dirty="0">
                <a:solidFill>
                  <a:srgbClr val="000000"/>
                </a:solidFill>
                <a:latin typeface="Lucida Bright"/>
              </a:rPr>
              <a:t>Face recognition</a:t>
            </a:r>
          </a:p>
          <a:p>
            <a:pPr eaLnBrk="1" hangingPunct="1">
              <a:lnSpc>
                <a:spcPct val="90000"/>
              </a:lnSpc>
              <a:buClr>
                <a:srgbClr val="FF9900"/>
              </a:buClr>
            </a:pPr>
            <a:endParaRPr lang="en-US" altLang="en-US" kern="0" dirty="0">
              <a:solidFill>
                <a:srgbClr val="000000"/>
              </a:solidFill>
              <a:latin typeface="Lucida Bright"/>
            </a:endParaRPr>
          </a:p>
          <a:p>
            <a:pPr eaLnBrk="1" hangingPunct="1">
              <a:lnSpc>
                <a:spcPct val="90000"/>
              </a:lnSpc>
              <a:buClr>
                <a:srgbClr val="FF9900"/>
              </a:buClr>
            </a:pPr>
            <a:r>
              <a:rPr lang="tr-TR" altLang="en-US" kern="0" dirty="0">
                <a:solidFill>
                  <a:srgbClr val="000000"/>
                </a:solidFill>
                <a:latin typeface="Lucida Bright"/>
              </a:rPr>
              <a:t>Character recognition</a:t>
            </a:r>
          </a:p>
          <a:p>
            <a:pPr eaLnBrk="1" hangingPunct="1">
              <a:lnSpc>
                <a:spcPct val="90000"/>
              </a:lnSpc>
              <a:buClr>
                <a:srgbClr val="FF9900"/>
              </a:buClr>
            </a:pPr>
            <a:endParaRPr lang="en-US" altLang="en-US" kern="0" dirty="0">
              <a:solidFill>
                <a:srgbClr val="000000"/>
              </a:solidFill>
              <a:latin typeface="Lucida Bright"/>
            </a:endParaRPr>
          </a:p>
          <a:p>
            <a:pPr eaLnBrk="1" hangingPunct="1">
              <a:lnSpc>
                <a:spcPct val="90000"/>
              </a:lnSpc>
              <a:buClr>
                <a:srgbClr val="FF9900"/>
              </a:buClr>
            </a:pPr>
            <a:r>
              <a:rPr lang="tr-TR" altLang="en-US" kern="0" dirty="0">
                <a:solidFill>
                  <a:srgbClr val="000000"/>
                </a:solidFill>
                <a:latin typeface="Lucida Bright"/>
              </a:rPr>
              <a:t>Speech recognition: </a:t>
            </a:r>
            <a:endParaRPr lang="en-US" altLang="en-US" kern="0" dirty="0">
              <a:solidFill>
                <a:srgbClr val="000000"/>
              </a:solidFill>
              <a:latin typeface="Lucida Bright"/>
            </a:endParaRPr>
          </a:p>
          <a:p>
            <a:pPr eaLnBrk="1" hangingPunct="1">
              <a:lnSpc>
                <a:spcPct val="90000"/>
              </a:lnSpc>
              <a:buClr>
                <a:srgbClr val="FF9900"/>
              </a:buClr>
            </a:pPr>
            <a:endParaRPr lang="en-US" altLang="en-US" kern="0" dirty="0">
              <a:solidFill>
                <a:srgbClr val="000000"/>
              </a:solidFill>
              <a:latin typeface="Lucida Bright"/>
            </a:endParaRPr>
          </a:p>
          <a:p>
            <a:pPr eaLnBrk="1" hangingPunct="1">
              <a:lnSpc>
                <a:spcPct val="90000"/>
              </a:lnSpc>
              <a:buClr>
                <a:srgbClr val="FF9900"/>
              </a:buClr>
            </a:pPr>
            <a:r>
              <a:rPr lang="tr-TR" altLang="en-US" kern="0" dirty="0">
                <a:solidFill>
                  <a:srgbClr val="000000"/>
                </a:solidFill>
                <a:latin typeface="Lucida Bright"/>
              </a:rPr>
              <a:t>Medical diagnosis</a:t>
            </a:r>
          </a:p>
          <a:p>
            <a:pPr eaLnBrk="1" hangingPunct="1">
              <a:lnSpc>
                <a:spcPct val="90000"/>
              </a:lnSpc>
              <a:buClr>
                <a:srgbClr val="FF9900"/>
              </a:buClr>
            </a:pPr>
            <a:endParaRPr lang="en-US" altLang="en-US" kern="0" dirty="0">
              <a:solidFill>
                <a:srgbClr val="000000"/>
              </a:solidFill>
              <a:latin typeface="Lucida Bright"/>
            </a:endParaRPr>
          </a:p>
          <a:p>
            <a:pPr eaLnBrk="1" hangingPunct="1">
              <a:lnSpc>
                <a:spcPct val="90000"/>
              </a:lnSpc>
              <a:buClr>
                <a:srgbClr val="FF9900"/>
              </a:buClr>
            </a:pPr>
            <a:r>
              <a:rPr lang="en-US" altLang="en-US" kern="0" dirty="0">
                <a:solidFill>
                  <a:srgbClr val="000000"/>
                </a:solidFill>
                <a:latin typeface="Lucida Bright"/>
              </a:rPr>
              <a:t>Web Advertising</a:t>
            </a:r>
            <a:endParaRPr lang="tr-TR" altLang="en-US" kern="0" dirty="0">
              <a:solidFill>
                <a:srgbClr val="000000"/>
              </a:solidFill>
              <a:latin typeface="Lucida Bright"/>
            </a:endParaRPr>
          </a:p>
        </p:txBody>
      </p:sp>
    </p:spTree>
    <p:extLst>
      <p:ext uri="{BB962C8B-B14F-4D97-AF65-F5344CB8AC3E}">
        <p14:creationId xmlns:p14="http://schemas.microsoft.com/office/powerpoint/2010/main" val="4071094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38200" y="361950"/>
            <a:ext cx="7162800" cy="359728"/>
          </a:xfrm>
          <a:custGeom>
            <a:avLst/>
            <a:gdLst/>
            <a:ahLst/>
            <a:cxnLst/>
            <a:rect l="l" t="t" r="r" b="b"/>
            <a:pathLst>
              <a:path w="2657475" h="602614">
                <a:moveTo>
                  <a:pt x="0" y="0"/>
                </a:moveTo>
                <a:lnTo>
                  <a:pt x="2657133" y="0"/>
                </a:lnTo>
                <a:lnTo>
                  <a:pt x="2657133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Face Recognition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5" name="Picture 17" descr="011">
            <a:extLst>
              <a:ext uri="{FF2B5EF4-FFF2-40B4-BE49-F238E27FC236}">
                <a16:creationId xmlns:a16="http://schemas.microsoft.com/office/drawing/2014/main" id="{B7B5B2E7-9681-4AE4-A49F-47E8693C5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1869281"/>
            <a:ext cx="6572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8" descr="012">
            <a:extLst>
              <a:ext uri="{FF2B5EF4-FFF2-40B4-BE49-F238E27FC236}">
                <a16:creationId xmlns:a16="http://schemas.microsoft.com/office/drawing/2014/main" id="{BD742B1A-60D1-481D-A571-7DF15CD79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785" y="1869281"/>
            <a:ext cx="6572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010">
            <a:extLst>
              <a:ext uri="{FF2B5EF4-FFF2-40B4-BE49-F238E27FC236}">
                <a16:creationId xmlns:a16="http://schemas.microsoft.com/office/drawing/2014/main" id="{746B589B-1B6B-4CC0-8377-4533B59E1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831" y="1869281"/>
            <a:ext cx="6572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0" descr="013">
            <a:extLst>
              <a:ext uri="{FF2B5EF4-FFF2-40B4-BE49-F238E27FC236}">
                <a16:creationId xmlns:a16="http://schemas.microsoft.com/office/drawing/2014/main" id="{09B5D0DA-A0F1-43C0-8A18-686C1892D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879" y="1869281"/>
            <a:ext cx="6572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1" descr="014">
            <a:extLst>
              <a:ext uri="{FF2B5EF4-FFF2-40B4-BE49-F238E27FC236}">
                <a16:creationId xmlns:a16="http://schemas.microsoft.com/office/drawing/2014/main" id="{418679A3-2B97-49A1-AB0A-CF2341A7E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160" y="3381375"/>
            <a:ext cx="6572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2" descr="020">
            <a:extLst>
              <a:ext uri="{FF2B5EF4-FFF2-40B4-BE49-F238E27FC236}">
                <a16:creationId xmlns:a16="http://schemas.microsoft.com/office/drawing/2014/main" id="{53694678-7DD0-4765-A085-B17A35BE2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206" y="3381375"/>
            <a:ext cx="6572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3" descr="105">
            <a:extLst>
              <a:ext uri="{FF2B5EF4-FFF2-40B4-BE49-F238E27FC236}">
                <a16:creationId xmlns:a16="http://schemas.microsoft.com/office/drawing/2014/main" id="{B0A9FAA1-851A-4C71-B5BB-B633EE247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254" y="3381375"/>
            <a:ext cx="6572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4" descr="350">
            <a:extLst>
              <a:ext uri="{FF2B5EF4-FFF2-40B4-BE49-F238E27FC236}">
                <a16:creationId xmlns:a16="http://schemas.microsoft.com/office/drawing/2014/main" id="{D7791CFA-19CD-4E5E-9E62-823B76A94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3381375"/>
            <a:ext cx="6572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26">
            <a:extLst>
              <a:ext uri="{FF2B5EF4-FFF2-40B4-BE49-F238E27FC236}">
                <a16:creationId xmlns:a16="http://schemas.microsoft.com/office/drawing/2014/main" id="{6953C6CF-6407-4B42-9C1F-4E25A0310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6160" y="2950369"/>
            <a:ext cx="15199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tr-TR" altLang="en-US" sz="1800">
                <a:solidFill>
                  <a:srgbClr val="000000"/>
                </a:solidFill>
                <a:latin typeface="Lucida Bright" panose="02040602050505020304" pitchFamily="18" charset="0"/>
              </a:rPr>
              <a:t>Test images</a:t>
            </a:r>
          </a:p>
        </p:txBody>
      </p:sp>
      <p:sp>
        <p:nvSpPr>
          <p:cNvPr id="15" name="Text Box 25">
            <a:extLst>
              <a:ext uri="{FF2B5EF4-FFF2-40B4-BE49-F238E27FC236}">
                <a16:creationId xmlns:a16="http://schemas.microsoft.com/office/drawing/2014/main" id="{8513B425-53BD-4745-BE34-C147FCF46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391" y="1383506"/>
            <a:ext cx="35910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tr-TR" altLang="en-US" sz="1800" dirty="0">
                <a:solidFill>
                  <a:srgbClr val="000000"/>
                </a:solidFill>
                <a:latin typeface="Lucida Bright" panose="02040602050505020304" pitchFamily="18" charset="0"/>
              </a:rPr>
              <a:t>Training examples of a person</a:t>
            </a:r>
          </a:p>
        </p:txBody>
      </p:sp>
    </p:spTree>
    <p:extLst>
      <p:ext uri="{BB962C8B-B14F-4D97-AF65-F5344CB8AC3E}">
        <p14:creationId xmlns:p14="http://schemas.microsoft.com/office/powerpoint/2010/main" val="3552254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38200" y="361950"/>
            <a:ext cx="7162800" cy="359728"/>
          </a:xfrm>
          <a:custGeom>
            <a:avLst/>
            <a:gdLst/>
            <a:ahLst/>
            <a:cxnLst/>
            <a:rect l="l" t="t" r="r" b="b"/>
            <a:pathLst>
              <a:path w="2657475" h="602614">
                <a:moveTo>
                  <a:pt x="0" y="0"/>
                </a:moveTo>
                <a:lnTo>
                  <a:pt x="2657133" y="0"/>
                </a:lnTo>
                <a:lnTo>
                  <a:pt x="2657133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Regression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22EBAB0C-0993-4E53-B84A-636CFA101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24720" y="1047750"/>
            <a:ext cx="3409950" cy="3281363"/>
          </a:xfrm>
          <a:prstGeom prst="rect">
            <a:avLst/>
          </a:prstGeom>
        </p:spPr>
      </p:pic>
      <p:sp>
        <p:nvSpPr>
          <p:cNvPr id="18" name="Rectangle 5">
            <a:extLst>
              <a:ext uri="{FF2B5EF4-FFF2-40B4-BE49-F238E27FC236}">
                <a16:creationId xmlns:a16="http://schemas.microsoft.com/office/drawing/2014/main" id="{5F3627D8-DEB2-48A2-9976-2A4BAAECC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85900"/>
            <a:ext cx="40386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15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257175" marR="0" lvl="0" indent="-2571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tr-T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Bright"/>
                <a:ea typeface="+mn-ea"/>
                <a:cs typeface="+mn-cs"/>
              </a:rPr>
              <a:t>Example: Price of a used car</a:t>
            </a:r>
          </a:p>
          <a:p>
            <a:pPr marL="257175" marR="0" lvl="0" indent="-2571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tr-TR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Bright"/>
                <a:ea typeface="+mn-ea"/>
                <a:cs typeface="+mn-cs"/>
              </a:rPr>
              <a:t>x </a:t>
            </a:r>
            <a:r>
              <a:rPr kumimoji="0" lang="tr-T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Bright"/>
                <a:ea typeface="+mn-ea"/>
                <a:cs typeface="+mn-cs"/>
              </a:rPr>
              <a:t>: car attributes</a:t>
            </a:r>
          </a:p>
          <a:p>
            <a:pPr marL="257175" marR="0" lvl="0" indent="-2571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tr-T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Bright"/>
                <a:ea typeface="+mn-ea"/>
                <a:cs typeface="+mn-cs"/>
              </a:rPr>
              <a:t>	</a:t>
            </a:r>
            <a:r>
              <a:rPr kumimoji="0" lang="tr-TR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Bright"/>
                <a:ea typeface="+mn-ea"/>
                <a:cs typeface="+mn-cs"/>
              </a:rPr>
              <a:t>y </a:t>
            </a:r>
            <a:r>
              <a:rPr kumimoji="0" lang="tr-T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Bright"/>
                <a:ea typeface="+mn-ea"/>
                <a:cs typeface="+mn-cs"/>
              </a:rPr>
              <a:t>: price</a:t>
            </a:r>
          </a:p>
          <a:p>
            <a:pPr marL="257175" marR="0" lvl="0" indent="-2571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tr-T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Bright"/>
                <a:ea typeface="+mn-ea"/>
                <a:cs typeface="+mn-cs"/>
              </a:rPr>
              <a:t>		</a:t>
            </a:r>
            <a:r>
              <a:rPr kumimoji="0" lang="tr-TR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Bright"/>
                <a:ea typeface="+mn-ea"/>
                <a:cs typeface="+mn-cs"/>
              </a:rPr>
              <a:t>y </a:t>
            </a:r>
            <a:r>
              <a:rPr kumimoji="0" lang="tr-T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Bright"/>
                <a:ea typeface="+mn-ea"/>
                <a:cs typeface="+mn-cs"/>
              </a:rPr>
              <a:t>= </a:t>
            </a:r>
            <a:r>
              <a:rPr kumimoji="0" lang="tr-TR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Bright"/>
                <a:ea typeface="+mn-ea"/>
                <a:cs typeface="+mn-cs"/>
              </a:rPr>
              <a:t>g </a:t>
            </a:r>
            <a:r>
              <a:rPr kumimoji="0" lang="tr-T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Bright"/>
                <a:ea typeface="+mn-ea"/>
                <a:cs typeface="+mn-cs"/>
              </a:rPr>
              <a:t>(</a:t>
            </a:r>
            <a:r>
              <a:rPr kumimoji="0" lang="tr-TR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Bright"/>
                <a:ea typeface="+mn-ea"/>
                <a:cs typeface="+mn-cs"/>
              </a:rPr>
              <a:t>x </a:t>
            </a:r>
            <a:r>
              <a:rPr kumimoji="0" lang="tr-T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Bright"/>
                <a:ea typeface="+mn-ea"/>
                <a:cs typeface="+mn-cs"/>
              </a:rPr>
              <a:t>| </a:t>
            </a:r>
            <a:r>
              <a:rPr kumimoji="0" lang="tr-TR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Bright"/>
                <a:ea typeface="+mn-ea"/>
                <a:cs typeface="+mn-cs"/>
              </a:rPr>
              <a:t>θ</a:t>
            </a:r>
            <a:r>
              <a:rPr kumimoji="0" lang="tr-T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 </a:t>
            </a:r>
            <a:r>
              <a:rPr kumimoji="0" lang="tr-T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Bright"/>
                <a:ea typeface="+mn-ea"/>
                <a:cs typeface="+mn-cs"/>
              </a:rPr>
              <a:t>)</a:t>
            </a:r>
          </a:p>
          <a:p>
            <a:pPr marL="257175" marR="0" lvl="0" indent="-2571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tr-T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Bright"/>
                <a:ea typeface="+mn-ea"/>
                <a:cs typeface="+mn-cs"/>
              </a:rPr>
              <a:t>	</a:t>
            </a:r>
            <a:r>
              <a:rPr kumimoji="0" lang="tr-TR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Bright"/>
                <a:ea typeface="+mn-ea"/>
                <a:cs typeface="+mn-cs"/>
              </a:rPr>
              <a:t>g </a:t>
            </a:r>
            <a:r>
              <a:rPr kumimoji="0" lang="tr-T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Bright"/>
                <a:ea typeface="+mn-ea"/>
                <a:cs typeface="+mn-cs"/>
              </a:rPr>
              <a:t>( ) model,</a:t>
            </a:r>
          </a:p>
          <a:p>
            <a:pPr marL="257175" marR="0" lvl="0" indent="-2571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tr-T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	</a:t>
            </a:r>
            <a:r>
              <a:rPr kumimoji="0" lang="tr-TR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Bright"/>
                <a:ea typeface="+mn-ea"/>
                <a:cs typeface="+mn-cs"/>
              </a:rPr>
              <a:t>θ</a:t>
            </a:r>
            <a:r>
              <a:rPr kumimoji="0" lang="tr-T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Bright"/>
                <a:ea typeface="+mn-ea"/>
                <a:cs typeface="+mn-cs"/>
              </a:rPr>
              <a:t> parameters</a:t>
            </a:r>
            <a:endParaRPr kumimoji="0" lang="tr-T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Bright"/>
              <a:ea typeface="+mn-ea"/>
              <a:cs typeface="+mn-cs"/>
            </a:endParaRPr>
          </a:p>
        </p:txBody>
      </p:sp>
      <p:sp>
        <p:nvSpPr>
          <p:cNvPr id="19" name="Text Box 9">
            <a:extLst>
              <a:ext uri="{FF2B5EF4-FFF2-40B4-BE49-F238E27FC236}">
                <a16:creationId xmlns:a16="http://schemas.microsoft.com/office/drawing/2014/main" id="{0E1B4D8A-ADD5-4EE9-BAB6-731B3A86D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038350"/>
            <a:ext cx="13179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tr-TR" altLang="en-US" sz="1800" i="1" dirty="0">
                <a:solidFill>
                  <a:srgbClr val="000000"/>
                </a:solidFill>
                <a:latin typeface="Lucida Bright" panose="02040602050505020304" pitchFamily="18" charset="0"/>
              </a:rPr>
              <a:t>y </a:t>
            </a:r>
            <a:r>
              <a:rPr lang="tr-TR" altLang="en-US" sz="1800" dirty="0">
                <a:solidFill>
                  <a:srgbClr val="000000"/>
                </a:solidFill>
                <a:latin typeface="Lucida Bright" panose="02040602050505020304" pitchFamily="18" charset="0"/>
              </a:rPr>
              <a:t>= </a:t>
            </a:r>
            <a:r>
              <a:rPr lang="tr-TR" altLang="en-US" sz="1800" i="1" dirty="0">
                <a:solidFill>
                  <a:srgbClr val="000000"/>
                </a:solidFill>
                <a:latin typeface="Lucida Bright" panose="02040602050505020304" pitchFamily="18" charset="0"/>
              </a:rPr>
              <a:t>wx</a:t>
            </a:r>
            <a:r>
              <a:rPr lang="tr-TR" altLang="en-US" sz="1800" dirty="0">
                <a:solidFill>
                  <a:srgbClr val="000000"/>
                </a:solidFill>
                <a:latin typeface="Lucida Bright" panose="02040602050505020304" pitchFamily="18" charset="0"/>
              </a:rPr>
              <a:t>+</a:t>
            </a:r>
            <a:r>
              <a:rPr lang="tr-TR" altLang="en-US" sz="1800" i="1" dirty="0">
                <a:solidFill>
                  <a:srgbClr val="000000"/>
                </a:solidFill>
                <a:latin typeface="Lucida Bright" panose="02040602050505020304" pitchFamily="18" charset="0"/>
              </a:rPr>
              <a:t>w</a:t>
            </a:r>
            <a:r>
              <a:rPr lang="tr-TR" altLang="en-US" sz="1800" baseline="-25000" dirty="0">
                <a:solidFill>
                  <a:srgbClr val="000000"/>
                </a:solidFill>
                <a:latin typeface="Lucida Bright" panose="02040602050505020304" pitchFamily="18" charset="0"/>
              </a:rPr>
              <a:t>0</a:t>
            </a:r>
            <a:endParaRPr lang="en-GB" altLang="en-US" sz="1800" baseline="-25000" dirty="0">
              <a:solidFill>
                <a:srgbClr val="000000"/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938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23530" y="935215"/>
            <a:ext cx="3505835" cy="5708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469900" marR="5080" indent="-457200">
              <a:lnSpc>
                <a:spcPts val="2130"/>
              </a:lnSpc>
              <a:spcBef>
                <a:spcPts val="195"/>
              </a:spcBef>
            </a:pPr>
            <a:r>
              <a:rPr sz="1800" dirty="0">
                <a:solidFill>
                  <a:srgbClr val="414042"/>
                </a:solidFill>
                <a:latin typeface="Arial"/>
                <a:cs typeface="Arial"/>
              </a:rPr>
              <a:t>No </a:t>
            </a:r>
            <a:r>
              <a:rPr sz="1800" spc="-5" dirty="0">
                <a:solidFill>
                  <a:srgbClr val="414042"/>
                </a:solidFill>
                <a:latin typeface="Arial"/>
                <a:cs typeface="Arial"/>
              </a:rPr>
              <a:t>human intervention required  (e.g. Customer</a:t>
            </a:r>
            <a:r>
              <a:rPr sz="1800" spc="-50" dirty="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14042"/>
                </a:solidFill>
                <a:latin typeface="Arial"/>
                <a:cs typeface="Arial"/>
              </a:rPr>
              <a:t>segmentation)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05660" y="1757438"/>
            <a:ext cx="1018540" cy="909319"/>
          </a:xfrm>
          <a:custGeom>
            <a:avLst/>
            <a:gdLst/>
            <a:ahLst/>
            <a:cxnLst/>
            <a:rect l="l" t="t" r="r" b="b"/>
            <a:pathLst>
              <a:path w="1018539" h="909319">
                <a:moveTo>
                  <a:pt x="509066" y="0"/>
                </a:moveTo>
                <a:lnTo>
                  <a:pt x="457017" y="2346"/>
                </a:lnTo>
                <a:lnTo>
                  <a:pt x="406471" y="9231"/>
                </a:lnTo>
                <a:lnTo>
                  <a:pt x="357684" y="20428"/>
                </a:lnTo>
                <a:lnTo>
                  <a:pt x="310913" y="35708"/>
                </a:lnTo>
                <a:lnTo>
                  <a:pt x="266414" y="54843"/>
                </a:lnTo>
                <a:lnTo>
                  <a:pt x="224441" y="77603"/>
                </a:lnTo>
                <a:lnTo>
                  <a:pt x="185251" y="103762"/>
                </a:lnTo>
                <a:lnTo>
                  <a:pt x="149101" y="133089"/>
                </a:lnTo>
                <a:lnTo>
                  <a:pt x="116245" y="165357"/>
                </a:lnTo>
                <a:lnTo>
                  <a:pt x="86939" y="200338"/>
                </a:lnTo>
                <a:lnTo>
                  <a:pt x="61441" y="237803"/>
                </a:lnTo>
                <a:lnTo>
                  <a:pt x="40004" y="277523"/>
                </a:lnTo>
                <a:lnTo>
                  <a:pt x="22886" y="319271"/>
                </a:lnTo>
                <a:lnTo>
                  <a:pt x="10342" y="362817"/>
                </a:lnTo>
                <a:lnTo>
                  <a:pt x="2628" y="407934"/>
                </a:lnTo>
                <a:lnTo>
                  <a:pt x="0" y="454393"/>
                </a:lnTo>
                <a:lnTo>
                  <a:pt x="2628" y="500854"/>
                </a:lnTo>
                <a:lnTo>
                  <a:pt x="10342" y="545972"/>
                </a:lnTo>
                <a:lnTo>
                  <a:pt x="22886" y="589520"/>
                </a:lnTo>
                <a:lnTo>
                  <a:pt x="40004" y="631269"/>
                </a:lnTo>
                <a:lnTo>
                  <a:pt x="61441" y="670991"/>
                </a:lnTo>
                <a:lnTo>
                  <a:pt x="86939" y="708457"/>
                </a:lnTo>
                <a:lnTo>
                  <a:pt x="116245" y="743439"/>
                </a:lnTo>
                <a:lnTo>
                  <a:pt x="149101" y="775708"/>
                </a:lnTo>
                <a:lnTo>
                  <a:pt x="185251" y="805036"/>
                </a:lnTo>
                <a:lnTo>
                  <a:pt x="224441" y="831194"/>
                </a:lnTo>
                <a:lnTo>
                  <a:pt x="266414" y="853955"/>
                </a:lnTo>
                <a:lnTo>
                  <a:pt x="310913" y="873090"/>
                </a:lnTo>
                <a:lnTo>
                  <a:pt x="357684" y="888370"/>
                </a:lnTo>
                <a:lnTo>
                  <a:pt x="406471" y="899567"/>
                </a:lnTo>
                <a:lnTo>
                  <a:pt x="457017" y="906453"/>
                </a:lnTo>
                <a:lnTo>
                  <a:pt x="509066" y="908799"/>
                </a:lnTo>
                <a:lnTo>
                  <a:pt x="561114" y="906453"/>
                </a:lnTo>
                <a:lnTo>
                  <a:pt x="611658" y="899567"/>
                </a:lnTo>
                <a:lnTo>
                  <a:pt x="660442" y="888370"/>
                </a:lnTo>
                <a:lnTo>
                  <a:pt x="707212" y="873090"/>
                </a:lnTo>
                <a:lnTo>
                  <a:pt x="751710" y="853955"/>
                </a:lnTo>
                <a:lnTo>
                  <a:pt x="793682" y="831194"/>
                </a:lnTo>
                <a:lnTo>
                  <a:pt x="832871" y="805036"/>
                </a:lnTo>
                <a:lnTo>
                  <a:pt x="869021" y="775708"/>
                </a:lnTo>
                <a:lnTo>
                  <a:pt x="901876" y="743439"/>
                </a:lnTo>
                <a:lnTo>
                  <a:pt x="931181" y="708457"/>
                </a:lnTo>
                <a:lnTo>
                  <a:pt x="956680" y="670991"/>
                </a:lnTo>
                <a:lnTo>
                  <a:pt x="978116" y="631269"/>
                </a:lnTo>
                <a:lnTo>
                  <a:pt x="995234" y="589520"/>
                </a:lnTo>
                <a:lnTo>
                  <a:pt x="1007778" y="545972"/>
                </a:lnTo>
                <a:lnTo>
                  <a:pt x="1015492" y="500854"/>
                </a:lnTo>
                <a:lnTo>
                  <a:pt x="1018120" y="454393"/>
                </a:lnTo>
                <a:lnTo>
                  <a:pt x="1015492" y="407934"/>
                </a:lnTo>
                <a:lnTo>
                  <a:pt x="1007778" y="362817"/>
                </a:lnTo>
                <a:lnTo>
                  <a:pt x="995234" y="319271"/>
                </a:lnTo>
                <a:lnTo>
                  <a:pt x="978116" y="277523"/>
                </a:lnTo>
                <a:lnTo>
                  <a:pt x="956680" y="237803"/>
                </a:lnTo>
                <a:lnTo>
                  <a:pt x="931181" y="200338"/>
                </a:lnTo>
                <a:lnTo>
                  <a:pt x="901876" y="165357"/>
                </a:lnTo>
                <a:lnTo>
                  <a:pt x="869021" y="133089"/>
                </a:lnTo>
                <a:lnTo>
                  <a:pt x="832871" y="103762"/>
                </a:lnTo>
                <a:lnTo>
                  <a:pt x="793682" y="77603"/>
                </a:lnTo>
                <a:lnTo>
                  <a:pt x="751710" y="54843"/>
                </a:lnTo>
                <a:lnTo>
                  <a:pt x="707212" y="35708"/>
                </a:lnTo>
                <a:lnTo>
                  <a:pt x="660442" y="20428"/>
                </a:lnTo>
                <a:lnTo>
                  <a:pt x="611658" y="9231"/>
                </a:lnTo>
                <a:lnTo>
                  <a:pt x="561114" y="2346"/>
                </a:lnTo>
                <a:lnTo>
                  <a:pt x="509066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05176" y="2088197"/>
            <a:ext cx="41973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Inpu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30967" y="1615084"/>
            <a:ext cx="1325245" cy="1095375"/>
          </a:xfrm>
          <a:prstGeom prst="rect">
            <a:avLst/>
          </a:prstGeom>
          <a:solidFill>
            <a:srgbClr val="BF7300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287655" marR="279400" indent="39370" algn="just">
              <a:lnSpc>
                <a:spcPct val="100200"/>
              </a:lnSpc>
              <a:spcBef>
                <a:spcPts val="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Machine  Learning 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gor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09899" y="2031174"/>
            <a:ext cx="602615" cy="372745"/>
          </a:xfrm>
          <a:custGeom>
            <a:avLst/>
            <a:gdLst/>
            <a:ahLst/>
            <a:cxnLst/>
            <a:rect l="l" t="t" r="r" b="b"/>
            <a:pathLst>
              <a:path w="602614" h="372744">
                <a:moveTo>
                  <a:pt x="415975" y="0"/>
                </a:moveTo>
                <a:lnTo>
                  <a:pt x="415975" y="93065"/>
                </a:lnTo>
                <a:lnTo>
                  <a:pt x="0" y="93065"/>
                </a:lnTo>
                <a:lnTo>
                  <a:pt x="0" y="279209"/>
                </a:lnTo>
                <a:lnTo>
                  <a:pt x="415975" y="279209"/>
                </a:lnTo>
                <a:lnTo>
                  <a:pt x="415975" y="372275"/>
                </a:lnTo>
                <a:lnTo>
                  <a:pt x="602119" y="186143"/>
                </a:lnTo>
                <a:lnTo>
                  <a:pt x="415975" y="0"/>
                </a:lnTo>
                <a:close/>
              </a:path>
            </a:pathLst>
          </a:custGeom>
          <a:solidFill>
            <a:srgbClr val="F293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97944" y="1998319"/>
            <a:ext cx="602615" cy="372745"/>
          </a:xfrm>
          <a:custGeom>
            <a:avLst/>
            <a:gdLst/>
            <a:ahLst/>
            <a:cxnLst/>
            <a:rect l="l" t="t" r="r" b="b"/>
            <a:pathLst>
              <a:path w="602614" h="372744">
                <a:moveTo>
                  <a:pt x="415988" y="0"/>
                </a:moveTo>
                <a:lnTo>
                  <a:pt x="415988" y="93078"/>
                </a:lnTo>
                <a:lnTo>
                  <a:pt x="0" y="93078"/>
                </a:lnTo>
                <a:lnTo>
                  <a:pt x="0" y="279222"/>
                </a:lnTo>
                <a:lnTo>
                  <a:pt x="415988" y="279222"/>
                </a:lnTo>
                <a:lnTo>
                  <a:pt x="415988" y="372287"/>
                </a:lnTo>
                <a:lnTo>
                  <a:pt x="602119" y="186143"/>
                </a:lnTo>
                <a:lnTo>
                  <a:pt x="415988" y="0"/>
                </a:lnTo>
                <a:close/>
              </a:path>
            </a:pathLst>
          </a:custGeom>
          <a:solidFill>
            <a:srgbClr val="F293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91618" y="1868449"/>
            <a:ext cx="1049655" cy="682625"/>
          </a:xfrm>
          <a:prstGeom prst="rect">
            <a:avLst/>
          </a:prstGeom>
          <a:solidFill>
            <a:srgbClr val="35571A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marL="130175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Prediction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68500" y="3159574"/>
            <a:ext cx="1411198" cy="902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48959" y="2981134"/>
            <a:ext cx="1858467" cy="11861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4000" y="3048003"/>
            <a:ext cx="131232" cy="13885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84790" y="3075597"/>
            <a:ext cx="10795" cy="1280795"/>
          </a:xfrm>
          <a:custGeom>
            <a:avLst/>
            <a:gdLst/>
            <a:ahLst/>
            <a:cxnLst/>
            <a:rect l="l" t="t" r="r" b="b"/>
            <a:pathLst>
              <a:path w="10794" h="1280795">
                <a:moveTo>
                  <a:pt x="10495" y="0"/>
                </a:moveTo>
                <a:lnTo>
                  <a:pt x="0" y="1280630"/>
                </a:lnTo>
              </a:path>
            </a:pathLst>
          </a:custGeom>
          <a:ln w="254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92770" y="4127500"/>
            <a:ext cx="2455329" cy="131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37855" y="4167284"/>
            <a:ext cx="2351405" cy="10795"/>
          </a:xfrm>
          <a:custGeom>
            <a:avLst/>
            <a:gdLst/>
            <a:ahLst/>
            <a:cxnLst/>
            <a:rect l="l" t="t" r="r" b="b"/>
            <a:pathLst>
              <a:path w="2351404" h="10795">
                <a:moveTo>
                  <a:pt x="0" y="10497"/>
                </a:moveTo>
                <a:lnTo>
                  <a:pt x="2350941" y="0"/>
                </a:lnTo>
              </a:path>
            </a:pathLst>
          </a:custGeom>
          <a:ln w="254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70029" y="3035300"/>
            <a:ext cx="131232" cy="138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30336" y="3060052"/>
            <a:ext cx="10795" cy="1280795"/>
          </a:xfrm>
          <a:custGeom>
            <a:avLst/>
            <a:gdLst/>
            <a:ahLst/>
            <a:cxnLst/>
            <a:rect l="l" t="t" r="r" b="b"/>
            <a:pathLst>
              <a:path w="10795" h="1280795">
                <a:moveTo>
                  <a:pt x="10495" y="0"/>
                </a:moveTo>
                <a:lnTo>
                  <a:pt x="0" y="1280630"/>
                </a:lnTo>
              </a:path>
            </a:pathLst>
          </a:custGeom>
          <a:ln w="254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38800" y="4110566"/>
            <a:ext cx="2455329" cy="1312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83402" y="4151733"/>
            <a:ext cx="2351405" cy="10795"/>
          </a:xfrm>
          <a:custGeom>
            <a:avLst/>
            <a:gdLst/>
            <a:ahLst/>
            <a:cxnLst/>
            <a:rect l="l" t="t" r="r" b="b"/>
            <a:pathLst>
              <a:path w="2351404" h="10795">
                <a:moveTo>
                  <a:pt x="0" y="10497"/>
                </a:moveTo>
                <a:lnTo>
                  <a:pt x="2350941" y="0"/>
                </a:lnTo>
              </a:path>
            </a:pathLst>
          </a:custGeom>
          <a:ln w="254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6A27EC3F-5A02-4557-8FEA-C6426ED12A7F}"/>
              </a:ext>
            </a:extLst>
          </p:cNvPr>
          <p:cNvSpPr/>
          <p:nvPr/>
        </p:nvSpPr>
        <p:spPr>
          <a:xfrm>
            <a:off x="609600" y="141079"/>
            <a:ext cx="4419600" cy="502094"/>
          </a:xfrm>
          <a:custGeom>
            <a:avLst/>
            <a:gdLst/>
            <a:ahLst/>
            <a:cxnLst/>
            <a:rect l="l" t="t" r="r" b="b"/>
            <a:pathLst>
              <a:path w="2657475" h="602614">
                <a:moveTo>
                  <a:pt x="0" y="0"/>
                </a:moveTo>
                <a:lnTo>
                  <a:pt x="2657133" y="0"/>
                </a:lnTo>
                <a:lnTo>
                  <a:pt x="2657133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lIns="0" tIns="0" rIns="0" bIns="0" rtlCol="0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Unsupervised Learning</a:t>
            </a:r>
            <a:endParaRPr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455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38200" y="383222"/>
            <a:ext cx="7162800" cy="359728"/>
          </a:xfrm>
          <a:custGeom>
            <a:avLst/>
            <a:gdLst/>
            <a:ahLst/>
            <a:cxnLst/>
            <a:rect l="l" t="t" r="r" b="b"/>
            <a:pathLst>
              <a:path w="2657475" h="602614">
                <a:moveTo>
                  <a:pt x="0" y="0"/>
                </a:moveTo>
                <a:lnTo>
                  <a:pt x="2657133" y="0"/>
                </a:lnTo>
                <a:lnTo>
                  <a:pt x="2657133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algn="ctr"/>
            <a:r>
              <a:rPr lang="tr-TR" altLang="en-US" dirty="0">
                <a:solidFill>
                  <a:schemeClr val="bg1"/>
                </a:solidFill>
              </a:rPr>
              <a:t>Unsupervised Learning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C8654E9-82C5-4BA0-91F6-AD40BB113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971550"/>
            <a:ext cx="822960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15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257175" marR="0" lvl="0" indent="-2571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tr-T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Bright"/>
                <a:ea typeface="+mn-ea"/>
                <a:cs typeface="+mn-cs"/>
              </a:rPr>
              <a:t>Learning “what normally happens”</a:t>
            </a:r>
          </a:p>
          <a:p>
            <a:pPr marL="257175" marR="0" lvl="0" indent="-2571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tr-T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Bright"/>
                <a:ea typeface="+mn-ea"/>
                <a:cs typeface="+mn-cs"/>
              </a:rPr>
              <a:t>No output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Bright"/>
              <a:ea typeface="+mn-ea"/>
              <a:cs typeface="+mn-cs"/>
            </a:endParaRPr>
          </a:p>
          <a:p>
            <a:pPr marL="257175" marR="0" lvl="0" indent="-2571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tr-T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Bright"/>
                <a:ea typeface="+mn-ea"/>
                <a:cs typeface="+mn-cs"/>
              </a:rPr>
              <a:t>Clustering: Grouping similar instances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Bright"/>
              <a:ea typeface="+mn-ea"/>
              <a:cs typeface="+mn-cs"/>
            </a:endParaRPr>
          </a:p>
          <a:p>
            <a:pPr marL="257175" marR="0" lvl="0" indent="-2571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Bright"/>
                <a:ea typeface="+mn-ea"/>
                <a:cs typeface="+mn-cs"/>
              </a:rPr>
              <a:t>Other applications: Summarization, Association Analysis</a:t>
            </a:r>
            <a:endParaRPr kumimoji="0" lang="tr-T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Brigh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Bright"/>
              <a:ea typeface="+mn-ea"/>
              <a:cs typeface="+mn-cs"/>
            </a:endParaRPr>
          </a:p>
          <a:p>
            <a:pPr marL="257175" marR="0" lvl="0" indent="-2571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tr-T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Bright"/>
                <a:ea typeface="+mn-ea"/>
                <a:cs typeface="+mn-cs"/>
              </a:rPr>
              <a:t>Example applications</a:t>
            </a:r>
          </a:p>
          <a:p>
            <a:pPr marL="557213" marR="0" lvl="1" indent="-214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anose="05000000000000000000" pitchFamily="2" charset="2"/>
              <a:buChar char="¨"/>
              <a:tabLst/>
              <a:defRPr/>
            </a:pPr>
            <a:r>
              <a:rPr kumimoji="0" lang="tr-T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Bright"/>
              </a:rPr>
              <a:t>Customer segmentation in CRM</a:t>
            </a:r>
          </a:p>
          <a:p>
            <a:pPr marL="557213" marR="0" lvl="1" indent="-214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anose="05000000000000000000" pitchFamily="2" charset="2"/>
              <a:buChar char="¨"/>
              <a:tabLst/>
              <a:defRPr/>
            </a:pPr>
            <a:r>
              <a:rPr kumimoji="0" lang="tr-T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Bright"/>
              </a:rPr>
              <a:t>Image compression</a:t>
            </a:r>
          </a:p>
          <a:p>
            <a:pPr marL="557213" marR="0" lvl="1" indent="-214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anose="05000000000000000000" pitchFamily="2" charset="2"/>
              <a:buChar char="¨"/>
              <a:tabLst/>
              <a:defRPr/>
            </a:pPr>
            <a:r>
              <a:rPr kumimoji="0" lang="tr-T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Bright"/>
              </a:rPr>
              <a:t>Bioinformatics</a:t>
            </a:r>
          </a:p>
        </p:txBody>
      </p:sp>
    </p:spTree>
    <p:extLst>
      <p:ext uri="{BB962C8B-B14F-4D97-AF65-F5344CB8AC3E}">
        <p14:creationId xmlns:p14="http://schemas.microsoft.com/office/powerpoint/2010/main" val="271332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20307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latin typeface="Trebuchet MS"/>
                <a:cs typeface="Trebuchet MS"/>
              </a:rPr>
              <a:t>Introduction</a:t>
            </a:r>
          </a:p>
        </p:txBody>
      </p:sp>
      <p:sp>
        <p:nvSpPr>
          <p:cNvPr id="4" name="object 4"/>
          <p:cNvSpPr/>
          <p:nvPr/>
        </p:nvSpPr>
        <p:spPr>
          <a:xfrm>
            <a:off x="1951418" y="1063255"/>
            <a:ext cx="3742690" cy="3657600"/>
          </a:xfrm>
          <a:custGeom>
            <a:avLst/>
            <a:gdLst/>
            <a:ahLst/>
            <a:cxnLst/>
            <a:rect l="l" t="t" r="r" b="b"/>
            <a:pathLst>
              <a:path w="3742690" h="3657600">
                <a:moveTo>
                  <a:pt x="2113387" y="3644900"/>
                </a:moveTo>
                <a:lnTo>
                  <a:pt x="1629279" y="3644900"/>
                </a:lnTo>
                <a:lnTo>
                  <a:pt x="1677005" y="3657600"/>
                </a:lnTo>
                <a:lnTo>
                  <a:pt x="2065660" y="3657600"/>
                </a:lnTo>
                <a:lnTo>
                  <a:pt x="2113387" y="3644900"/>
                </a:lnTo>
                <a:close/>
              </a:path>
              <a:path w="3742690" h="3657600">
                <a:moveTo>
                  <a:pt x="2254270" y="3619500"/>
                </a:moveTo>
                <a:lnTo>
                  <a:pt x="1488398" y="3619500"/>
                </a:lnTo>
                <a:lnTo>
                  <a:pt x="1581925" y="3644900"/>
                </a:lnTo>
                <a:lnTo>
                  <a:pt x="2160742" y="3644900"/>
                </a:lnTo>
                <a:lnTo>
                  <a:pt x="2254270" y="3619500"/>
                </a:lnTo>
                <a:close/>
              </a:path>
              <a:path w="3742690" h="3657600">
                <a:moveTo>
                  <a:pt x="2300413" y="38100"/>
                </a:moveTo>
                <a:lnTo>
                  <a:pt x="1442255" y="38100"/>
                </a:lnTo>
                <a:lnTo>
                  <a:pt x="1262183" y="88900"/>
                </a:lnTo>
                <a:lnTo>
                  <a:pt x="1218366" y="114300"/>
                </a:lnTo>
                <a:lnTo>
                  <a:pt x="1132284" y="139700"/>
                </a:lnTo>
                <a:lnTo>
                  <a:pt x="1090048" y="165100"/>
                </a:lnTo>
                <a:lnTo>
                  <a:pt x="1048371" y="177800"/>
                </a:lnTo>
                <a:lnTo>
                  <a:pt x="966750" y="228600"/>
                </a:lnTo>
                <a:lnTo>
                  <a:pt x="926838" y="241300"/>
                </a:lnTo>
                <a:lnTo>
                  <a:pt x="887545" y="266700"/>
                </a:lnTo>
                <a:lnTo>
                  <a:pt x="848887" y="292100"/>
                </a:lnTo>
                <a:lnTo>
                  <a:pt x="810880" y="317500"/>
                </a:lnTo>
                <a:lnTo>
                  <a:pt x="773538" y="342900"/>
                </a:lnTo>
                <a:lnTo>
                  <a:pt x="736877" y="368300"/>
                </a:lnTo>
                <a:lnTo>
                  <a:pt x="700912" y="393700"/>
                </a:lnTo>
                <a:lnTo>
                  <a:pt x="665659" y="431800"/>
                </a:lnTo>
                <a:lnTo>
                  <a:pt x="631134" y="457200"/>
                </a:lnTo>
                <a:lnTo>
                  <a:pt x="597351" y="482600"/>
                </a:lnTo>
                <a:lnTo>
                  <a:pt x="564326" y="520700"/>
                </a:lnTo>
                <a:lnTo>
                  <a:pt x="532075" y="546100"/>
                </a:lnTo>
                <a:lnTo>
                  <a:pt x="500612" y="584200"/>
                </a:lnTo>
                <a:lnTo>
                  <a:pt x="469954" y="609600"/>
                </a:lnTo>
                <a:lnTo>
                  <a:pt x="440116" y="647700"/>
                </a:lnTo>
                <a:lnTo>
                  <a:pt x="411113" y="685800"/>
                </a:lnTo>
                <a:lnTo>
                  <a:pt x="382960" y="723900"/>
                </a:lnTo>
                <a:lnTo>
                  <a:pt x="355673" y="749300"/>
                </a:lnTo>
                <a:lnTo>
                  <a:pt x="329267" y="787400"/>
                </a:lnTo>
                <a:lnTo>
                  <a:pt x="303759" y="825500"/>
                </a:lnTo>
                <a:lnTo>
                  <a:pt x="279162" y="863599"/>
                </a:lnTo>
                <a:lnTo>
                  <a:pt x="255493" y="901699"/>
                </a:lnTo>
                <a:lnTo>
                  <a:pt x="232767" y="939799"/>
                </a:lnTo>
                <a:lnTo>
                  <a:pt x="210999" y="977899"/>
                </a:lnTo>
                <a:lnTo>
                  <a:pt x="190205" y="1028699"/>
                </a:lnTo>
                <a:lnTo>
                  <a:pt x="170401" y="1066799"/>
                </a:lnTo>
                <a:lnTo>
                  <a:pt x="151600" y="1104899"/>
                </a:lnTo>
                <a:lnTo>
                  <a:pt x="133820" y="1142999"/>
                </a:lnTo>
                <a:lnTo>
                  <a:pt x="117076" y="1193799"/>
                </a:lnTo>
                <a:lnTo>
                  <a:pt x="101382" y="1231899"/>
                </a:lnTo>
                <a:lnTo>
                  <a:pt x="86754" y="1269999"/>
                </a:lnTo>
                <a:lnTo>
                  <a:pt x="73208" y="1320799"/>
                </a:lnTo>
                <a:lnTo>
                  <a:pt x="60760" y="1358899"/>
                </a:lnTo>
                <a:lnTo>
                  <a:pt x="49423" y="1409699"/>
                </a:lnTo>
                <a:lnTo>
                  <a:pt x="39215" y="1460499"/>
                </a:lnTo>
                <a:lnTo>
                  <a:pt x="30149" y="1498599"/>
                </a:lnTo>
                <a:lnTo>
                  <a:pt x="22243" y="1549399"/>
                </a:lnTo>
                <a:lnTo>
                  <a:pt x="15511" y="1587499"/>
                </a:lnTo>
                <a:lnTo>
                  <a:pt x="9968" y="1638299"/>
                </a:lnTo>
                <a:lnTo>
                  <a:pt x="5630" y="1689099"/>
                </a:lnTo>
                <a:lnTo>
                  <a:pt x="2512" y="1739899"/>
                </a:lnTo>
                <a:lnTo>
                  <a:pt x="630" y="1777999"/>
                </a:lnTo>
                <a:lnTo>
                  <a:pt x="0" y="1828799"/>
                </a:lnTo>
                <a:lnTo>
                  <a:pt x="630" y="1879599"/>
                </a:lnTo>
                <a:lnTo>
                  <a:pt x="2512" y="1930399"/>
                </a:lnTo>
                <a:lnTo>
                  <a:pt x="5630" y="1968499"/>
                </a:lnTo>
                <a:lnTo>
                  <a:pt x="9968" y="2019299"/>
                </a:lnTo>
                <a:lnTo>
                  <a:pt x="15511" y="2070099"/>
                </a:lnTo>
                <a:lnTo>
                  <a:pt x="22243" y="2108199"/>
                </a:lnTo>
                <a:lnTo>
                  <a:pt x="30149" y="2158999"/>
                </a:lnTo>
                <a:lnTo>
                  <a:pt x="39215" y="2209799"/>
                </a:lnTo>
                <a:lnTo>
                  <a:pt x="49423" y="2247899"/>
                </a:lnTo>
                <a:lnTo>
                  <a:pt x="60760" y="2298699"/>
                </a:lnTo>
                <a:lnTo>
                  <a:pt x="73208" y="2336799"/>
                </a:lnTo>
                <a:lnTo>
                  <a:pt x="86754" y="2387599"/>
                </a:lnTo>
                <a:lnTo>
                  <a:pt x="101382" y="2425699"/>
                </a:lnTo>
                <a:lnTo>
                  <a:pt x="117076" y="2463799"/>
                </a:lnTo>
                <a:lnTo>
                  <a:pt x="133820" y="2514599"/>
                </a:lnTo>
                <a:lnTo>
                  <a:pt x="151600" y="2552699"/>
                </a:lnTo>
                <a:lnTo>
                  <a:pt x="170401" y="2590799"/>
                </a:lnTo>
                <a:lnTo>
                  <a:pt x="190205" y="2641599"/>
                </a:lnTo>
                <a:lnTo>
                  <a:pt x="210999" y="2679699"/>
                </a:lnTo>
                <a:lnTo>
                  <a:pt x="232767" y="2717799"/>
                </a:lnTo>
                <a:lnTo>
                  <a:pt x="255493" y="2755899"/>
                </a:lnTo>
                <a:lnTo>
                  <a:pt x="279162" y="2793999"/>
                </a:lnTo>
                <a:lnTo>
                  <a:pt x="303759" y="2832099"/>
                </a:lnTo>
                <a:lnTo>
                  <a:pt x="329267" y="2870199"/>
                </a:lnTo>
                <a:lnTo>
                  <a:pt x="355673" y="2908299"/>
                </a:lnTo>
                <a:lnTo>
                  <a:pt x="382960" y="2946399"/>
                </a:lnTo>
                <a:lnTo>
                  <a:pt x="411113" y="2971799"/>
                </a:lnTo>
                <a:lnTo>
                  <a:pt x="440116" y="3009899"/>
                </a:lnTo>
                <a:lnTo>
                  <a:pt x="469954" y="3047999"/>
                </a:lnTo>
                <a:lnTo>
                  <a:pt x="500612" y="3073399"/>
                </a:lnTo>
                <a:lnTo>
                  <a:pt x="532075" y="3111499"/>
                </a:lnTo>
                <a:lnTo>
                  <a:pt x="564326" y="3136899"/>
                </a:lnTo>
                <a:lnTo>
                  <a:pt x="597351" y="3174999"/>
                </a:lnTo>
                <a:lnTo>
                  <a:pt x="631134" y="3200399"/>
                </a:lnTo>
                <a:lnTo>
                  <a:pt x="665659" y="3238499"/>
                </a:lnTo>
                <a:lnTo>
                  <a:pt x="700912" y="3263900"/>
                </a:lnTo>
                <a:lnTo>
                  <a:pt x="736877" y="3289300"/>
                </a:lnTo>
                <a:lnTo>
                  <a:pt x="773538" y="3314700"/>
                </a:lnTo>
                <a:lnTo>
                  <a:pt x="810880" y="3340100"/>
                </a:lnTo>
                <a:lnTo>
                  <a:pt x="848887" y="3365500"/>
                </a:lnTo>
                <a:lnTo>
                  <a:pt x="887545" y="3390900"/>
                </a:lnTo>
                <a:lnTo>
                  <a:pt x="926838" y="3416300"/>
                </a:lnTo>
                <a:lnTo>
                  <a:pt x="966750" y="3441700"/>
                </a:lnTo>
                <a:lnTo>
                  <a:pt x="1007266" y="3454400"/>
                </a:lnTo>
                <a:lnTo>
                  <a:pt x="1048371" y="3479800"/>
                </a:lnTo>
                <a:lnTo>
                  <a:pt x="1090048" y="3492500"/>
                </a:lnTo>
                <a:lnTo>
                  <a:pt x="1132284" y="3517900"/>
                </a:lnTo>
                <a:lnTo>
                  <a:pt x="1218366" y="3543300"/>
                </a:lnTo>
                <a:lnTo>
                  <a:pt x="1262183" y="3568700"/>
                </a:lnTo>
                <a:lnTo>
                  <a:pt x="1442255" y="3619500"/>
                </a:lnTo>
                <a:lnTo>
                  <a:pt x="2300413" y="3619500"/>
                </a:lnTo>
                <a:lnTo>
                  <a:pt x="2480486" y="3568700"/>
                </a:lnTo>
                <a:lnTo>
                  <a:pt x="2524302" y="3543300"/>
                </a:lnTo>
                <a:lnTo>
                  <a:pt x="2610385" y="3517900"/>
                </a:lnTo>
                <a:lnTo>
                  <a:pt x="2652621" y="3492500"/>
                </a:lnTo>
                <a:lnTo>
                  <a:pt x="2694299" y="3479800"/>
                </a:lnTo>
                <a:lnTo>
                  <a:pt x="2735403" y="3454400"/>
                </a:lnTo>
                <a:lnTo>
                  <a:pt x="2775919" y="3441700"/>
                </a:lnTo>
                <a:lnTo>
                  <a:pt x="2815831" y="3416300"/>
                </a:lnTo>
                <a:lnTo>
                  <a:pt x="2855124" y="3390900"/>
                </a:lnTo>
                <a:lnTo>
                  <a:pt x="2893782" y="3365500"/>
                </a:lnTo>
                <a:lnTo>
                  <a:pt x="2931789" y="3340100"/>
                </a:lnTo>
                <a:lnTo>
                  <a:pt x="2969131" y="3314700"/>
                </a:lnTo>
                <a:lnTo>
                  <a:pt x="3005792" y="3289300"/>
                </a:lnTo>
                <a:lnTo>
                  <a:pt x="3041757" y="3263900"/>
                </a:lnTo>
                <a:lnTo>
                  <a:pt x="3077009" y="3238499"/>
                </a:lnTo>
                <a:lnTo>
                  <a:pt x="3111535" y="3200399"/>
                </a:lnTo>
                <a:lnTo>
                  <a:pt x="3145318" y="3174999"/>
                </a:lnTo>
                <a:lnTo>
                  <a:pt x="3178342" y="3136899"/>
                </a:lnTo>
                <a:lnTo>
                  <a:pt x="3210593" y="3111499"/>
                </a:lnTo>
                <a:lnTo>
                  <a:pt x="3242056" y="3073399"/>
                </a:lnTo>
                <a:lnTo>
                  <a:pt x="3272714" y="3047999"/>
                </a:lnTo>
                <a:lnTo>
                  <a:pt x="3302552" y="3009899"/>
                </a:lnTo>
                <a:lnTo>
                  <a:pt x="3331555" y="2971799"/>
                </a:lnTo>
                <a:lnTo>
                  <a:pt x="3359708" y="2946399"/>
                </a:lnTo>
                <a:lnTo>
                  <a:pt x="3386994" y="2908299"/>
                </a:lnTo>
                <a:lnTo>
                  <a:pt x="3413400" y="2870199"/>
                </a:lnTo>
                <a:lnTo>
                  <a:pt x="3438908" y="2832099"/>
                </a:lnTo>
                <a:lnTo>
                  <a:pt x="3463505" y="2793999"/>
                </a:lnTo>
                <a:lnTo>
                  <a:pt x="3487173" y="2755899"/>
                </a:lnTo>
                <a:lnTo>
                  <a:pt x="3509899" y="2717799"/>
                </a:lnTo>
                <a:lnTo>
                  <a:pt x="3531667" y="2679699"/>
                </a:lnTo>
                <a:lnTo>
                  <a:pt x="3552461" y="2641599"/>
                </a:lnTo>
                <a:lnTo>
                  <a:pt x="3572265" y="2590799"/>
                </a:lnTo>
                <a:lnTo>
                  <a:pt x="3591065" y="2552699"/>
                </a:lnTo>
                <a:lnTo>
                  <a:pt x="3608845" y="2514599"/>
                </a:lnTo>
                <a:lnTo>
                  <a:pt x="3625589" y="2463799"/>
                </a:lnTo>
                <a:lnTo>
                  <a:pt x="3641283" y="2425699"/>
                </a:lnTo>
                <a:lnTo>
                  <a:pt x="3655910" y="2387599"/>
                </a:lnTo>
                <a:lnTo>
                  <a:pt x="3669456" y="2336799"/>
                </a:lnTo>
                <a:lnTo>
                  <a:pt x="3681905" y="2298699"/>
                </a:lnTo>
                <a:lnTo>
                  <a:pt x="3693241" y="2247899"/>
                </a:lnTo>
                <a:lnTo>
                  <a:pt x="3703450" y="2209799"/>
                </a:lnTo>
                <a:lnTo>
                  <a:pt x="3712515" y="2158999"/>
                </a:lnTo>
                <a:lnTo>
                  <a:pt x="3720421" y="2108199"/>
                </a:lnTo>
                <a:lnTo>
                  <a:pt x="3727153" y="2070099"/>
                </a:lnTo>
                <a:lnTo>
                  <a:pt x="3732696" y="2019299"/>
                </a:lnTo>
                <a:lnTo>
                  <a:pt x="3737034" y="1968499"/>
                </a:lnTo>
                <a:lnTo>
                  <a:pt x="3740152" y="1930399"/>
                </a:lnTo>
                <a:lnTo>
                  <a:pt x="3742033" y="1879599"/>
                </a:lnTo>
                <a:lnTo>
                  <a:pt x="3742664" y="1828799"/>
                </a:lnTo>
                <a:lnTo>
                  <a:pt x="3742033" y="1777999"/>
                </a:lnTo>
                <a:lnTo>
                  <a:pt x="3740152" y="1739899"/>
                </a:lnTo>
                <a:lnTo>
                  <a:pt x="3737034" y="1689099"/>
                </a:lnTo>
                <a:lnTo>
                  <a:pt x="3732696" y="1638299"/>
                </a:lnTo>
                <a:lnTo>
                  <a:pt x="3727153" y="1587499"/>
                </a:lnTo>
                <a:lnTo>
                  <a:pt x="3720421" y="1549399"/>
                </a:lnTo>
                <a:lnTo>
                  <a:pt x="3712515" y="1498599"/>
                </a:lnTo>
                <a:lnTo>
                  <a:pt x="3703450" y="1460499"/>
                </a:lnTo>
                <a:lnTo>
                  <a:pt x="3693241" y="1409699"/>
                </a:lnTo>
                <a:lnTo>
                  <a:pt x="3681905" y="1358899"/>
                </a:lnTo>
                <a:lnTo>
                  <a:pt x="3669456" y="1320799"/>
                </a:lnTo>
                <a:lnTo>
                  <a:pt x="3655910" y="1269999"/>
                </a:lnTo>
                <a:lnTo>
                  <a:pt x="3641283" y="1231899"/>
                </a:lnTo>
                <a:lnTo>
                  <a:pt x="3625589" y="1193799"/>
                </a:lnTo>
                <a:lnTo>
                  <a:pt x="3608845" y="1142999"/>
                </a:lnTo>
                <a:lnTo>
                  <a:pt x="3591065" y="1104899"/>
                </a:lnTo>
                <a:lnTo>
                  <a:pt x="3572265" y="1066799"/>
                </a:lnTo>
                <a:lnTo>
                  <a:pt x="3552461" y="1028699"/>
                </a:lnTo>
                <a:lnTo>
                  <a:pt x="3531667" y="977899"/>
                </a:lnTo>
                <a:lnTo>
                  <a:pt x="3509899" y="939799"/>
                </a:lnTo>
                <a:lnTo>
                  <a:pt x="3487173" y="901699"/>
                </a:lnTo>
                <a:lnTo>
                  <a:pt x="3463505" y="863599"/>
                </a:lnTo>
                <a:lnTo>
                  <a:pt x="3438908" y="825500"/>
                </a:lnTo>
                <a:lnTo>
                  <a:pt x="3413400" y="787400"/>
                </a:lnTo>
                <a:lnTo>
                  <a:pt x="3386994" y="749300"/>
                </a:lnTo>
                <a:lnTo>
                  <a:pt x="3359708" y="723900"/>
                </a:lnTo>
                <a:lnTo>
                  <a:pt x="3331555" y="685800"/>
                </a:lnTo>
                <a:lnTo>
                  <a:pt x="3302552" y="647700"/>
                </a:lnTo>
                <a:lnTo>
                  <a:pt x="3272714" y="609600"/>
                </a:lnTo>
                <a:lnTo>
                  <a:pt x="3242056" y="584200"/>
                </a:lnTo>
                <a:lnTo>
                  <a:pt x="3210593" y="546100"/>
                </a:lnTo>
                <a:lnTo>
                  <a:pt x="3178342" y="520700"/>
                </a:lnTo>
                <a:lnTo>
                  <a:pt x="3145318" y="482600"/>
                </a:lnTo>
                <a:lnTo>
                  <a:pt x="3111535" y="457200"/>
                </a:lnTo>
                <a:lnTo>
                  <a:pt x="3077009" y="431800"/>
                </a:lnTo>
                <a:lnTo>
                  <a:pt x="3041757" y="393700"/>
                </a:lnTo>
                <a:lnTo>
                  <a:pt x="3005792" y="368300"/>
                </a:lnTo>
                <a:lnTo>
                  <a:pt x="2969131" y="342900"/>
                </a:lnTo>
                <a:lnTo>
                  <a:pt x="2931789" y="317500"/>
                </a:lnTo>
                <a:lnTo>
                  <a:pt x="2893782" y="292100"/>
                </a:lnTo>
                <a:lnTo>
                  <a:pt x="2855124" y="266700"/>
                </a:lnTo>
                <a:lnTo>
                  <a:pt x="2815831" y="241300"/>
                </a:lnTo>
                <a:lnTo>
                  <a:pt x="2775919" y="228600"/>
                </a:lnTo>
                <a:lnTo>
                  <a:pt x="2694299" y="177800"/>
                </a:lnTo>
                <a:lnTo>
                  <a:pt x="2652621" y="165100"/>
                </a:lnTo>
                <a:lnTo>
                  <a:pt x="2610385" y="139700"/>
                </a:lnTo>
                <a:lnTo>
                  <a:pt x="2524302" y="114300"/>
                </a:lnTo>
                <a:lnTo>
                  <a:pt x="2480486" y="88900"/>
                </a:lnTo>
                <a:lnTo>
                  <a:pt x="2300413" y="38100"/>
                </a:lnTo>
                <a:close/>
              </a:path>
              <a:path w="3742690" h="3657600">
                <a:moveTo>
                  <a:pt x="2160742" y="12700"/>
                </a:moveTo>
                <a:lnTo>
                  <a:pt x="1581925" y="12700"/>
                </a:lnTo>
                <a:lnTo>
                  <a:pt x="1488398" y="38100"/>
                </a:lnTo>
                <a:lnTo>
                  <a:pt x="2254270" y="38100"/>
                </a:lnTo>
                <a:lnTo>
                  <a:pt x="2160742" y="12700"/>
                </a:lnTo>
                <a:close/>
              </a:path>
              <a:path w="3742690" h="3657600">
                <a:moveTo>
                  <a:pt x="2065660" y="0"/>
                </a:moveTo>
                <a:lnTo>
                  <a:pt x="1677005" y="0"/>
                </a:lnTo>
                <a:lnTo>
                  <a:pt x="1629279" y="12700"/>
                </a:lnTo>
                <a:lnTo>
                  <a:pt x="2113387" y="12700"/>
                </a:lnTo>
                <a:lnTo>
                  <a:pt x="206566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23858" y="1515668"/>
            <a:ext cx="2797810" cy="2742565"/>
          </a:xfrm>
          <a:custGeom>
            <a:avLst/>
            <a:gdLst/>
            <a:ahLst/>
            <a:cxnLst/>
            <a:rect l="l" t="t" r="r" b="b"/>
            <a:pathLst>
              <a:path w="2797810" h="2742565">
                <a:moveTo>
                  <a:pt x="1398892" y="0"/>
                </a:moveTo>
                <a:lnTo>
                  <a:pt x="1349781" y="829"/>
                </a:lnTo>
                <a:lnTo>
                  <a:pt x="1301095" y="3298"/>
                </a:lnTo>
                <a:lnTo>
                  <a:pt x="1252862" y="7380"/>
                </a:lnTo>
                <a:lnTo>
                  <a:pt x="1205109" y="13048"/>
                </a:lnTo>
                <a:lnTo>
                  <a:pt x="1157865" y="20274"/>
                </a:lnTo>
                <a:lnTo>
                  <a:pt x="1111157" y="29032"/>
                </a:lnTo>
                <a:lnTo>
                  <a:pt x="1065012" y="39294"/>
                </a:lnTo>
                <a:lnTo>
                  <a:pt x="1019459" y="51033"/>
                </a:lnTo>
                <a:lnTo>
                  <a:pt x="974526" y="64222"/>
                </a:lnTo>
                <a:lnTo>
                  <a:pt x="930239" y="78833"/>
                </a:lnTo>
                <a:lnTo>
                  <a:pt x="886627" y="94840"/>
                </a:lnTo>
                <a:lnTo>
                  <a:pt x="843718" y="112214"/>
                </a:lnTo>
                <a:lnTo>
                  <a:pt x="801539" y="130930"/>
                </a:lnTo>
                <a:lnTo>
                  <a:pt x="760117" y="150960"/>
                </a:lnTo>
                <a:lnTo>
                  <a:pt x="719482" y="172277"/>
                </a:lnTo>
                <a:lnTo>
                  <a:pt x="679660" y="194853"/>
                </a:lnTo>
                <a:lnTo>
                  <a:pt x="640679" y="218661"/>
                </a:lnTo>
                <a:lnTo>
                  <a:pt x="602567" y="243674"/>
                </a:lnTo>
                <a:lnTo>
                  <a:pt x="565352" y="269865"/>
                </a:lnTo>
                <a:lnTo>
                  <a:pt x="529061" y="297207"/>
                </a:lnTo>
                <a:lnTo>
                  <a:pt x="493723" y="325673"/>
                </a:lnTo>
                <a:lnTo>
                  <a:pt x="459364" y="355235"/>
                </a:lnTo>
                <a:lnTo>
                  <a:pt x="426013" y="385866"/>
                </a:lnTo>
                <a:lnTo>
                  <a:pt x="393697" y="417539"/>
                </a:lnTo>
                <a:lnTo>
                  <a:pt x="362444" y="450226"/>
                </a:lnTo>
                <a:lnTo>
                  <a:pt x="332283" y="483902"/>
                </a:lnTo>
                <a:lnTo>
                  <a:pt x="303239" y="518537"/>
                </a:lnTo>
                <a:lnTo>
                  <a:pt x="275343" y="554106"/>
                </a:lnTo>
                <a:lnTo>
                  <a:pt x="248620" y="590581"/>
                </a:lnTo>
                <a:lnTo>
                  <a:pt x="223099" y="627935"/>
                </a:lnTo>
                <a:lnTo>
                  <a:pt x="198807" y="666140"/>
                </a:lnTo>
                <a:lnTo>
                  <a:pt x="175773" y="705170"/>
                </a:lnTo>
                <a:lnTo>
                  <a:pt x="154024" y="744997"/>
                </a:lnTo>
                <a:lnTo>
                  <a:pt x="133588" y="785595"/>
                </a:lnTo>
                <a:lnTo>
                  <a:pt x="114492" y="826935"/>
                </a:lnTo>
                <a:lnTo>
                  <a:pt x="96764" y="868991"/>
                </a:lnTo>
                <a:lnTo>
                  <a:pt x="80433" y="911735"/>
                </a:lnTo>
                <a:lnTo>
                  <a:pt x="65525" y="955141"/>
                </a:lnTo>
                <a:lnTo>
                  <a:pt x="52069" y="999181"/>
                </a:lnTo>
                <a:lnTo>
                  <a:pt x="40091" y="1043827"/>
                </a:lnTo>
                <a:lnTo>
                  <a:pt x="29621" y="1089054"/>
                </a:lnTo>
                <a:lnTo>
                  <a:pt x="20686" y="1134833"/>
                </a:lnTo>
                <a:lnTo>
                  <a:pt x="13313" y="1181138"/>
                </a:lnTo>
                <a:lnTo>
                  <a:pt x="7530" y="1227940"/>
                </a:lnTo>
                <a:lnTo>
                  <a:pt x="3365" y="1275214"/>
                </a:lnTo>
                <a:lnTo>
                  <a:pt x="845" y="1322932"/>
                </a:lnTo>
                <a:lnTo>
                  <a:pt x="0" y="1371066"/>
                </a:lnTo>
                <a:lnTo>
                  <a:pt x="845" y="1419200"/>
                </a:lnTo>
                <a:lnTo>
                  <a:pt x="3365" y="1466918"/>
                </a:lnTo>
                <a:lnTo>
                  <a:pt x="7530" y="1514192"/>
                </a:lnTo>
                <a:lnTo>
                  <a:pt x="13313" y="1560995"/>
                </a:lnTo>
                <a:lnTo>
                  <a:pt x="20686" y="1607299"/>
                </a:lnTo>
                <a:lnTo>
                  <a:pt x="29621" y="1653079"/>
                </a:lnTo>
                <a:lnTo>
                  <a:pt x="40091" y="1698305"/>
                </a:lnTo>
                <a:lnTo>
                  <a:pt x="52069" y="1742952"/>
                </a:lnTo>
                <a:lnTo>
                  <a:pt x="65525" y="1786993"/>
                </a:lnTo>
                <a:lnTo>
                  <a:pt x="80433" y="1830398"/>
                </a:lnTo>
                <a:lnTo>
                  <a:pt x="96764" y="1873143"/>
                </a:lnTo>
                <a:lnTo>
                  <a:pt x="114492" y="1915199"/>
                </a:lnTo>
                <a:lnTo>
                  <a:pt x="133588" y="1956540"/>
                </a:lnTo>
                <a:lnTo>
                  <a:pt x="154024" y="1997137"/>
                </a:lnTo>
                <a:lnTo>
                  <a:pt x="175773" y="2036965"/>
                </a:lnTo>
                <a:lnTo>
                  <a:pt x="198807" y="2075995"/>
                </a:lnTo>
                <a:lnTo>
                  <a:pt x="223099" y="2114201"/>
                </a:lnTo>
                <a:lnTo>
                  <a:pt x="248620" y="2151555"/>
                </a:lnTo>
                <a:lnTo>
                  <a:pt x="275343" y="2188030"/>
                </a:lnTo>
                <a:lnTo>
                  <a:pt x="303239" y="2223599"/>
                </a:lnTo>
                <a:lnTo>
                  <a:pt x="332283" y="2258235"/>
                </a:lnTo>
                <a:lnTo>
                  <a:pt x="362444" y="2291911"/>
                </a:lnTo>
                <a:lnTo>
                  <a:pt x="393697" y="2324599"/>
                </a:lnTo>
                <a:lnTo>
                  <a:pt x="426013" y="2356273"/>
                </a:lnTo>
                <a:lnTo>
                  <a:pt x="459364" y="2386904"/>
                </a:lnTo>
                <a:lnTo>
                  <a:pt x="493723" y="2416466"/>
                </a:lnTo>
                <a:lnTo>
                  <a:pt x="529061" y="2444932"/>
                </a:lnTo>
                <a:lnTo>
                  <a:pt x="565352" y="2472274"/>
                </a:lnTo>
                <a:lnTo>
                  <a:pt x="602567" y="2498466"/>
                </a:lnTo>
                <a:lnTo>
                  <a:pt x="640679" y="2523479"/>
                </a:lnTo>
                <a:lnTo>
                  <a:pt x="679660" y="2547288"/>
                </a:lnTo>
                <a:lnTo>
                  <a:pt x="719482" y="2569864"/>
                </a:lnTo>
                <a:lnTo>
                  <a:pt x="760117" y="2591181"/>
                </a:lnTo>
                <a:lnTo>
                  <a:pt x="801539" y="2611211"/>
                </a:lnTo>
                <a:lnTo>
                  <a:pt x="843718" y="2629927"/>
                </a:lnTo>
                <a:lnTo>
                  <a:pt x="886627" y="2647303"/>
                </a:lnTo>
                <a:lnTo>
                  <a:pt x="930239" y="2663309"/>
                </a:lnTo>
                <a:lnTo>
                  <a:pt x="974526" y="2677921"/>
                </a:lnTo>
                <a:lnTo>
                  <a:pt x="1019459" y="2691110"/>
                </a:lnTo>
                <a:lnTo>
                  <a:pt x="1065012" y="2702849"/>
                </a:lnTo>
                <a:lnTo>
                  <a:pt x="1111157" y="2713111"/>
                </a:lnTo>
                <a:lnTo>
                  <a:pt x="1157865" y="2721869"/>
                </a:lnTo>
                <a:lnTo>
                  <a:pt x="1205109" y="2729096"/>
                </a:lnTo>
                <a:lnTo>
                  <a:pt x="1252862" y="2734764"/>
                </a:lnTo>
                <a:lnTo>
                  <a:pt x="1301095" y="2738846"/>
                </a:lnTo>
                <a:lnTo>
                  <a:pt x="1349781" y="2741315"/>
                </a:lnTo>
                <a:lnTo>
                  <a:pt x="1398892" y="2742144"/>
                </a:lnTo>
                <a:lnTo>
                  <a:pt x="1448003" y="2741315"/>
                </a:lnTo>
                <a:lnTo>
                  <a:pt x="1496689" y="2738846"/>
                </a:lnTo>
                <a:lnTo>
                  <a:pt x="1544922" y="2734764"/>
                </a:lnTo>
                <a:lnTo>
                  <a:pt x="1592675" y="2729096"/>
                </a:lnTo>
                <a:lnTo>
                  <a:pt x="1639919" y="2721869"/>
                </a:lnTo>
                <a:lnTo>
                  <a:pt x="1686627" y="2713111"/>
                </a:lnTo>
                <a:lnTo>
                  <a:pt x="1732771" y="2702849"/>
                </a:lnTo>
                <a:lnTo>
                  <a:pt x="1778324" y="2691110"/>
                </a:lnTo>
                <a:lnTo>
                  <a:pt x="1823258" y="2677921"/>
                </a:lnTo>
                <a:lnTo>
                  <a:pt x="1867545" y="2663309"/>
                </a:lnTo>
                <a:lnTo>
                  <a:pt x="1911156" y="2647303"/>
                </a:lnTo>
                <a:lnTo>
                  <a:pt x="1954066" y="2629927"/>
                </a:lnTo>
                <a:lnTo>
                  <a:pt x="1996245" y="2611211"/>
                </a:lnTo>
                <a:lnTo>
                  <a:pt x="2037666" y="2591181"/>
                </a:lnTo>
                <a:lnTo>
                  <a:pt x="2078302" y="2569864"/>
                </a:lnTo>
                <a:lnTo>
                  <a:pt x="2118124" y="2547288"/>
                </a:lnTo>
                <a:lnTo>
                  <a:pt x="2157104" y="2523479"/>
                </a:lnTo>
                <a:lnTo>
                  <a:pt x="2195216" y="2498466"/>
                </a:lnTo>
                <a:lnTo>
                  <a:pt x="2232432" y="2472274"/>
                </a:lnTo>
                <a:lnTo>
                  <a:pt x="2268722" y="2444932"/>
                </a:lnTo>
                <a:lnTo>
                  <a:pt x="2304061" y="2416466"/>
                </a:lnTo>
                <a:lnTo>
                  <a:pt x="2338420" y="2386904"/>
                </a:lnTo>
                <a:lnTo>
                  <a:pt x="2371771" y="2356273"/>
                </a:lnTo>
                <a:lnTo>
                  <a:pt x="2404087" y="2324599"/>
                </a:lnTo>
                <a:lnTo>
                  <a:pt x="2435339" y="2291911"/>
                </a:lnTo>
                <a:lnTo>
                  <a:pt x="2465501" y="2258235"/>
                </a:lnTo>
                <a:lnTo>
                  <a:pt x="2494544" y="2223599"/>
                </a:lnTo>
                <a:lnTo>
                  <a:pt x="2522441" y="2188030"/>
                </a:lnTo>
                <a:lnTo>
                  <a:pt x="2549164" y="2151555"/>
                </a:lnTo>
                <a:lnTo>
                  <a:pt x="2574685" y="2114201"/>
                </a:lnTo>
                <a:lnTo>
                  <a:pt x="2598976" y="2075995"/>
                </a:lnTo>
                <a:lnTo>
                  <a:pt x="2622010" y="2036965"/>
                </a:lnTo>
                <a:lnTo>
                  <a:pt x="2643760" y="1997137"/>
                </a:lnTo>
                <a:lnTo>
                  <a:pt x="2664196" y="1956540"/>
                </a:lnTo>
                <a:lnTo>
                  <a:pt x="2683292" y="1915199"/>
                </a:lnTo>
                <a:lnTo>
                  <a:pt x="2701019" y="1873143"/>
                </a:lnTo>
                <a:lnTo>
                  <a:pt x="2717351" y="1830398"/>
                </a:lnTo>
                <a:lnTo>
                  <a:pt x="2732259" y="1786993"/>
                </a:lnTo>
                <a:lnTo>
                  <a:pt x="2745715" y="1742952"/>
                </a:lnTo>
                <a:lnTo>
                  <a:pt x="2757692" y="1698305"/>
                </a:lnTo>
                <a:lnTo>
                  <a:pt x="2768162" y="1653079"/>
                </a:lnTo>
                <a:lnTo>
                  <a:pt x="2777098" y="1607299"/>
                </a:lnTo>
                <a:lnTo>
                  <a:pt x="2784471" y="1560995"/>
                </a:lnTo>
                <a:lnTo>
                  <a:pt x="2790254" y="1514192"/>
                </a:lnTo>
                <a:lnTo>
                  <a:pt x="2794419" y="1466918"/>
                </a:lnTo>
                <a:lnTo>
                  <a:pt x="2796938" y="1419200"/>
                </a:lnTo>
                <a:lnTo>
                  <a:pt x="2797784" y="1371066"/>
                </a:lnTo>
                <a:lnTo>
                  <a:pt x="2796938" y="1322932"/>
                </a:lnTo>
                <a:lnTo>
                  <a:pt x="2794419" y="1275214"/>
                </a:lnTo>
                <a:lnTo>
                  <a:pt x="2790254" y="1227940"/>
                </a:lnTo>
                <a:lnTo>
                  <a:pt x="2784471" y="1181138"/>
                </a:lnTo>
                <a:lnTo>
                  <a:pt x="2777098" y="1134833"/>
                </a:lnTo>
                <a:lnTo>
                  <a:pt x="2768162" y="1089054"/>
                </a:lnTo>
                <a:lnTo>
                  <a:pt x="2757692" y="1043827"/>
                </a:lnTo>
                <a:lnTo>
                  <a:pt x="2745715" y="999181"/>
                </a:lnTo>
                <a:lnTo>
                  <a:pt x="2732259" y="955141"/>
                </a:lnTo>
                <a:lnTo>
                  <a:pt x="2717351" y="911735"/>
                </a:lnTo>
                <a:lnTo>
                  <a:pt x="2701019" y="868991"/>
                </a:lnTo>
                <a:lnTo>
                  <a:pt x="2683292" y="826935"/>
                </a:lnTo>
                <a:lnTo>
                  <a:pt x="2664196" y="785595"/>
                </a:lnTo>
                <a:lnTo>
                  <a:pt x="2643760" y="744997"/>
                </a:lnTo>
                <a:lnTo>
                  <a:pt x="2622010" y="705170"/>
                </a:lnTo>
                <a:lnTo>
                  <a:pt x="2598976" y="666140"/>
                </a:lnTo>
                <a:lnTo>
                  <a:pt x="2574685" y="627935"/>
                </a:lnTo>
                <a:lnTo>
                  <a:pt x="2549164" y="590581"/>
                </a:lnTo>
                <a:lnTo>
                  <a:pt x="2522441" y="554106"/>
                </a:lnTo>
                <a:lnTo>
                  <a:pt x="2494544" y="518537"/>
                </a:lnTo>
                <a:lnTo>
                  <a:pt x="2465501" y="483902"/>
                </a:lnTo>
                <a:lnTo>
                  <a:pt x="2435339" y="450226"/>
                </a:lnTo>
                <a:lnTo>
                  <a:pt x="2404087" y="417539"/>
                </a:lnTo>
                <a:lnTo>
                  <a:pt x="2371771" y="385866"/>
                </a:lnTo>
                <a:lnTo>
                  <a:pt x="2338420" y="355235"/>
                </a:lnTo>
                <a:lnTo>
                  <a:pt x="2304061" y="325673"/>
                </a:lnTo>
                <a:lnTo>
                  <a:pt x="2268722" y="297207"/>
                </a:lnTo>
                <a:lnTo>
                  <a:pt x="2232432" y="269865"/>
                </a:lnTo>
                <a:lnTo>
                  <a:pt x="2195216" y="243674"/>
                </a:lnTo>
                <a:lnTo>
                  <a:pt x="2157104" y="218661"/>
                </a:lnTo>
                <a:lnTo>
                  <a:pt x="2118124" y="194853"/>
                </a:lnTo>
                <a:lnTo>
                  <a:pt x="2078302" y="172277"/>
                </a:lnTo>
                <a:lnTo>
                  <a:pt x="2037666" y="150960"/>
                </a:lnTo>
                <a:lnTo>
                  <a:pt x="1996245" y="130930"/>
                </a:lnTo>
                <a:lnTo>
                  <a:pt x="1954066" y="112214"/>
                </a:lnTo>
                <a:lnTo>
                  <a:pt x="1911156" y="94840"/>
                </a:lnTo>
                <a:lnTo>
                  <a:pt x="1867545" y="78833"/>
                </a:lnTo>
                <a:lnTo>
                  <a:pt x="1823258" y="64222"/>
                </a:lnTo>
                <a:lnTo>
                  <a:pt x="1778324" y="51033"/>
                </a:lnTo>
                <a:lnTo>
                  <a:pt x="1732771" y="39294"/>
                </a:lnTo>
                <a:lnTo>
                  <a:pt x="1686627" y="29032"/>
                </a:lnTo>
                <a:lnTo>
                  <a:pt x="1639919" y="20274"/>
                </a:lnTo>
                <a:lnTo>
                  <a:pt x="1592675" y="13048"/>
                </a:lnTo>
                <a:lnTo>
                  <a:pt x="1544922" y="7380"/>
                </a:lnTo>
                <a:lnTo>
                  <a:pt x="1496689" y="3298"/>
                </a:lnTo>
                <a:lnTo>
                  <a:pt x="1448003" y="829"/>
                </a:lnTo>
                <a:lnTo>
                  <a:pt x="1398892" y="0"/>
                </a:lnTo>
                <a:close/>
              </a:path>
            </a:pathLst>
          </a:custGeom>
          <a:solidFill>
            <a:srgbClr val="00A1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65259" y="1948281"/>
            <a:ext cx="1915160" cy="1877060"/>
          </a:xfrm>
          <a:custGeom>
            <a:avLst/>
            <a:gdLst/>
            <a:ahLst/>
            <a:cxnLst/>
            <a:rect l="l" t="t" r="r" b="b"/>
            <a:pathLst>
              <a:path w="1915160" h="1877060">
                <a:moveTo>
                  <a:pt x="957491" y="0"/>
                </a:moveTo>
                <a:lnTo>
                  <a:pt x="908219" y="1221"/>
                </a:lnTo>
                <a:lnTo>
                  <a:pt x="859594" y="4845"/>
                </a:lnTo>
                <a:lnTo>
                  <a:pt x="811675" y="10813"/>
                </a:lnTo>
                <a:lnTo>
                  <a:pt x="764524" y="19066"/>
                </a:lnTo>
                <a:lnTo>
                  <a:pt x="718200" y="29545"/>
                </a:lnTo>
                <a:lnTo>
                  <a:pt x="672764" y="42191"/>
                </a:lnTo>
                <a:lnTo>
                  <a:pt x="628275" y="56945"/>
                </a:lnTo>
                <a:lnTo>
                  <a:pt x="584794" y="73749"/>
                </a:lnTo>
                <a:lnTo>
                  <a:pt x="542381" y="92542"/>
                </a:lnTo>
                <a:lnTo>
                  <a:pt x="501096" y="113267"/>
                </a:lnTo>
                <a:lnTo>
                  <a:pt x="460999" y="135864"/>
                </a:lnTo>
                <a:lnTo>
                  <a:pt x="422150" y="160274"/>
                </a:lnTo>
                <a:lnTo>
                  <a:pt x="384611" y="186439"/>
                </a:lnTo>
                <a:lnTo>
                  <a:pt x="348439" y="214299"/>
                </a:lnTo>
                <a:lnTo>
                  <a:pt x="313697" y="243795"/>
                </a:lnTo>
                <a:lnTo>
                  <a:pt x="280444" y="274869"/>
                </a:lnTo>
                <a:lnTo>
                  <a:pt x="248740" y="307461"/>
                </a:lnTo>
                <a:lnTo>
                  <a:pt x="218646" y="341512"/>
                </a:lnTo>
                <a:lnTo>
                  <a:pt x="190221" y="376964"/>
                </a:lnTo>
                <a:lnTo>
                  <a:pt x="163525" y="413758"/>
                </a:lnTo>
                <a:lnTo>
                  <a:pt x="138620" y="451834"/>
                </a:lnTo>
                <a:lnTo>
                  <a:pt x="115565" y="491133"/>
                </a:lnTo>
                <a:lnTo>
                  <a:pt x="94419" y="531598"/>
                </a:lnTo>
                <a:lnTo>
                  <a:pt x="75245" y="573168"/>
                </a:lnTo>
                <a:lnTo>
                  <a:pt x="58100" y="615784"/>
                </a:lnTo>
                <a:lnTo>
                  <a:pt x="43047" y="659388"/>
                </a:lnTo>
                <a:lnTo>
                  <a:pt x="30144" y="703921"/>
                </a:lnTo>
                <a:lnTo>
                  <a:pt x="19453" y="749324"/>
                </a:lnTo>
                <a:lnTo>
                  <a:pt x="11032" y="795538"/>
                </a:lnTo>
                <a:lnTo>
                  <a:pt x="4943" y="842503"/>
                </a:lnTo>
                <a:lnTo>
                  <a:pt x="1245" y="890161"/>
                </a:lnTo>
                <a:lnTo>
                  <a:pt x="0" y="938453"/>
                </a:lnTo>
                <a:lnTo>
                  <a:pt x="1245" y="986747"/>
                </a:lnTo>
                <a:lnTo>
                  <a:pt x="4943" y="1034406"/>
                </a:lnTo>
                <a:lnTo>
                  <a:pt x="11032" y="1081372"/>
                </a:lnTo>
                <a:lnTo>
                  <a:pt x="19453" y="1127586"/>
                </a:lnTo>
                <a:lnTo>
                  <a:pt x="30144" y="1172990"/>
                </a:lnTo>
                <a:lnTo>
                  <a:pt x="43047" y="1217523"/>
                </a:lnTo>
                <a:lnTo>
                  <a:pt x="58100" y="1261128"/>
                </a:lnTo>
                <a:lnTo>
                  <a:pt x="75245" y="1303744"/>
                </a:lnTo>
                <a:lnTo>
                  <a:pt x="94419" y="1345314"/>
                </a:lnTo>
                <a:lnTo>
                  <a:pt x="115565" y="1385779"/>
                </a:lnTo>
                <a:lnTo>
                  <a:pt x="138620" y="1425078"/>
                </a:lnTo>
                <a:lnTo>
                  <a:pt x="163525" y="1463154"/>
                </a:lnTo>
                <a:lnTo>
                  <a:pt x="190221" y="1499948"/>
                </a:lnTo>
                <a:lnTo>
                  <a:pt x="218646" y="1535400"/>
                </a:lnTo>
                <a:lnTo>
                  <a:pt x="248740" y="1569451"/>
                </a:lnTo>
                <a:lnTo>
                  <a:pt x="280444" y="1602043"/>
                </a:lnTo>
                <a:lnTo>
                  <a:pt x="313697" y="1633116"/>
                </a:lnTo>
                <a:lnTo>
                  <a:pt x="348439" y="1662612"/>
                </a:lnTo>
                <a:lnTo>
                  <a:pt x="384611" y="1690471"/>
                </a:lnTo>
                <a:lnTo>
                  <a:pt x="422150" y="1716636"/>
                </a:lnTo>
                <a:lnTo>
                  <a:pt x="460999" y="1741045"/>
                </a:lnTo>
                <a:lnTo>
                  <a:pt x="501096" y="1763642"/>
                </a:lnTo>
                <a:lnTo>
                  <a:pt x="542381" y="1784366"/>
                </a:lnTo>
                <a:lnTo>
                  <a:pt x="584794" y="1803160"/>
                </a:lnTo>
                <a:lnTo>
                  <a:pt x="628275" y="1819963"/>
                </a:lnTo>
                <a:lnTo>
                  <a:pt x="672764" y="1834717"/>
                </a:lnTo>
                <a:lnTo>
                  <a:pt x="718200" y="1847362"/>
                </a:lnTo>
                <a:lnTo>
                  <a:pt x="764524" y="1857841"/>
                </a:lnTo>
                <a:lnTo>
                  <a:pt x="811675" y="1866094"/>
                </a:lnTo>
                <a:lnTo>
                  <a:pt x="859594" y="1872062"/>
                </a:lnTo>
                <a:lnTo>
                  <a:pt x="908219" y="1875686"/>
                </a:lnTo>
                <a:lnTo>
                  <a:pt x="957491" y="1876907"/>
                </a:lnTo>
                <a:lnTo>
                  <a:pt x="1006764" y="1875686"/>
                </a:lnTo>
                <a:lnTo>
                  <a:pt x="1055390" y="1872062"/>
                </a:lnTo>
                <a:lnTo>
                  <a:pt x="1103309" y="1866094"/>
                </a:lnTo>
                <a:lnTo>
                  <a:pt x="1150461" y="1857841"/>
                </a:lnTo>
                <a:lnTo>
                  <a:pt x="1196785" y="1847362"/>
                </a:lnTo>
                <a:lnTo>
                  <a:pt x="1242222" y="1834717"/>
                </a:lnTo>
                <a:lnTo>
                  <a:pt x="1286711" y="1819963"/>
                </a:lnTo>
                <a:lnTo>
                  <a:pt x="1330193" y="1803160"/>
                </a:lnTo>
                <a:lnTo>
                  <a:pt x="1372606" y="1784366"/>
                </a:lnTo>
                <a:lnTo>
                  <a:pt x="1413891" y="1763642"/>
                </a:lnTo>
                <a:lnTo>
                  <a:pt x="1453988" y="1741045"/>
                </a:lnTo>
                <a:lnTo>
                  <a:pt x="1492836" y="1716636"/>
                </a:lnTo>
                <a:lnTo>
                  <a:pt x="1530376" y="1690471"/>
                </a:lnTo>
                <a:lnTo>
                  <a:pt x="1566547" y="1662612"/>
                </a:lnTo>
                <a:lnTo>
                  <a:pt x="1601289" y="1633116"/>
                </a:lnTo>
                <a:lnTo>
                  <a:pt x="1634542" y="1602043"/>
                </a:lnTo>
                <a:lnTo>
                  <a:pt x="1666246" y="1569451"/>
                </a:lnTo>
                <a:lnTo>
                  <a:pt x="1696340" y="1535400"/>
                </a:lnTo>
                <a:lnTo>
                  <a:pt x="1724764" y="1499948"/>
                </a:lnTo>
                <a:lnTo>
                  <a:pt x="1751459" y="1463154"/>
                </a:lnTo>
                <a:lnTo>
                  <a:pt x="1776364" y="1425078"/>
                </a:lnTo>
                <a:lnTo>
                  <a:pt x="1799419" y="1385779"/>
                </a:lnTo>
                <a:lnTo>
                  <a:pt x="1820564" y="1345314"/>
                </a:lnTo>
                <a:lnTo>
                  <a:pt x="1839738" y="1303744"/>
                </a:lnTo>
                <a:lnTo>
                  <a:pt x="1856882" y="1261128"/>
                </a:lnTo>
                <a:lnTo>
                  <a:pt x="1871935" y="1217523"/>
                </a:lnTo>
                <a:lnTo>
                  <a:pt x="1884838" y="1172990"/>
                </a:lnTo>
                <a:lnTo>
                  <a:pt x="1895529" y="1127586"/>
                </a:lnTo>
                <a:lnTo>
                  <a:pt x="1903949" y="1081372"/>
                </a:lnTo>
                <a:lnTo>
                  <a:pt x="1910038" y="1034406"/>
                </a:lnTo>
                <a:lnTo>
                  <a:pt x="1913736" y="986747"/>
                </a:lnTo>
                <a:lnTo>
                  <a:pt x="1914982" y="938453"/>
                </a:lnTo>
                <a:lnTo>
                  <a:pt x="1913736" y="890161"/>
                </a:lnTo>
                <a:lnTo>
                  <a:pt x="1910038" y="842503"/>
                </a:lnTo>
                <a:lnTo>
                  <a:pt x="1903949" y="795538"/>
                </a:lnTo>
                <a:lnTo>
                  <a:pt x="1895529" y="749324"/>
                </a:lnTo>
                <a:lnTo>
                  <a:pt x="1884838" y="703921"/>
                </a:lnTo>
                <a:lnTo>
                  <a:pt x="1871935" y="659388"/>
                </a:lnTo>
                <a:lnTo>
                  <a:pt x="1856882" y="615784"/>
                </a:lnTo>
                <a:lnTo>
                  <a:pt x="1839738" y="573168"/>
                </a:lnTo>
                <a:lnTo>
                  <a:pt x="1820564" y="531598"/>
                </a:lnTo>
                <a:lnTo>
                  <a:pt x="1799419" y="491133"/>
                </a:lnTo>
                <a:lnTo>
                  <a:pt x="1776364" y="451834"/>
                </a:lnTo>
                <a:lnTo>
                  <a:pt x="1751459" y="413758"/>
                </a:lnTo>
                <a:lnTo>
                  <a:pt x="1724764" y="376964"/>
                </a:lnTo>
                <a:lnTo>
                  <a:pt x="1696340" y="341512"/>
                </a:lnTo>
                <a:lnTo>
                  <a:pt x="1666246" y="307461"/>
                </a:lnTo>
                <a:lnTo>
                  <a:pt x="1634542" y="274869"/>
                </a:lnTo>
                <a:lnTo>
                  <a:pt x="1601289" y="243795"/>
                </a:lnTo>
                <a:lnTo>
                  <a:pt x="1566547" y="214299"/>
                </a:lnTo>
                <a:lnTo>
                  <a:pt x="1530376" y="186439"/>
                </a:lnTo>
                <a:lnTo>
                  <a:pt x="1492836" y="160274"/>
                </a:lnTo>
                <a:lnTo>
                  <a:pt x="1453988" y="135864"/>
                </a:lnTo>
                <a:lnTo>
                  <a:pt x="1413891" y="113267"/>
                </a:lnTo>
                <a:lnTo>
                  <a:pt x="1372606" y="92542"/>
                </a:lnTo>
                <a:lnTo>
                  <a:pt x="1330193" y="73749"/>
                </a:lnTo>
                <a:lnTo>
                  <a:pt x="1286711" y="56945"/>
                </a:lnTo>
                <a:lnTo>
                  <a:pt x="1242222" y="42191"/>
                </a:lnTo>
                <a:lnTo>
                  <a:pt x="1196785" y="29545"/>
                </a:lnTo>
                <a:lnTo>
                  <a:pt x="1150461" y="19066"/>
                </a:lnTo>
                <a:lnTo>
                  <a:pt x="1103309" y="10813"/>
                </a:lnTo>
                <a:lnTo>
                  <a:pt x="1055390" y="4845"/>
                </a:lnTo>
                <a:lnTo>
                  <a:pt x="1006764" y="1221"/>
                </a:lnTo>
                <a:lnTo>
                  <a:pt x="957491" y="0"/>
                </a:lnTo>
                <a:close/>
              </a:path>
            </a:pathLst>
          </a:custGeom>
          <a:solidFill>
            <a:srgbClr val="69AF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18100" y="1706029"/>
            <a:ext cx="1405470" cy="12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64937" y="1747291"/>
            <a:ext cx="1299845" cy="7620"/>
          </a:xfrm>
          <a:custGeom>
            <a:avLst/>
            <a:gdLst/>
            <a:ahLst/>
            <a:cxnLst/>
            <a:rect l="l" t="t" r="r" b="b"/>
            <a:pathLst>
              <a:path w="1299845" h="7619">
                <a:moveTo>
                  <a:pt x="0" y="0"/>
                </a:moveTo>
                <a:lnTo>
                  <a:pt x="1299550" y="7082"/>
                </a:lnTo>
              </a:path>
            </a:pathLst>
          </a:custGeom>
          <a:ln w="25400">
            <a:solidFill>
              <a:srgbClr val="0E2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68800" y="3043762"/>
            <a:ext cx="2036229" cy="1227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16056" y="3083444"/>
            <a:ext cx="1931670" cy="3810"/>
          </a:xfrm>
          <a:custGeom>
            <a:avLst/>
            <a:gdLst/>
            <a:ahLst/>
            <a:cxnLst/>
            <a:rect l="l" t="t" r="r" b="b"/>
            <a:pathLst>
              <a:path w="1931670" h="3810">
                <a:moveTo>
                  <a:pt x="0" y="3544"/>
                </a:moveTo>
                <a:lnTo>
                  <a:pt x="1931581" y="0"/>
                </a:lnTo>
              </a:path>
            </a:pathLst>
          </a:custGeom>
          <a:ln w="25400">
            <a:solidFill>
              <a:srgbClr val="0E2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68329" y="2370666"/>
            <a:ext cx="1710270" cy="1185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14366" y="2409037"/>
            <a:ext cx="1604010" cy="2540"/>
          </a:xfrm>
          <a:custGeom>
            <a:avLst/>
            <a:gdLst/>
            <a:ahLst/>
            <a:cxnLst/>
            <a:rect l="l" t="t" r="r" b="b"/>
            <a:pathLst>
              <a:path w="1604009" h="2539">
                <a:moveTo>
                  <a:pt x="0" y="0"/>
                </a:moveTo>
                <a:lnTo>
                  <a:pt x="1603400" y="2026"/>
                </a:lnTo>
              </a:path>
            </a:pathLst>
          </a:custGeom>
          <a:ln w="25400">
            <a:solidFill>
              <a:srgbClr val="0E2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26377" y="1611528"/>
            <a:ext cx="1928495" cy="158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7030A0"/>
                </a:solidFill>
                <a:latin typeface="Arial"/>
                <a:cs typeface="Arial"/>
              </a:rPr>
              <a:t>Artificial</a:t>
            </a:r>
            <a:r>
              <a:rPr sz="1400" b="1" spc="-3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7030A0"/>
                </a:solidFill>
                <a:latin typeface="Arial"/>
                <a:cs typeface="Arial"/>
              </a:rPr>
              <a:t>Intelligence</a:t>
            </a:r>
            <a:endParaRPr sz="1400">
              <a:latin typeface="Arial"/>
              <a:cs typeface="Arial"/>
            </a:endParaRPr>
          </a:p>
          <a:p>
            <a:pPr marL="12700" marR="285115" indent="116839">
              <a:lnSpc>
                <a:spcPct val="310600"/>
              </a:lnSpc>
              <a:spcBef>
                <a:spcPts val="165"/>
              </a:spcBef>
            </a:pPr>
            <a:r>
              <a:rPr sz="1400" b="1" spc="-5" dirty="0">
                <a:solidFill>
                  <a:srgbClr val="00B0F0"/>
                </a:solidFill>
                <a:latin typeface="Arial"/>
                <a:cs typeface="Arial"/>
              </a:rPr>
              <a:t>Machine</a:t>
            </a:r>
            <a:r>
              <a:rPr sz="1400" b="1" spc="-9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B0F0"/>
                </a:solidFill>
                <a:latin typeface="Arial"/>
                <a:cs typeface="Arial"/>
              </a:rPr>
              <a:t>Learning  </a:t>
            </a:r>
            <a:r>
              <a:rPr sz="1400" b="1" spc="-5" dirty="0">
                <a:solidFill>
                  <a:srgbClr val="69AF34"/>
                </a:solidFill>
                <a:latin typeface="Arial"/>
                <a:cs typeface="Arial"/>
              </a:rPr>
              <a:t>Deep</a:t>
            </a:r>
            <a:r>
              <a:rPr sz="1400" b="1" spc="-20" dirty="0">
                <a:solidFill>
                  <a:srgbClr val="69AF34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69AF34"/>
                </a:solidFill>
                <a:latin typeface="Arial"/>
                <a:cs typeface="Arial"/>
              </a:rPr>
              <a:t>Learning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4">
            <a:extLst>
              <a:ext uri="{FF2B5EF4-FFF2-40B4-BE49-F238E27FC236}">
                <a16:creationId xmlns:a16="http://schemas.microsoft.com/office/drawing/2014/main" id="{6A27EC3F-5A02-4557-8FEA-C6426ED12A7F}"/>
              </a:ext>
            </a:extLst>
          </p:cNvPr>
          <p:cNvSpPr/>
          <p:nvPr/>
        </p:nvSpPr>
        <p:spPr>
          <a:xfrm>
            <a:off x="609600" y="141079"/>
            <a:ext cx="4419600" cy="502094"/>
          </a:xfrm>
          <a:custGeom>
            <a:avLst/>
            <a:gdLst/>
            <a:ahLst/>
            <a:cxnLst/>
            <a:rect l="l" t="t" r="r" b="b"/>
            <a:pathLst>
              <a:path w="2657475" h="602614">
                <a:moveTo>
                  <a:pt x="0" y="0"/>
                </a:moveTo>
                <a:lnTo>
                  <a:pt x="2657133" y="0"/>
                </a:lnTo>
                <a:lnTo>
                  <a:pt x="2657133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lIns="0" tIns="0" rIns="0" bIns="0" rtlCol="0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Reinforcement Learning</a:t>
            </a:r>
            <a:endParaRPr sz="2800" dirty="0">
              <a:solidFill>
                <a:schemeClr val="bg1"/>
              </a:solidFill>
            </a:endParaRPr>
          </a:p>
        </p:txBody>
      </p:sp>
      <p:pic>
        <p:nvPicPr>
          <p:cNvPr id="6154" name="Picture 10" descr="Image result for reinforcement learning quora">
            <a:extLst>
              <a:ext uri="{FF2B5EF4-FFF2-40B4-BE49-F238E27FC236}">
                <a16:creationId xmlns:a16="http://schemas.microsoft.com/office/drawing/2014/main" id="{1662DCAF-124D-4F7A-B7EF-E92A178FD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00150"/>
            <a:ext cx="573405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267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>
            <a:extLst>
              <a:ext uri="{FF2B5EF4-FFF2-40B4-BE49-F238E27FC236}">
                <a16:creationId xmlns:a16="http://schemas.microsoft.com/office/drawing/2014/main" id="{8E0AB535-1064-4555-9AFA-A4097C12A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14425"/>
            <a:ext cx="82296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15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257175" marR="0" lvl="0" indent="-2571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Bright"/>
                <a:ea typeface="+mn-ea"/>
                <a:cs typeface="+mn-cs"/>
              </a:rPr>
              <a:t>Topics:</a:t>
            </a:r>
          </a:p>
          <a:p>
            <a:pPr marL="557213" marR="0" lvl="1" indent="-214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anose="05000000000000000000" pitchFamily="2" charset="2"/>
              <a:buChar char="¨"/>
              <a:tabLst/>
              <a:defRPr/>
            </a:pPr>
            <a:r>
              <a:rPr kumimoji="0" lang="en-US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Bright"/>
              </a:rPr>
              <a:t>Policies</a:t>
            </a:r>
            <a:r>
              <a:rPr kumimoji="0" lang="tr-TR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Bright"/>
              </a:rPr>
              <a:t>: </a:t>
            </a:r>
            <a:r>
              <a:rPr kumimoji="0" lang="en-US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Bright"/>
              </a:rPr>
              <a:t>what actions should an agent take in a particular situation</a:t>
            </a:r>
          </a:p>
          <a:p>
            <a:pPr marL="557213" marR="0" lvl="1" indent="-214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anose="05000000000000000000" pitchFamily="2" charset="2"/>
              <a:buChar char="¨"/>
              <a:tabLst/>
              <a:defRPr/>
            </a:pPr>
            <a:r>
              <a:rPr kumimoji="0" lang="en-US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Bright"/>
              </a:rPr>
              <a:t>Utility estimation: how good is a state (</a:t>
            </a:r>
            <a:r>
              <a:rPr kumimoji="0" lang="en-US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Bright"/>
                <a:sym typeface="Wingdings" panose="05000000000000000000" pitchFamily="2" charset="2"/>
              </a:rPr>
              <a:t>used by policy)</a:t>
            </a:r>
            <a:endParaRPr kumimoji="0" lang="tr-TR" altLang="en-US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Bright"/>
            </a:endParaRPr>
          </a:p>
          <a:p>
            <a:pPr marL="257175" marR="0" lvl="0" indent="-2571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tr-T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Bright"/>
                <a:ea typeface="+mn-ea"/>
                <a:cs typeface="+mn-cs"/>
              </a:rPr>
              <a:t>No supervised output but delayed reward</a:t>
            </a:r>
          </a:p>
          <a:p>
            <a:pPr marL="257175" marR="0" lvl="0" indent="-2571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tr-T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Bright"/>
                <a:ea typeface="+mn-ea"/>
                <a:cs typeface="+mn-cs"/>
              </a:rPr>
              <a:t>Credit assignment problem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Bright"/>
                <a:ea typeface="+mn-ea"/>
                <a:cs typeface="+mn-cs"/>
              </a:rPr>
              <a:t> (what was responsible for the outcome) </a:t>
            </a:r>
          </a:p>
          <a:p>
            <a:pPr marL="257175" marR="0" lvl="0" indent="-2571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Bright"/>
                <a:ea typeface="+mn-ea"/>
                <a:cs typeface="+mn-cs"/>
              </a:rPr>
              <a:t>Applications: </a:t>
            </a:r>
            <a:endParaRPr kumimoji="0" lang="tr-T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Bright"/>
              <a:ea typeface="+mn-ea"/>
              <a:cs typeface="+mn-cs"/>
            </a:endParaRPr>
          </a:p>
          <a:p>
            <a:pPr marL="557213" marR="0" lvl="1" indent="-214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anose="05000000000000000000" pitchFamily="2" charset="2"/>
              <a:buChar char="¨"/>
              <a:tabLst/>
              <a:defRPr/>
            </a:pPr>
            <a:r>
              <a:rPr kumimoji="0" lang="tr-TR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Bright"/>
              </a:rPr>
              <a:t>Game playing</a:t>
            </a:r>
          </a:p>
          <a:p>
            <a:pPr marL="557213" marR="0" lvl="1" indent="-214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anose="05000000000000000000" pitchFamily="2" charset="2"/>
              <a:buChar char="¨"/>
              <a:tabLst/>
              <a:defRPr/>
            </a:pPr>
            <a:r>
              <a:rPr kumimoji="0" lang="tr-TR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Bright"/>
              </a:rPr>
              <a:t>Robot</a:t>
            </a:r>
          </a:p>
          <a:p>
            <a:pPr marL="557213" marR="0" lvl="1" indent="-214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anose="05000000000000000000" pitchFamily="2" charset="2"/>
              <a:buChar char="¨"/>
              <a:tabLst/>
              <a:defRPr/>
            </a:pPr>
            <a:r>
              <a:rPr kumimoji="0" lang="tr-TR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Bright"/>
              </a:rPr>
              <a:t>Multiple agents, partial observability, ...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CCFF4D1-FCA7-43CF-8968-1C2B3563055D}"/>
              </a:ext>
            </a:extLst>
          </p:cNvPr>
          <p:cNvSpPr/>
          <p:nvPr/>
        </p:nvSpPr>
        <p:spPr>
          <a:xfrm>
            <a:off x="609600" y="438150"/>
            <a:ext cx="7162800" cy="359728"/>
          </a:xfrm>
          <a:custGeom>
            <a:avLst/>
            <a:gdLst/>
            <a:ahLst/>
            <a:cxnLst/>
            <a:rect l="l" t="t" r="r" b="b"/>
            <a:pathLst>
              <a:path w="2657475" h="602614">
                <a:moveTo>
                  <a:pt x="0" y="0"/>
                </a:moveTo>
                <a:lnTo>
                  <a:pt x="2657133" y="0"/>
                </a:lnTo>
                <a:lnTo>
                  <a:pt x="2657133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reinforcement</a:t>
            </a:r>
            <a:r>
              <a:rPr lang="tr-TR" altLang="en-US" dirty="0">
                <a:solidFill>
                  <a:schemeClr val="bg1"/>
                </a:solidFill>
              </a:rPr>
              <a:t> Learning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10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02790" y="4706910"/>
            <a:ext cx="440651" cy="264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3573" y="1846961"/>
            <a:ext cx="34918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30" dirty="0">
                <a:solidFill>
                  <a:srgbClr val="414042"/>
                </a:solidFill>
                <a:latin typeface="Trebuchet MS"/>
                <a:cs typeface="Trebuchet MS"/>
              </a:rPr>
              <a:t>Deep</a:t>
            </a:r>
            <a:r>
              <a:rPr sz="4000" b="1" spc="-204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4000" b="1" spc="35" dirty="0">
                <a:solidFill>
                  <a:srgbClr val="414042"/>
                </a:solidFill>
                <a:latin typeface="Trebuchet MS"/>
                <a:cs typeface="Trebuchet MS"/>
              </a:rPr>
              <a:t>Learning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9150" y="4800583"/>
            <a:ext cx="2832100" cy="106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9"/>
              </a:lnSpc>
            </a:pPr>
            <a:r>
              <a:rPr sz="700" spc="40" dirty="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sz="7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15" dirty="0">
                <a:solidFill>
                  <a:srgbClr val="FFFFFF"/>
                </a:solidFill>
                <a:latin typeface="Trebuchet MS"/>
                <a:cs typeface="Trebuchet MS"/>
              </a:rPr>
              <a:t>2017,</a:t>
            </a:r>
            <a:r>
              <a:rPr sz="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20" dirty="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sz="7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20" dirty="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sz="7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Services,</a:t>
            </a:r>
            <a:r>
              <a:rPr sz="700" spc="-20" dirty="0">
                <a:solidFill>
                  <a:srgbClr val="FFFFFF"/>
                </a:solidFill>
                <a:latin typeface="Trebuchet MS"/>
                <a:cs typeface="Trebuchet MS"/>
              </a:rPr>
              <a:t> Inc.</a:t>
            </a:r>
            <a:r>
              <a:rPr sz="7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7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15" dirty="0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sz="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5" dirty="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sz="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5" dirty="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sz="7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79339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28" y="379273"/>
            <a:ext cx="380872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>
                <a:latin typeface="Trebuchet MS"/>
                <a:cs typeface="Trebuchet MS"/>
              </a:rPr>
              <a:t>What </a:t>
            </a:r>
            <a:r>
              <a:rPr spc="-10" dirty="0">
                <a:latin typeface="Trebuchet MS"/>
                <a:cs typeface="Trebuchet MS"/>
              </a:rPr>
              <a:t>is </a:t>
            </a:r>
            <a:r>
              <a:rPr spc="50" dirty="0">
                <a:latin typeface="Trebuchet MS"/>
                <a:cs typeface="Trebuchet MS"/>
              </a:rPr>
              <a:t>Deep</a:t>
            </a:r>
            <a:r>
              <a:rPr spc="-430" dirty="0">
                <a:latin typeface="Trebuchet MS"/>
                <a:cs typeface="Trebuchet MS"/>
              </a:rPr>
              <a:t> </a:t>
            </a:r>
            <a:r>
              <a:rPr spc="50" dirty="0">
                <a:latin typeface="Trebuchet MS"/>
                <a:cs typeface="Trebuchet MS"/>
              </a:rPr>
              <a:t>Learning?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882" y="1091476"/>
            <a:ext cx="7756525" cy="3684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3815" indent="-342900">
              <a:lnSpc>
                <a:spcPct val="999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E2735"/>
                </a:solidFill>
                <a:latin typeface="Arial"/>
                <a:cs typeface="Arial"/>
              </a:rPr>
              <a:t>Deep Learning is a </a:t>
            </a:r>
            <a:r>
              <a:rPr sz="2400" spc="-5" dirty="0">
                <a:solidFill>
                  <a:srgbClr val="0E2735"/>
                </a:solidFill>
                <a:latin typeface="Arial"/>
                <a:cs typeface="Arial"/>
              </a:rPr>
              <a:t>subfield </a:t>
            </a:r>
            <a:r>
              <a:rPr sz="2400" dirty="0">
                <a:solidFill>
                  <a:srgbClr val="0E2735"/>
                </a:solidFill>
                <a:latin typeface="Arial"/>
                <a:cs typeface="Arial"/>
              </a:rPr>
              <a:t>of machine learning  concerned </a:t>
            </a:r>
            <a:r>
              <a:rPr sz="2400" spc="-5" dirty="0">
                <a:solidFill>
                  <a:srgbClr val="0E2735"/>
                </a:solidFill>
                <a:latin typeface="Arial"/>
                <a:cs typeface="Arial"/>
              </a:rPr>
              <a:t>with </a:t>
            </a:r>
            <a:r>
              <a:rPr sz="2400" b="1" i="1" spc="-5" dirty="0">
                <a:solidFill>
                  <a:srgbClr val="0E2735"/>
                </a:solidFill>
                <a:latin typeface="Arial"/>
                <a:cs typeface="Arial"/>
              </a:rPr>
              <a:t>algorithms inspired by the structure  and function of the brain </a:t>
            </a:r>
            <a:r>
              <a:rPr sz="2400" dirty="0">
                <a:solidFill>
                  <a:srgbClr val="0E2735"/>
                </a:solidFill>
                <a:latin typeface="Arial"/>
                <a:cs typeface="Arial"/>
              </a:rPr>
              <a:t>called </a:t>
            </a:r>
            <a:r>
              <a:rPr sz="2400" spc="-5" dirty="0">
                <a:solidFill>
                  <a:srgbClr val="0E2735"/>
                </a:solidFill>
                <a:latin typeface="Arial"/>
                <a:cs typeface="Arial"/>
              </a:rPr>
              <a:t>artificial </a:t>
            </a:r>
            <a:r>
              <a:rPr sz="2400" dirty="0">
                <a:solidFill>
                  <a:srgbClr val="0E2735"/>
                </a:solidFill>
                <a:latin typeface="Arial"/>
                <a:cs typeface="Arial"/>
              </a:rPr>
              <a:t>neural  </a:t>
            </a:r>
            <a:r>
              <a:rPr sz="2400" spc="-5" dirty="0">
                <a:solidFill>
                  <a:srgbClr val="0E2735"/>
                </a:solidFill>
                <a:latin typeface="Arial"/>
                <a:cs typeface="Arial"/>
              </a:rPr>
              <a:t>networks.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E2735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5600" marR="1676400" indent="-342900">
              <a:lnSpc>
                <a:spcPts val="287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E2735"/>
                </a:solidFill>
                <a:latin typeface="Arial"/>
                <a:cs typeface="Arial"/>
              </a:rPr>
              <a:t>Data </a:t>
            </a:r>
            <a:r>
              <a:rPr sz="2400" dirty="0">
                <a:solidFill>
                  <a:srgbClr val="0E2735"/>
                </a:solidFill>
                <a:latin typeface="Arial"/>
                <a:cs typeface="Arial"/>
              </a:rPr>
              <a:t>is passed </a:t>
            </a:r>
            <a:r>
              <a:rPr sz="2400" spc="-5" dirty="0">
                <a:solidFill>
                  <a:srgbClr val="0E2735"/>
                </a:solidFill>
                <a:latin typeface="Arial"/>
                <a:cs typeface="Arial"/>
              </a:rPr>
              <a:t>through multiple </a:t>
            </a:r>
            <a:r>
              <a:rPr sz="2400" dirty="0">
                <a:solidFill>
                  <a:srgbClr val="0E2735"/>
                </a:solidFill>
                <a:latin typeface="Arial"/>
                <a:cs typeface="Arial"/>
              </a:rPr>
              <a:t>non-linear  </a:t>
            </a:r>
            <a:r>
              <a:rPr sz="2400" spc="-5" dirty="0">
                <a:solidFill>
                  <a:srgbClr val="0E2735"/>
                </a:solidFill>
                <a:latin typeface="Arial"/>
                <a:cs typeface="Arial"/>
              </a:rPr>
              <a:t>transformations to generate </a:t>
            </a:r>
            <a:r>
              <a:rPr sz="2400" dirty="0">
                <a:solidFill>
                  <a:srgbClr val="0E2735"/>
                </a:solidFill>
                <a:latin typeface="Arial"/>
                <a:cs typeface="Arial"/>
              </a:rPr>
              <a:t>a</a:t>
            </a:r>
            <a:r>
              <a:rPr sz="2400" spc="1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E2735"/>
                </a:solidFill>
                <a:latin typeface="Arial"/>
                <a:cs typeface="Arial"/>
              </a:rPr>
              <a:t>prediction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E2735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699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E2735"/>
                </a:solidFill>
                <a:latin typeface="Arial"/>
                <a:cs typeface="Arial"/>
              </a:rPr>
              <a:t>Objective: </a:t>
            </a:r>
            <a:r>
              <a:rPr sz="2400" dirty="0">
                <a:solidFill>
                  <a:srgbClr val="0E2735"/>
                </a:solidFill>
                <a:latin typeface="Arial"/>
                <a:cs typeface="Arial"/>
              </a:rPr>
              <a:t>Learn </a:t>
            </a:r>
            <a:r>
              <a:rPr sz="2400" spc="-5" dirty="0">
                <a:solidFill>
                  <a:srgbClr val="0E2735"/>
                </a:solidFill>
                <a:latin typeface="Arial"/>
                <a:cs typeface="Arial"/>
              </a:rPr>
              <a:t>the parameters </a:t>
            </a:r>
            <a:r>
              <a:rPr sz="2400" dirty="0">
                <a:solidFill>
                  <a:srgbClr val="0E2735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0E2735"/>
                </a:solidFill>
                <a:latin typeface="Arial"/>
                <a:cs typeface="Arial"/>
              </a:rPr>
              <a:t>the transformations  that </a:t>
            </a:r>
            <a:r>
              <a:rPr sz="2400" dirty="0">
                <a:solidFill>
                  <a:srgbClr val="0E2735"/>
                </a:solidFill>
                <a:latin typeface="Arial"/>
                <a:cs typeface="Arial"/>
              </a:rPr>
              <a:t>minimize a cost</a:t>
            </a:r>
            <a:r>
              <a:rPr sz="2400" spc="-3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E2735"/>
                </a:solidFill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450" y="4785483"/>
            <a:ext cx="43053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40" dirty="0">
                <a:solidFill>
                  <a:srgbClr val="FFFFFF"/>
                </a:solidFill>
                <a:latin typeface="Trebuchet MS"/>
                <a:cs typeface="Trebuchet MS"/>
              </a:rPr>
              <a:t>© </a:t>
            </a:r>
            <a:r>
              <a:rPr sz="700" spc="15" dirty="0">
                <a:solidFill>
                  <a:srgbClr val="FFFFFF"/>
                </a:solidFill>
                <a:latin typeface="Trebuchet MS"/>
                <a:cs typeface="Trebuchet MS"/>
              </a:rPr>
              <a:t>201</a:t>
            </a:r>
            <a:r>
              <a:rPr sz="700" spc="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7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3831" y="4800583"/>
            <a:ext cx="1413510" cy="106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9"/>
              </a:lnSpc>
            </a:pPr>
            <a:r>
              <a:rPr sz="700" spc="15" dirty="0">
                <a:solidFill>
                  <a:srgbClr val="FFFFFF"/>
                </a:solidFill>
                <a:latin typeface="Trebuchet MS"/>
                <a:cs typeface="Trebuchet MS"/>
              </a:rPr>
              <a:t>mazon</a:t>
            </a:r>
            <a:r>
              <a:rPr sz="7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20" dirty="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sz="7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Services,</a:t>
            </a:r>
            <a:r>
              <a:rPr sz="7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sz="7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7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7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5" dirty="0">
                <a:solidFill>
                  <a:srgbClr val="FFFFFF"/>
                </a:solidFill>
                <a:latin typeface="Trebuchet MS"/>
                <a:cs typeface="Trebuchet MS"/>
              </a:rPr>
              <a:t>Affi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53390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>
                <a:latin typeface="Trebuchet MS"/>
                <a:cs typeface="Trebuchet MS"/>
              </a:rPr>
              <a:t>Sample </a:t>
            </a:r>
            <a:r>
              <a:rPr spc="50" dirty="0">
                <a:latin typeface="Trebuchet MS"/>
                <a:cs typeface="Trebuchet MS"/>
              </a:rPr>
              <a:t>Deep </a:t>
            </a:r>
            <a:r>
              <a:rPr spc="35" dirty="0">
                <a:latin typeface="Trebuchet MS"/>
                <a:cs typeface="Trebuchet MS"/>
              </a:rPr>
              <a:t>Learning </a:t>
            </a:r>
            <a:r>
              <a:rPr spc="60" dirty="0">
                <a:latin typeface="Trebuchet MS"/>
                <a:cs typeface="Trebuchet MS"/>
              </a:rPr>
              <a:t>Use</a:t>
            </a:r>
            <a:r>
              <a:rPr spc="-610" dirty="0">
                <a:latin typeface="Trebuchet MS"/>
                <a:cs typeface="Trebuchet MS"/>
              </a:rPr>
              <a:t> </a:t>
            </a:r>
            <a:r>
              <a:rPr spc="20" dirty="0">
                <a:latin typeface="Trebuchet MS"/>
                <a:cs typeface="Trebuchet MS"/>
              </a:rPr>
              <a:t>Cases</a:t>
            </a:r>
          </a:p>
        </p:txBody>
      </p:sp>
      <p:sp>
        <p:nvSpPr>
          <p:cNvPr id="7" name="object 7"/>
          <p:cNvSpPr/>
          <p:nvPr/>
        </p:nvSpPr>
        <p:spPr>
          <a:xfrm>
            <a:off x="734319" y="1426997"/>
            <a:ext cx="1850613" cy="15101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72201" y="1047966"/>
            <a:ext cx="8159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E2735"/>
                </a:solidFill>
                <a:latin typeface="Arial"/>
                <a:cs typeface="Arial"/>
              </a:rPr>
              <a:t>ASR</a:t>
            </a: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/</a:t>
            </a:r>
            <a:r>
              <a:rPr sz="1400" b="1" dirty="0">
                <a:solidFill>
                  <a:srgbClr val="0E2735"/>
                </a:solidFill>
                <a:latin typeface="Arial"/>
                <a:cs typeface="Arial"/>
              </a:rPr>
              <a:t>N</a:t>
            </a:r>
            <a:r>
              <a:rPr sz="1400" b="1" spc="-10" dirty="0">
                <a:solidFill>
                  <a:srgbClr val="0E2735"/>
                </a:solidFill>
                <a:latin typeface="Arial"/>
                <a:cs typeface="Arial"/>
              </a:rPr>
              <a:t>L</a:t>
            </a:r>
            <a:r>
              <a:rPr sz="1400" b="1" dirty="0">
                <a:solidFill>
                  <a:srgbClr val="0E2735"/>
                </a:solidFill>
                <a:latin typeface="Arial"/>
                <a:cs typeface="Arial"/>
              </a:rPr>
              <a:t>U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56634" y="1047966"/>
            <a:ext cx="18548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0E2735"/>
                </a:solidFill>
                <a:latin typeface="Arial"/>
                <a:cs typeface="Arial"/>
              </a:rPr>
              <a:t>Language</a:t>
            </a:r>
            <a:r>
              <a:rPr sz="1400" b="1" spc="-4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0E2735"/>
                </a:solidFill>
                <a:latin typeface="Arial"/>
                <a:cs typeface="Arial"/>
              </a:rPr>
              <a:t>Translation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12654" y="1729371"/>
            <a:ext cx="1941906" cy="905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05523" y="1047966"/>
            <a:ext cx="14560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Self Driving</a:t>
            </a:r>
            <a:r>
              <a:rPr sz="1400" b="1" spc="-7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Cars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82269" y="1612764"/>
            <a:ext cx="1989366" cy="1138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04175" y="2182075"/>
            <a:ext cx="123189" cy="0"/>
          </a:xfrm>
          <a:custGeom>
            <a:avLst/>
            <a:gdLst/>
            <a:ahLst/>
            <a:cxnLst/>
            <a:rect l="l" t="t" r="r" b="b"/>
            <a:pathLst>
              <a:path w="123190">
                <a:moveTo>
                  <a:pt x="0" y="0"/>
                </a:moveTo>
                <a:lnTo>
                  <a:pt x="123037" y="0"/>
                </a:lnTo>
              </a:path>
            </a:pathLst>
          </a:custGeom>
          <a:ln w="45719">
            <a:solidFill>
              <a:srgbClr val="0E28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3195" y="3511016"/>
            <a:ext cx="1358089" cy="13580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29498" y="3071190"/>
            <a:ext cx="9512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Playing</a:t>
            </a:r>
            <a:r>
              <a:rPr sz="1400" b="1" spc="-8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Go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89527" y="3071190"/>
            <a:ext cx="12172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0E2735"/>
                </a:solidFill>
                <a:latin typeface="Arial"/>
                <a:cs typeface="Arial"/>
              </a:rPr>
              <a:t>Financial</a:t>
            </a:r>
            <a:r>
              <a:rPr sz="1400" b="1" spc="-5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Risk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297763" y="3365969"/>
            <a:ext cx="1108811" cy="1108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991946" y="3071190"/>
            <a:ext cx="15703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Medical</a:t>
            </a:r>
            <a:r>
              <a:rPr sz="1400" b="1" spc="-8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Diagnosis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938287" y="2387714"/>
            <a:ext cx="189230" cy="57785"/>
          </a:xfrm>
          <a:custGeom>
            <a:avLst/>
            <a:gdLst/>
            <a:ahLst/>
            <a:cxnLst/>
            <a:rect l="l" t="t" r="r" b="b"/>
            <a:pathLst>
              <a:path w="189229" h="57785">
                <a:moveTo>
                  <a:pt x="184657" y="0"/>
                </a:moveTo>
                <a:lnTo>
                  <a:pt x="4279" y="0"/>
                </a:lnTo>
                <a:lnTo>
                  <a:pt x="0" y="4267"/>
                </a:lnTo>
                <a:lnTo>
                  <a:pt x="0" y="53022"/>
                </a:lnTo>
                <a:lnTo>
                  <a:pt x="4279" y="57289"/>
                </a:lnTo>
                <a:lnTo>
                  <a:pt x="184657" y="57289"/>
                </a:lnTo>
                <a:lnTo>
                  <a:pt x="188925" y="53022"/>
                </a:lnTo>
                <a:lnTo>
                  <a:pt x="188925" y="4267"/>
                </a:lnTo>
                <a:lnTo>
                  <a:pt x="184657" y="0"/>
                </a:lnTo>
                <a:close/>
              </a:path>
            </a:pathLst>
          </a:custGeom>
          <a:solidFill>
            <a:srgbClr val="2A2E32">
              <a:alpha val="96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87025" y="3660155"/>
            <a:ext cx="2009089" cy="9551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1853" y="204165"/>
            <a:ext cx="4618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>
                <a:latin typeface="Trebuchet MS"/>
                <a:cs typeface="Trebuchet MS"/>
              </a:rPr>
              <a:t>Artificial</a:t>
            </a:r>
            <a:r>
              <a:rPr spc="-114" dirty="0">
                <a:latin typeface="Trebuchet MS"/>
                <a:cs typeface="Trebuchet MS"/>
              </a:rPr>
              <a:t> </a:t>
            </a:r>
            <a:r>
              <a:rPr spc="20" dirty="0">
                <a:latin typeface="Trebuchet MS"/>
                <a:cs typeface="Trebuchet MS"/>
              </a:rPr>
              <a:t>Neuron/Perceptron</a:t>
            </a:r>
          </a:p>
        </p:txBody>
      </p:sp>
      <p:sp>
        <p:nvSpPr>
          <p:cNvPr id="26" name="object 26"/>
          <p:cNvSpPr/>
          <p:nvPr/>
        </p:nvSpPr>
        <p:spPr>
          <a:xfrm>
            <a:off x="1980247" y="1533884"/>
            <a:ext cx="1089025" cy="935362"/>
          </a:xfrm>
          <a:custGeom>
            <a:avLst/>
            <a:gdLst/>
            <a:ahLst/>
            <a:cxnLst/>
            <a:rect l="l" t="t" r="r" b="b"/>
            <a:pathLst>
              <a:path w="1089025" h="1057910">
                <a:moveTo>
                  <a:pt x="544258" y="0"/>
                </a:moveTo>
                <a:lnTo>
                  <a:pt x="494720" y="2161"/>
                </a:lnTo>
                <a:lnTo>
                  <a:pt x="446427" y="8520"/>
                </a:lnTo>
                <a:lnTo>
                  <a:pt x="399573" y="18890"/>
                </a:lnTo>
                <a:lnTo>
                  <a:pt x="354349" y="33084"/>
                </a:lnTo>
                <a:lnTo>
                  <a:pt x="310948" y="50917"/>
                </a:lnTo>
                <a:lnTo>
                  <a:pt x="269561" y="72200"/>
                </a:lnTo>
                <a:lnTo>
                  <a:pt x="230381" y="96748"/>
                </a:lnTo>
                <a:lnTo>
                  <a:pt x="193600" y="124373"/>
                </a:lnTo>
                <a:lnTo>
                  <a:pt x="159410" y="154889"/>
                </a:lnTo>
                <a:lnTo>
                  <a:pt x="128003" y="188109"/>
                </a:lnTo>
                <a:lnTo>
                  <a:pt x="99571" y="223847"/>
                </a:lnTo>
                <a:lnTo>
                  <a:pt x="74307" y="261915"/>
                </a:lnTo>
                <a:lnTo>
                  <a:pt x="52403" y="302127"/>
                </a:lnTo>
                <a:lnTo>
                  <a:pt x="34050" y="344297"/>
                </a:lnTo>
                <a:lnTo>
                  <a:pt x="19441" y="388237"/>
                </a:lnTo>
                <a:lnTo>
                  <a:pt x="8768" y="433762"/>
                </a:lnTo>
                <a:lnTo>
                  <a:pt x="2224" y="480683"/>
                </a:lnTo>
                <a:lnTo>
                  <a:pt x="0" y="528815"/>
                </a:lnTo>
                <a:lnTo>
                  <a:pt x="2224" y="576949"/>
                </a:lnTo>
                <a:lnTo>
                  <a:pt x="8768" y="623872"/>
                </a:lnTo>
                <a:lnTo>
                  <a:pt x="19441" y="669398"/>
                </a:lnTo>
                <a:lnTo>
                  <a:pt x="34050" y="713339"/>
                </a:lnTo>
                <a:lnTo>
                  <a:pt x="52403" y="755510"/>
                </a:lnTo>
                <a:lnTo>
                  <a:pt x="74307" y="795724"/>
                </a:lnTo>
                <a:lnTo>
                  <a:pt x="99571" y="833793"/>
                </a:lnTo>
                <a:lnTo>
                  <a:pt x="128003" y="869531"/>
                </a:lnTo>
                <a:lnTo>
                  <a:pt x="159410" y="902752"/>
                </a:lnTo>
                <a:lnTo>
                  <a:pt x="193600" y="933269"/>
                </a:lnTo>
                <a:lnTo>
                  <a:pt x="230381" y="960894"/>
                </a:lnTo>
                <a:lnTo>
                  <a:pt x="269561" y="985442"/>
                </a:lnTo>
                <a:lnTo>
                  <a:pt x="310948" y="1006725"/>
                </a:lnTo>
                <a:lnTo>
                  <a:pt x="354349" y="1024558"/>
                </a:lnTo>
                <a:lnTo>
                  <a:pt x="399573" y="1038752"/>
                </a:lnTo>
                <a:lnTo>
                  <a:pt x="446427" y="1049123"/>
                </a:lnTo>
                <a:lnTo>
                  <a:pt x="494720" y="1055482"/>
                </a:lnTo>
                <a:lnTo>
                  <a:pt x="544258" y="1057643"/>
                </a:lnTo>
                <a:lnTo>
                  <a:pt x="593798" y="1055482"/>
                </a:lnTo>
                <a:lnTo>
                  <a:pt x="642092" y="1049123"/>
                </a:lnTo>
                <a:lnTo>
                  <a:pt x="688948" y="1038752"/>
                </a:lnTo>
                <a:lnTo>
                  <a:pt x="734173" y="1024558"/>
                </a:lnTo>
                <a:lnTo>
                  <a:pt x="777576" y="1006725"/>
                </a:lnTo>
                <a:lnTo>
                  <a:pt x="818964" y="985442"/>
                </a:lnTo>
                <a:lnTo>
                  <a:pt x="858145" y="960894"/>
                </a:lnTo>
                <a:lnTo>
                  <a:pt x="894926" y="933269"/>
                </a:lnTo>
                <a:lnTo>
                  <a:pt x="929117" y="902752"/>
                </a:lnTo>
                <a:lnTo>
                  <a:pt x="960525" y="869531"/>
                </a:lnTo>
                <a:lnTo>
                  <a:pt x="988957" y="833793"/>
                </a:lnTo>
                <a:lnTo>
                  <a:pt x="1014221" y="795724"/>
                </a:lnTo>
                <a:lnTo>
                  <a:pt x="1036126" y="755510"/>
                </a:lnTo>
                <a:lnTo>
                  <a:pt x="1054479" y="713339"/>
                </a:lnTo>
                <a:lnTo>
                  <a:pt x="1069088" y="669398"/>
                </a:lnTo>
                <a:lnTo>
                  <a:pt x="1079760" y="623872"/>
                </a:lnTo>
                <a:lnTo>
                  <a:pt x="1086305" y="576949"/>
                </a:lnTo>
                <a:lnTo>
                  <a:pt x="1088529" y="528815"/>
                </a:lnTo>
                <a:lnTo>
                  <a:pt x="1086305" y="480683"/>
                </a:lnTo>
                <a:lnTo>
                  <a:pt x="1079760" y="433762"/>
                </a:lnTo>
                <a:lnTo>
                  <a:pt x="1069088" y="388237"/>
                </a:lnTo>
                <a:lnTo>
                  <a:pt x="1054479" y="344297"/>
                </a:lnTo>
                <a:lnTo>
                  <a:pt x="1036126" y="302127"/>
                </a:lnTo>
                <a:lnTo>
                  <a:pt x="1014221" y="261915"/>
                </a:lnTo>
                <a:lnTo>
                  <a:pt x="988957" y="223847"/>
                </a:lnTo>
                <a:lnTo>
                  <a:pt x="960525" y="188109"/>
                </a:lnTo>
                <a:lnTo>
                  <a:pt x="929117" y="154889"/>
                </a:lnTo>
                <a:lnTo>
                  <a:pt x="894926" y="124373"/>
                </a:lnTo>
                <a:lnTo>
                  <a:pt x="858145" y="96748"/>
                </a:lnTo>
                <a:lnTo>
                  <a:pt x="818964" y="72200"/>
                </a:lnTo>
                <a:lnTo>
                  <a:pt x="777576" y="50917"/>
                </a:lnTo>
                <a:lnTo>
                  <a:pt x="734173" y="33084"/>
                </a:lnTo>
                <a:lnTo>
                  <a:pt x="688948" y="18890"/>
                </a:lnTo>
                <a:lnTo>
                  <a:pt x="642092" y="8520"/>
                </a:lnTo>
                <a:lnTo>
                  <a:pt x="593798" y="2161"/>
                </a:lnTo>
                <a:lnTo>
                  <a:pt x="544258" y="0"/>
                </a:lnTo>
                <a:close/>
              </a:path>
            </a:pathLst>
          </a:custGeom>
          <a:solidFill>
            <a:srgbClr val="FCBE97"/>
          </a:solidFill>
        </p:spPr>
        <p:txBody>
          <a:bodyPr wrap="square" lIns="0" tIns="0" rIns="0" bIns="0" rtlCol="0"/>
          <a:lstStyle/>
          <a:p>
            <a:endParaRPr lang="en-US" dirty="0"/>
          </a:p>
          <a:p>
            <a:r>
              <a:rPr lang="en-US" dirty="0"/>
              <a:t>        f()</a:t>
            </a:r>
          </a:p>
          <a:p>
            <a:r>
              <a:rPr lang="en-US" dirty="0"/>
              <a:t>      </a:t>
            </a:r>
            <a:endParaRPr dirty="0"/>
          </a:p>
        </p:txBody>
      </p:sp>
      <p:sp>
        <p:nvSpPr>
          <p:cNvPr id="39" name="object 6">
            <a:extLst>
              <a:ext uri="{FF2B5EF4-FFF2-40B4-BE49-F238E27FC236}">
                <a16:creationId xmlns:a16="http://schemas.microsoft.com/office/drawing/2014/main" id="{BE01BC7D-64A0-4A5D-8006-98FC3D804A36}"/>
              </a:ext>
            </a:extLst>
          </p:cNvPr>
          <p:cNvSpPr/>
          <p:nvPr/>
        </p:nvSpPr>
        <p:spPr>
          <a:xfrm>
            <a:off x="762000" y="1344324"/>
            <a:ext cx="545465" cy="535305"/>
          </a:xfrm>
          <a:custGeom>
            <a:avLst/>
            <a:gdLst/>
            <a:ahLst/>
            <a:cxnLst/>
            <a:rect l="l" t="t" r="r" b="b"/>
            <a:pathLst>
              <a:path w="545464" h="535305">
                <a:moveTo>
                  <a:pt x="272681" y="0"/>
                </a:moveTo>
                <a:lnTo>
                  <a:pt x="223667" y="4309"/>
                </a:lnTo>
                <a:lnTo>
                  <a:pt x="177534" y="16733"/>
                </a:lnTo>
                <a:lnTo>
                  <a:pt x="135054" y="36517"/>
                </a:lnTo>
                <a:lnTo>
                  <a:pt x="96996" y="62905"/>
                </a:lnTo>
                <a:lnTo>
                  <a:pt x="64131" y="95142"/>
                </a:lnTo>
                <a:lnTo>
                  <a:pt x="37229" y="132473"/>
                </a:lnTo>
                <a:lnTo>
                  <a:pt x="17059" y="174142"/>
                </a:lnTo>
                <a:lnTo>
                  <a:pt x="4393" y="219394"/>
                </a:lnTo>
                <a:lnTo>
                  <a:pt x="0" y="267474"/>
                </a:lnTo>
                <a:lnTo>
                  <a:pt x="4393" y="315554"/>
                </a:lnTo>
                <a:lnTo>
                  <a:pt x="17059" y="360806"/>
                </a:lnTo>
                <a:lnTo>
                  <a:pt x="37229" y="402476"/>
                </a:lnTo>
                <a:lnTo>
                  <a:pt x="64131" y="439806"/>
                </a:lnTo>
                <a:lnTo>
                  <a:pt x="96996" y="472044"/>
                </a:lnTo>
                <a:lnTo>
                  <a:pt x="135054" y="498432"/>
                </a:lnTo>
                <a:lnTo>
                  <a:pt x="177534" y="518215"/>
                </a:lnTo>
                <a:lnTo>
                  <a:pt x="223667" y="530640"/>
                </a:lnTo>
                <a:lnTo>
                  <a:pt x="272681" y="534949"/>
                </a:lnTo>
                <a:lnTo>
                  <a:pt x="321695" y="530640"/>
                </a:lnTo>
                <a:lnTo>
                  <a:pt x="367827" y="518215"/>
                </a:lnTo>
                <a:lnTo>
                  <a:pt x="410305" y="498432"/>
                </a:lnTo>
                <a:lnTo>
                  <a:pt x="448361" y="472044"/>
                </a:lnTo>
                <a:lnTo>
                  <a:pt x="481224" y="439806"/>
                </a:lnTo>
                <a:lnTo>
                  <a:pt x="508124" y="402476"/>
                </a:lnTo>
                <a:lnTo>
                  <a:pt x="528292" y="360806"/>
                </a:lnTo>
                <a:lnTo>
                  <a:pt x="540957" y="315554"/>
                </a:lnTo>
                <a:lnTo>
                  <a:pt x="545350" y="267474"/>
                </a:lnTo>
                <a:lnTo>
                  <a:pt x="540957" y="219394"/>
                </a:lnTo>
                <a:lnTo>
                  <a:pt x="528292" y="174142"/>
                </a:lnTo>
                <a:lnTo>
                  <a:pt x="508124" y="132473"/>
                </a:lnTo>
                <a:lnTo>
                  <a:pt x="481224" y="95142"/>
                </a:lnTo>
                <a:lnTo>
                  <a:pt x="448361" y="62905"/>
                </a:lnTo>
                <a:lnTo>
                  <a:pt x="410305" y="36517"/>
                </a:lnTo>
                <a:lnTo>
                  <a:pt x="367827" y="16733"/>
                </a:lnTo>
                <a:lnTo>
                  <a:pt x="321695" y="4309"/>
                </a:lnTo>
                <a:lnTo>
                  <a:pt x="272681" y="0"/>
                </a:lnTo>
                <a:close/>
              </a:path>
            </a:pathLst>
          </a:custGeom>
          <a:solidFill>
            <a:srgbClr val="4F83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7">
            <a:extLst>
              <a:ext uri="{FF2B5EF4-FFF2-40B4-BE49-F238E27FC236}">
                <a16:creationId xmlns:a16="http://schemas.microsoft.com/office/drawing/2014/main" id="{A053EAD2-7FD8-4A5B-9743-B267AAD2576D}"/>
              </a:ext>
            </a:extLst>
          </p:cNvPr>
          <p:cNvSpPr txBox="1"/>
          <p:nvPr/>
        </p:nvSpPr>
        <p:spPr>
          <a:xfrm>
            <a:off x="963244" y="1533884"/>
            <a:ext cx="1435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0E2735"/>
                </a:solidFill>
                <a:latin typeface="Arial"/>
                <a:cs typeface="Arial"/>
              </a:rPr>
              <a:t>X</a:t>
            </a:r>
            <a:r>
              <a:rPr sz="700" dirty="0">
                <a:solidFill>
                  <a:srgbClr val="0E2735"/>
                </a:solidFill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41" name="object 6">
            <a:extLst>
              <a:ext uri="{FF2B5EF4-FFF2-40B4-BE49-F238E27FC236}">
                <a16:creationId xmlns:a16="http://schemas.microsoft.com/office/drawing/2014/main" id="{298CA83D-29F8-401B-8D76-29C217684368}"/>
              </a:ext>
            </a:extLst>
          </p:cNvPr>
          <p:cNvSpPr/>
          <p:nvPr/>
        </p:nvSpPr>
        <p:spPr>
          <a:xfrm>
            <a:off x="773464" y="2038350"/>
            <a:ext cx="545465" cy="535305"/>
          </a:xfrm>
          <a:custGeom>
            <a:avLst/>
            <a:gdLst/>
            <a:ahLst/>
            <a:cxnLst/>
            <a:rect l="l" t="t" r="r" b="b"/>
            <a:pathLst>
              <a:path w="545464" h="535305">
                <a:moveTo>
                  <a:pt x="272681" y="0"/>
                </a:moveTo>
                <a:lnTo>
                  <a:pt x="223667" y="4309"/>
                </a:lnTo>
                <a:lnTo>
                  <a:pt x="177534" y="16733"/>
                </a:lnTo>
                <a:lnTo>
                  <a:pt x="135054" y="36517"/>
                </a:lnTo>
                <a:lnTo>
                  <a:pt x="96996" y="62905"/>
                </a:lnTo>
                <a:lnTo>
                  <a:pt x="64131" y="95142"/>
                </a:lnTo>
                <a:lnTo>
                  <a:pt x="37229" y="132473"/>
                </a:lnTo>
                <a:lnTo>
                  <a:pt x="17059" y="174142"/>
                </a:lnTo>
                <a:lnTo>
                  <a:pt x="4393" y="219394"/>
                </a:lnTo>
                <a:lnTo>
                  <a:pt x="0" y="267474"/>
                </a:lnTo>
                <a:lnTo>
                  <a:pt x="4393" y="315554"/>
                </a:lnTo>
                <a:lnTo>
                  <a:pt x="17059" y="360806"/>
                </a:lnTo>
                <a:lnTo>
                  <a:pt x="37229" y="402476"/>
                </a:lnTo>
                <a:lnTo>
                  <a:pt x="64131" y="439806"/>
                </a:lnTo>
                <a:lnTo>
                  <a:pt x="96996" y="472044"/>
                </a:lnTo>
                <a:lnTo>
                  <a:pt x="135054" y="498432"/>
                </a:lnTo>
                <a:lnTo>
                  <a:pt x="177534" y="518215"/>
                </a:lnTo>
                <a:lnTo>
                  <a:pt x="223667" y="530640"/>
                </a:lnTo>
                <a:lnTo>
                  <a:pt x="272681" y="534949"/>
                </a:lnTo>
                <a:lnTo>
                  <a:pt x="321695" y="530640"/>
                </a:lnTo>
                <a:lnTo>
                  <a:pt x="367827" y="518215"/>
                </a:lnTo>
                <a:lnTo>
                  <a:pt x="410305" y="498432"/>
                </a:lnTo>
                <a:lnTo>
                  <a:pt x="448361" y="472044"/>
                </a:lnTo>
                <a:lnTo>
                  <a:pt x="481224" y="439806"/>
                </a:lnTo>
                <a:lnTo>
                  <a:pt x="508124" y="402476"/>
                </a:lnTo>
                <a:lnTo>
                  <a:pt x="528292" y="360806"/>
                </a:lnTo>
                <a:lnTo>
                  <a:pt x="540957" y="315554"/>
                </a:lnTo>
                <a:lnTo>
                  <a:pt x="545350" y="267474"/>
                </a:lnTo>
                <a:lnTo>
                  <a:pt x="540957" y="219394"/>
                </a:lnTo>
                <a:lnTo>
                  <a:pt x="528292" y="174142"/>
                </a:lnTo>
                <a:lnTo>
                  <a:pt x="508124" y="132473"/>
                </a:lnTo>
                <a:lnTo>
                  <a:pt x="481224" y="95142"/>
                </a:lnTo>
                <a:lnTo>
                  <a:pt x="448361" y="62905"/>
                </a:lnTo>
                <a:lnTo>
                  <a:pt x="410305" y="36517"/>
                </a:lnTo>
                <a:lnTo>
                  <a:pt x="367827" y="16733"/>
                </a:lnTo>
                <a:lnTo>
                  <a:pt x="321695" y="4309"/>
                </a:lnTo>
                <a:lnTo>
                  <a:pt x="272681" y="0"/>
                </a:lnTo>
                <a:close/>
              </a:path>
            </a:pathLst>
          </a:custGeom>
          <a:solidFill>
            <a:srgbClr val="4F832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D9E0A4A9-83F1-4809-83D4-BB003C8AFC3A}"/>
              </a:ext>
            </a:extLst>
          </p:cNvPr>
          <p:cNvSpPr txBox="1"/>
          <p:nvPr/>
        </p:nvSpPr>
        <p:spPr>
          <a:xfrm>
            <a:off x="963244" y="2321926"/>
            <a:ext cx="14351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0E2735"/>
                </a:solidFill>
                <a:latin typeface="Arial"/>
                <a:cs typeface="Arial"/>
              </a:rPr>
              <a:t>X</a:t>
            </a:r>
            <a:r>
              <a:rPr lang="en-US" sz="800" dirty="0">
                <a:solidFill>
                  <a:srgbClr val="0E2735"/>
                </a:solidFill>
                <a:latin typeface="Arial"/>
                <a:cs typeface="Arial"/>
              </a:rPr>
              <a:t>1</a:t>
            </a:r>
            <a:endParaRPr sz="700" dirty="0">
              <a:latin typeface="Arial"/>
              <a:cs typeface="Arial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84E37C-E570-45FC-B73A-584BBEECADDD}"/>
              </a:ext>
            </a:extLst>
          </p:cNvPr>
          <p:cNvCxnSpPr/>
          <p:nvPr/>
        </p:nvCxnSpPr>
        <p:spPr>
          <a:xfrm>
            <a:off x="1307465" y="1681204"/>
            <a:ext cx="673735" cy="198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71A6850-20D1-476A-ACB6-B723697B14C4}"/>
              </a:ext>
            </a:extLst>
          </p:cNvPr>
          <p:cNvCxnSpPr/>
          <p:nvPr/>
        </p:nvCxnSpPr>
        <p:spPr>
          <a:xfrm flipV="1">
            <a:off x="1317976" y="2074721"/>
            <a:ext cx="673735" cy="283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47D5115-4C4C-489A-94E7-1AB4BF7B5129}"/>
              </a:ext>
            </a:extLst>
          </p:cNvPr>
          <p:cNvCxnSpPr/>
          <p:nvPr/>
        </p:nvCxnSpPr>
        <p:spPr>
          <a:xfrm>
            <a:off x="3069272" y="2001565"/>
            <a:ext cx="664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19">
            <a:extLst>
              <a:ext uri="{FF2B5EF4-FFF2-40B4-BE49-F238E27FC236}">
                <a16:creationId xmlns:a16="http://schemas.microsoft.com/office/drawing/2014/main" id="{91BF7A4F-D5D0-4B47-A94D-8C366582ABC0}"/>
              </a:ext>
            </a:extLst>
          </p:cNvPr>
          <p:cNvSpPr txBox="1"/>
          <p:nvPr/>
        </p:nvSpPr>
        <p:spPr>
          <a:xfrm>
            <a:off x="1569720" y="1526022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0E2735"/>
                </a:solidFill>
                <a:latin typeface="Arial"/>
                <a:cs typeface="Arial"/>
              </a:rPr>
              <a:t>w</a:t>
            </a:r>
            <a:r>
              <a:rPr sz="1800" i="1" baseline="-20833" dirty="0">
                <a:solidFill>
                  <a:srgbClr val="0E2735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50" name="object 19">
            <a:extLst>
              <a:ext uri="{FF2B5EF4-FFF2-40B4-BE49-F238E27FC236}">
                <a16:creationId xmlns:a16="http://schemas.microsoft.com/office/drawing/2014/main" id="{0D210491-DEEE-41D3-B150-8AFBDA38AE0E}"/>
              </a:ext>
            </a:extLst>
          </p:cNvPr>
          <p:cNvSpPr txBox="1"/>
          <p:nvPr/>
        </p:nvSpPr>
        <p:spPr>
          <a:xfrm>
            <a:off x="1569720" y="2184427"/>
            <a:ext cx="32040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0E2735"/>
                </a:solidFill>
                <a:latin typeface="Arial"/>
                <a:cs typeface="Arial"/>
              </a:rPr>
              <a:t>w</a:t>
            </a:r>
            <a:r>
              <a:rPr lang="en-US" sz="1800" i="1" dirty="0">
                <a:solidFill>
                  <a:srgbClr val="0E2735"/>
                </a:solidFill>
                <a:latin typeface="Arial"/>
                <a:cs typeface="Arial"/>
              </a:rPr>
              <a:t>1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51" name="object 19">
            <a:extLst>
              <a:ext uri="{FF2B5EF4-FFF2-40B4-BE49-F238E27FC236}">
                <a16:creationId xmlns:a16="http://schemas.microsoft.com/office/drawing/2014/main" id="{1628DB41-8236-4BBC-A253-E72048DCCBBA}"/>
              </a:ext>
            </a:extLst>
          </p:cNvPr>
          <p:cNvSpPr txBox="1"/>
          <p:nvPr/>
        </p:nvSpPr>
        <p:spPr>
          <a:xfrm>
            <a:off x="3730590" y="1825742"/>
            <a:ext cx="122241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i="1" dirty="0">
                <a:solidFill>
                  <a:srgbClr val="0E2735"/>
                </a:solidFill>
                <a:latin typeface="Arial"/>
                <a:cs typeface="Arial"/>
              </a:rPr>
              <a:t>Output / y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DA2AB1-FBD4-4140-AD09-47EC3EF49E13}"/>
              </a:ext>
            </a:extLst>
          </p:cNvPr>
          <p:cNvSpPr txBox="1"/>
          <p:nvPr/>
        </p:nvSpPr>
        <p:spPr>
          <a:xfrm>
            <a:off x="5676718" y="448091"/>
            <a:ext cx="30354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f(x)</a:t>
            </a:r>
          </a:p>
          <a:p>
            <a:endParaRPr lang="en-US" dirty="0"/>
          </a:p>
          <a:p>
            <a:r>
              <a:rPr lang="en-US" dirty="0"/>
              <a:t>What is x here?</a:t>
            </a:r>
          </a:p>
          <a:p>
            <a:r>
              <a:rPr lang="en-US" i="1" dirty="0"/>
              <a:t>ans-</a:t>
            </a:r>
          </a:p>
          <a:p>
            <a:r>
              <a:rPr lang="en-US" dirty="0"/>
              <a:t>x = w0*x0 + w1*x1 + b0 </a:t>
            </a:r>
          </a:p>
          <a:p>
            <a:endParaRPr lang="en-US" dirty="0"/>
          </a:p>
          <a:p>
            <a:r>
              <a:rPr lang="en-US" dirty="0"/>
              <a:t>So , y becomes :</a:t>
            </a:r>
          </a:p>
          <a:p>
            <a:r>
              <a:rPr lang="en-US" dirty="0"/>
              <a:t>y=f(x)</a:t>
            </a:r>
          </a:p>
          <a:p>
            <a:r>
              <a:rPr lang="en-US" dirty="0"/>
              <a:t>  = f(w0*x0 + w1*x1 + b0)</a:t>
            </a:r>
          </a:p>
          <a:p>
            <a:endParaRPr lang="en-US" dirty="0"/>
          </a:p>
          <a:p>
            <a:r>
              <a:rPr lang="en-US" i="1" dirty="0"/>
              <a:t>f is a non-linear functions:</a:t>
            </a:r>
          </a:p>
          <a:p>
            <a:r>
              <a:rPr lang="en-US" dirty="0"/>
              <a:t>  e.g.  f = tanh(x)</a:t>
            </a:r>
          </a:p>
          <a:p>
            <a:r>
              <a:rPr lang="en-US" dirty="0"/>
              <a:t>y=tanh(w0*x0 + w1*x1 + b0)</a:t>
            </a:r>
          </a:p>
        </p:txBody>
      </p:sp>
      <p:sp>
        <p:nvSpPr>
          <p:cNvPr id="53" name="object 19">
            <a:extLst>
              <a:ext uri="{FF2B5EF4-FFF2-40B4-BE49-F238E27FC236}">
                <a16:creationId xmlns:a16="http://schemas.microsoft.com/office/drawing/2014/main" id="{35E13720-2DC8-4E84-A1F6-5E140B01E637}"/>
              </a:ext>
            </a:extLst>
          </p:cNvPr>
          <p:cNvSpPr txBox="1"/>
          <p:nvPr/>
        </p:nvSpPr>
        <p:spPr>
          <a:xfrm>
            <a:off x="2362200" y="951190"/>
            <a:ext cx="5334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i="1" dirty="0">
                <a:solidFill>
                  <a:srgbClr val="0E2735"/>
                </a:solidFill>
                <a:latin typeface="Arial"/>
                <a:cs typeface="Arial"/>
              </a:rPr>
              <a:t>b0 </a:t>
            </a:r>
            <a:endParaRPr sz="1800" baseline="-20833" dirty="0">
              <a:latin typeface="Arial"/>
              <a:cs typeface="Arial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0B1D826-17E3-40FC-ADCA-150C1DFC5B88}"/>
              </a:ext>
            </a:extLst>
          </p:cNvPr>
          <p:cNvCxnSpPr>
            <a:cxnSpLocks/>
          </p:cNvCxnSpPr>
          <p:nvPr/>
        </p:nvCxnSpPr>
        <p:spPr>
          <a:xfrm flipH="1">
            <a:off x="2514600" y="1167353"/>
            <a:ext cx="1" cy="36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497B36D-B0EF-4CFE-A72A-77A3BA2FA800}"/>
              </a:ext>
            </a:extLst>
          </p:cNvPr>
          <p:cNvSpPr txBox="1"/>
          <p:nvPr/>
        </p:nvSpPr>
        <p:spPr>
          <a:xfrm>
            <a:off x="444526" y="3567029"/>
            <a:ext cx="4368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neuron is nothing but a non-linear mathematical function.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FB07B7-AB5E-4121-91DE-F2D58A4F2432}"/>
              </a:ext>
            </a:extLst>
          </p:cNvPr>
          <p:cNvSpPr txBox="1"/>
          <p:nvPr/>
        </p:nvSpPr>
        <p:spPr>
          <a:xfrm>
            <a:off x="2209061" y="2411483"/>
            <a:ext cx="108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neuron</a:t>
            </a:r>
          </a:p>
        </p:txBody>
      </p:sp>
    </p:spTree>
    <p:extLst>
      <p:ext uri="{BB962C8B-B14F-4D97-AF65-F5344CB8AC3E}">
        <p14:creationId xmlns:p14="http://schemas.microsoft.com/office/powerpoint/2010/main" val="811181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1853" y="204165"/>
            <a:ext cx="4618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>
                <a:latin typeface="Trebuchet MS"/>
                <a:cs typeface="Trebuchet MS"/>
              </a:rPr>
              <a:t>Artificial</a:t>
            </a:r>
            <a:r>
              <a:rPr spc="-114" dirty="0">
                <a:latin typeface="Trebuchet MS"/>
                <a:cs typeface="Trebuchet MS"/>
              </a:rPr>
              <a:t> </a:t>
            </a:r>
            <a:r>
              <a:rPr spc="20" dirty="0">
                <a:latin typeface="Trebuchet MS"/>
                <a:cs typeface="Trebuchet MS"/>
              </a:rPr>
              <a:t>Neuron/Perceptron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9237" y="1431631"/>
            <a:ext cx="3131820" cy="269875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800" b="1" spc="-5" dirty="0">
                <a:solidFill>
                  <a:srgbClr val="0E2735"/>
                </a:solidFill>
                <a:latin typeface="Arial"/>
                <a:cs typeface="Arial"/>
              </a:rPr>
              <a:t>Input: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75"/>
              </a:spcBef>
            </a:pPr>
            <a:r>
              <a:rPr sz="1600" spc="-20" dirty="0">
                <a:solidFill>
                  <a:srgbClr val="0E2735"/>
                </a:solidFill>
                <a:latin typeface="Arial"/>
                <a:cs typeface="Arial"/>
              </a:rPr>
              <a:t>Vector </a:t>
            </a:r>
            <a:r>
              <a:rPr sz="1600" spc="-5" dirty="0">
                <a:solidFill>
                  <a:srgbClr val="0E2735"/>
                </a:solidFill>
                <a:latin typeface="Arial"/>
                <a:cs typeface="Arial"/>
              </a:rPr>
              <a:t>of training data</a:t>
            </a:r>
            <a:r>
              <a:rPr sz="1600" spc="3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0E2735"/>
                </a:solidFill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b="1" spc="-5" dirty="0">
                <a:solidFill>
                  <a:srgbClr val="0E2735"/>
                </a:solidFill>
                <a:latin typeface="Arial"/>
                <a:cs typeface="Arial"/>
              </a:rPr>
              <a:t>Output: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0E2735"/>
                </a:solidFill>
                <a:latin typeface="Arial"/>
                <a:cs typeface="Arial"/>
              </a:rPr>
              <a:t>Linear function of</a:t>
            </a:r>
            <a:r>
              <a:rPr sz="1600" spc="1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E2735"/>
                </a:solidFill>
                <a:latin typeface="Arial"/>
                <a:cs typeface="Arial"/>
              </a:rPr>
              <a:t>input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b="1" spc="-5" dirty="0">
                <a:solidFill>
                  <a:srgbClr val="0E2735"/>
                </a:solidFill>
                <a:latin typeface="Arial"/>
                <a:cs typeface="Arial"/>
              </a:rPr>
              <a:t>Nonlinearity:</a:t>
            </a:r>
            <a:endParaRPr sz="1800">
              <a:latin typeface="Arial"/>
              <a:cs typeface="Arial"/>
            </a:endParaRPr>
          </a:p>
          <a:p>
            <a:pPr marL="469900" marR="5080">
              <a:lnSpc>
                <a:spcPts val="1900"/>
              </a:lnSpc>
              <a:spcBef>
                <a:spcPts val="90"/>
              </a:spcBef>
            </a:pPr>
            <a:r>
              <a:rPr sz="1600" spc="-10" dirty="0">
                <a:solidFill>
                  <a:srgbClr val="0E2735"/>
                </a:solidFill>
                <a:latin typeface="Arial"/>
                <a:cs typeface="Arial"/>
              </a:rPr>
              <a:t>Transform </a:t>
            </a:r>
            <a:r>
              <a:rPr sz="1600" spc="-5" dirty="0">
                <a:solidFill>
                  <a:srgbClr val="0E2735"/>
                </a:solidFill>
                <a:latin typeface="Arial"/>
                <a:cs typeface="Arial"/>
              </a:rPr>
              <a:t>output into desired  range of</a:t>
            </a:r>
            <a:r>
              <a:rPr sz="1600" spc="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E2735"/>
                </a:solidFill>
                <a:latin typeface="Arial"/>
                <a:cs typeface="Arial"/>
              </a:rPr>
              <a:t>value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115"/>
              </a:lnSpc>
            </a:pPr>
            <a:r>
              <a:rPr sz="1800" b="1" spc="-15" dirty="0">
                <a:solidFill>
                  <a:srgbClr val="0E2735"/>
                </a:solidFill>
                <a:latin typeface="Arial"/>
                <a:cs typeface="Arial"/>
              </a:rPr>
              <a:t>Training</a:t>
            </a:r>
            <a:endParaRPr sz="1800">
              <a:latin typeface="Arial"/>
              <a:cs typeface="Arial"/>
            </a:endParaRPr>
          </a:p>
          <a:p>
            <a:pPr marL="469900" marR="55880">
              <a:lnSpc>
                <a:spcPct val="100699"/>
              </a:lnSpc>
              <a:spcBef>
                <a:spcPts val="190"/>
              </a:spcBef>
            </a:pPr>
            <a:r>
              <a:rPr sz="1600" spc="-5" dirty="0">
                <a:solidFill>
                  <a:srgbClr val="0E2735"/>
                </a:solidFill>
                <a:latin typeface="Arial"/>
                <a:cs typeface="Arial"/>
              </a:rPr>
              <a:t>Learn </a:t>
            </a:r>
            <a:r>
              <a:rPr sz="1600" dirty="0">
                <a:solidFill>
                  <a:srgbClr val="0E2735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0E2735"/>
                </a:solidFill>
                <a:latin typeface="Arial"/>
                <a:cs typeface="Arial"/>
              </a:rPr>
              <a:t>weights and bias </a:t>
            </a:r>
            <a:r>
              <a:rPr sz="1600" i="1" dirty="0">
                <a:solidFill>
                  <a:srgbClr val="0E2735"/>
                </a:solidFill>
                <a:latin typeface="Arial"/>
                <a:cs typeface="Arial"/>
              </a:rPr>
              <a:t>b  </a:t>
            </a:r>
            <a:r>
              <a:rPr sz="1600" i="1" spc="-5" dirty="0">
                <a:solidFill>
                  <a:srgbClr val="0E2735"/>
                </a:solidFill>
                <a:latin typeface="Arial"/>
                <a:cs typeface="Arial"/>
              </a:rPr>
              <a:t>by minimize</a:t>
            </a:r>
            <a:r>
              <a:rPr sz="1600" i="1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0E2735"/>
                </a:solidFill>
                <a:latin typeface="Arial"/>
                <a:cs typeface="Arial"/>
              </a:rPr>
              <a:t>loss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7153" y="4406233"/>
            <a:ext cx="191135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i="1" spc="-5" dirty="0">
                <a:solidFill>
                  <a:srgbClr val="0E2735"/>
                </a:solidFill>
                <a:latin typeface="Arial"/>
                <a:cs typeface="Arial"/>
              </a:rPr>
              <a:t>f(x) </a:t>
            </a:r>
            <a:r>
              <a:rPr sz="1800" i="1" dirty="0">
                <a:solidFill>
                  <a:srgbClr val="0E2735"/>
                </a:solidFill>
                <a:latin typeface="Arial"/>
                <a:cs typeface="Arial"/>
              </a:rPr>
              <a:t>= </a:t>
            </a:r>
            <a:r>
              <a:rPr sz="1850" spc="-60" dirty="0">
                <a:solidFill>
                  <a:srgbClr val="0E2735"/>
                </a:solidFill>
                <a:latin typeface="DejaVu Sans"/>
                <a:cs typeface="DejaVu Sans"/>
              </a:rPr>
              <a:t>𝜎 </a:t>
            </a:r>
            <a:r>
              <a:rPr sz="1800" i="1" spc="-45" dirty="0">
                <a:solidFill>
                  <a:srgbClr val="0E2735"/>
                </a:solidFill>
                <a:latin typeface="Arial"/>
                <a:cs typeface="Arial"/>
              </a:rPr>
              <a:t>(</a:t>
            </a:r>
            <a:r>
              <a:rPr sz="1850" spc="-45" dirty="0">
                <a:solidFill>
                  <a:srgbClr val="0E2735"/>
                </a:solidFill>
                <a:latin typeface="DejaVu Sans"/>
                <a:cs typeface="DejaVu Sans"/>
              </a:rPr>
              <a:t>⟨</a:t>
            </a:r>
            <a:r>
              <a:rPr sz="1800" i="1" spc="-45" dirty="0">
                <a:solidFill>
                  <a:srgbClr val="0E2735"/>
                </a:solidFill>
                <a:latin typeface="Arial"/>
                <a:cs typeface="Arial"/>
              </a:rPr>
              <a:t>w, </a:t>
            </a:r>
            <a:r>
              <a:rPr sz="1800" i="1" spc="-40" dirty="0">
                <a:solidFill>
                  <a:srgbClr val="0E2735"/>
                </a:solidFill>
                <a:latin typeface="Arial"/>
                <a:cs typeface="Arial"/>
              </a:rPr>
              <a:t>x</a:t>
            </a:r>
            <a:r>
              <a:rPr sz="1850" spc="-40" dirty="0">
                <a:solidFill>
                  <a:srgbClr val="0E2735"/>
                </a:solidFill>
                <a:latin typeface="DejaVu Sans"/>
                <a:cs typeface="DejaVu Sans"/>
              </a:rPr>
              <a:t>⟩ </a:t>
            </a:r>
            <a:r>
              <a:rPr sz="1800" i="1" dirty="0">
                <a:solidFill>
                  <a:srgbClr val="0E2735"/>
                </a:solidFill>
                <a:latin typeface="Arial"/>
                <a:cs typeface="Arial"/>
              </a:rPr>
              <a:t>+</a:t>
            </a:r>
            <a:r>
              <a:rPr sz="1800" i="1" spc="-114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0E2735"/>
                </a:solidFill>
                <a:latin typeface="Arial"/>
                <a:cs typeface="Arial"/>
              </a:rPr>
              <a:t>b)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84801" y="1325308"/>
            <a:ext cx="545465" cy="535305"/>
          </a:xfrm>
          <a:custGeom>
            <a:avLst/>
            <a:gdLst/>
            <a:ahLst/>
            <a:cxnLst/>
            <a:rect l="l" t="t" r="r" b="b"/>
            <a:pathLst>
              <a:path w="545464" h="535305">
                <a:moveTo>
                  <a:pt x="272681" y="0"/>
                </a:moveTo>
                <a:lnTo>
                  <a:pt x="223667" y="4309"/>
                </a:lnTo>
                <a:lnTo>
                  <a:pt x="177534" y="16733"/>
                </a:lnTo>
                <a:lnTo>
                  <a:pt x="135054" y="36517"/>
                </a:lnTo>
                <a:lnTo>
                  <a:pt x="96996" y="62905"/>
                </a:lnTo>
                <a:lnTo>
                  <a:pt x="64131" y="95142"/>
                </a:lnTo>
                <a:lnTo>
                  <a:pt x="37229" y="132473"/>
                </a:lnTo>
                <a:lnTo>
                  <a:pt x="17059" y="174142"/>
                </a:lnTo>
                <a:lnTo>
                  <a:pt x="4393" y="219394"/>
                </a:lnTo>
                <a:lnTo>
                  <a:pt x="0" y="267474"/>
                </a:lnTo>
                <a:lnTo>
                  <a:pt x="4393" y="315554"/>
                </a:lnTo>
                <a:lnTo>
                  <a:pt x="17059" y="360806"/>
                </a:lnTo>
                <a:lnTo>
                  <a:pt x="37229" y="402476"/>
                </a:lnTo>
                <a:lnTo>
                  <a:pt x="64131" y="439806"/>
                </a:lnTo>
                <a:lnTo>
                  <a:pt x="96996" y="472044"/>
                </a:lnTo>
                <a:lnTo>
                  <a:pt x="135054" y="498432"/>
                </a:lnTo>
                <a:lnTo>
                  <a:pt x="177534" y="518215"/>
                </a:lnTo>
                <a:lnTo>
                  <a:pt x="223667" y="530640"/>
                </a:lnTo>
                <a:lnTo>
                  <a:pt x="272681" y="534949"/>
                </a:lnTo>
                <a:lnTo>
                  <a:pt x="321695" y="530640"/>
                </a:lnTo>
                <a:lnTo>
                  <a:pt x="367827" y="518215"/>
                </a:lnTo>
                <a:lnTo>
                  <a:pt x="410305" y="498432"/>
                </a:lnTo>
                <a:lnTo>
                  <a:pt x="448361" y="472044"/>
                </a:lnTo>
                <a:lnTo>
                  <a:pt x="481224" y="439806"/>
                </a:lnTo>
                <a:lnTo>
                  <a:pt x="508124" y="402476"/>
                </a:lnTo>
                <a:lnTo>
                  <a:pt x="528292" y="360806"/>
                </a:lnTo>
                <a:lnTo>
                  <a:pt x="540957" y="315554"/>
                </a:lnTo>
                <a:lnTo>
                  <a:pt x="545350" y="267474"/>
                </a:lnTo>
                <a:lnTo>
                  <a:pt x="540957" y="219394"/>
                </a:lnTo>
                <a:lnTo>
                  <a:pt x="528292" y="174142"/>
                </a:lnTo>
                <a:lnTo>
                  <a:pt x="508124" y="132473"/>
                </a:lnTo>
                <a:lnTo>
                  <a:pt x="481224" y="95142"/>
                </a:lnTo>
                <a:lnTo>
                  <a:pt x="448361" y="62905"/>
                </a:lnTo>
                <a:lnTo>
                  <a:pt x="410305" y="36517"/>
                </a:lnTo>
                <a:lnTo>
                  <a:pt x="367827" y="16733"/>
                </a:lnTo>
                <a:lnTo>
                  <a:pt x="321695" y="4309"/>
                </a:lnTo>
                <a:lnTo>
                  <a:pt x="272681" y="0"/>
                </a:lnTo>
                <a:close/>
              </a:path>
            </a:pathLst>
          </a:custGeom>
          <a:solidFill>
            <a:srgbClr val="4F83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86045" y="1514868"/>
            <a:ext cx="1435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0E2735"/>
                </a:solidFill>
                <a:latin typeface="Arial"/>
                <a:cs typeface="Arial"/>
              </a:rPr>
              <a:t>X</a:t>
            </a:r>
            <a:r>
              <a:rPr sz="700" dirty="0">
                <a:solidFill>
                  <a:srgbClr val="0E2735"/>
                </a:solidFill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84801" y="1976526"/>
            <a:ext cx="545465" cy="535305"/>
          </a:xfrm>
          <a:custGeom>
            <a:avLst/>
            <a:gdLst/>
            <a:ahLst/>
            <a:cxnLst/>
            <a:rect l="l" t="t" r="r" b="b"/>
            <a:pathLst>
              <a:path w="545464" h="535305">
                <a:moveTo>
                  <a:pt x="272681" y="0"/>
                </a:moveTo>
                <a:lnTo>
                  <a:pt x="223667" y="4309"/>
                </a:lnTo>
                <a:lnTo>
                  <a:pt x="177534" y="16735"/>
                </a:lnTo>
                <a:lnTo>
                  <a:pt x="135054" y="36520"/>
                </a:lnTo>
                <a:lnTo>
                  <a:pt x="96996" y="62910"/>
                </a:lnTo>
                <a:lnTo>
                  <a:pt x="64131" y="95149"/>
                </a:lnTo>
                <a:lnTo>
                  <a:pt x="37229" y="132482"/>
                </a:lnTo>
                <a:lnTo>
                  <a:pt x="17059" y="174153"/>
                </a:lnTo>
                <a:lnTo>
                  <a:pt x="4393" y="219406"/>
                </a:lnTo>
                <a:lnTo>
                  <a:pt x="0" y="267487"/>
                </a:lnTo>
                <a:lnTo>
                  <a:pt x="4393" y="315567"/>
                </a:lnTo>
                <a:lnTo>
                  <a:pt x="17059" y="360819"/>
                </a:lnTo>
                <a:lnTo>
                  <a:pt x="37229" y="402488"/>
                </a:lnTo>
                <a:lnTo>
                  <a:pt x="64131" y="439819"/>
                </a:lnTo>
                <a:lnTo>
                  <a:pt x="96996" y="472056"/>
                </a:lnTo>
                <a:lnTo>
                  <a:pt x="135054" y="498444"/>
                </a:lnTo>
                <a:lnTo>
                  <a:pt x="177534" y="518228"/>
                </a:lnTo>
                <a:lnTo>
                  <a:pt x="223667" y="530652"/>
                </a:lnTo>
                <a:lnTo>
                  <a:pt x="272681" y="534962"/>
                </a:lnTo>
                <a:lnTo>
                  <a:pt x="321695" y="530652"/>
                </a:lnTo>
                <a:lnTo>
                  <a:pt x="367827" y="518228"/>
                </a:lnTo>
                <a:lnTo>
                  <a:pt x="410305" y="498444"/>
                </a:lnTo>
                <a:lnTo>
                  <a:pt x="448361" y="472056"/>
                </a:lnTo>
                <a:lnTo>
                  <a:pt x="481224" y="439819"/>
                </a:lnTo>
                <a:lnTo>
                  <a:pt x="508124" y="402488"/>
                </a:lnTo>
                <a:lnTo>
                  <a:pt x="528292" y="360819"/>
                </a:lnTo>
                <a:lnTo>
                  <a:pt x="540957" y="315567"/>
                </a:lnTo>
                <a:lnTo>
                  <a:pt x="545350" y="267487"/>
                </a:lnTo>
                <a:lnTo>
                  <a:pt x="540957" y="219406"/>
                </a:lnTo>
                <a:lnTo>
                  <a:pt x="528292" y="174153"/>
                </a:lnTo>
                <a:lnTo>
                  <a:pt x="508124" y="132482"/>
                </a:lnTo>
                <a:lnTo>
                  <a:pt x="481224" y="95149"/>
                </a:lnTo>
                <a:lnTo>
                  <a:pt x="448361" y="62910"/>
                </a:lnTo>
                <a:lnTo>
                  <a:pt x="410305" y="36520"/>
                </a:lnTo>
                <a:lnTo>
                  <a:pt x="367827" y="16735"/>
                </a:lnTo>
                <a:lnTo>
                  <a:pt x="321695" y="4309"/>
                </a:lnTo>
                <a:lnTo>
                  <a:pt x="272681" y="0"/>
                </a:lnTo>
                <a:close/>
              </a:path>
            </a:pathLst>
          </a:custGeom>
          <a:solidFill>
            <a:srgbClr val="4F83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86045" y="2166099"/>
            <a:ext cx="1435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0E2735"/>
                </a:solidFill>
                <a:latin typeface="Arial"/>
                <a:cs typeface="Arial"/>
              </a:rPr>
              <a:t>X</a:t>
            </a:r>
            <a:r>
              <a:rPr sz="700" dirty="0">
                <a:solidFill>
                  <a:srgbClr val="0E2735"/>
                </a:solidFill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84801" y="2655049"/>
            <a:ext cx="545465" cy="535305"/>
          </a:xfrm>
          <a:custGeom>
            <a:avLst/>
            <a:gdLst/>
            <a:ahLst/>
            <a:cxnLst/>
            <a:rect l="l" t="t" r="r" b="b"/>
            <a:pathLst>
              <a:path w="545464" h="535305">
                <a:moveTo>
                  <a:pt x="272681" y="0"/>
                </a:moveTo>
                <a:lnTo>
                  <a:pt x="223667" y="4309"/>
                </a:lnTo>
                <a:lnTo>
                  <a:pt x="177534" y="16734"/>
                </a:lnTo>
                <a:lnTo>
                  <a:pt x="135054" y="36520"/>
                </a:lnTo>
                <a:lnTo>
                  <a:pt x="96996" y="62909"/>
                </a:lnTo>
                <a:lnTo>
                  <a:pt x="64131" y="95147"/>
                </a:lnTo>
                <a:lnTo>
                  <a:pt x="37229" y="132478"/>
                </a:lnTo>
                <a:lnTo>
                  <a:pt x="17059" y="174147"/>
                </a:lnTo>
                <a:lnTo>
                  <a:pt x="4393" y="219398"/>
                </a:lnTo>
                <a:lnTo>
                  <a:pt x="0" y="267474"/>
                </a:lnTo>
                <a:lnTo>
                  <a:pt x="4393" y="315555"/>
                </a:lnTo>
                <a:lnTo>
                  <a:pt x="17059" y="360808"/>
                </a:lnTo>
                <a:lnTo>
                  <a:pt x="37229" y="402479"/>
                </a:lnTo>
                <a:lnTo>
                  <a:pt x="64131" y="439812"/>
                </a:lnTo>
                <a:lnTo>
                  <a:pt x="96996" y="472051"/>
                </a:lnTo>
                <a:lnTo>
                  <a:pt x="135054" y="498441"/>
                </a:lnTo>
                <a:lnTo>
                  <a:pt x="177534" y="518227"/>
                </a:lnTo>
                <a:lnTo>
                  <a:pt x="223667" y="530652"/>
                </a:lnTo>
                <a:lnTo>
                  <a:pt x="272681" y="534962"/>
                </a:lnTo>
                <a:lnTo>
                  <a:pt x="321695" y="530652"/>
                </a:lnTo>
                <a:lnTo>
                  <a:pt x="367827" y="518227"/>
                </a:lnTo>
                <a:lnTo>
                  <a:pt x="410305" y="498441"/>
                </a:lnTo>
                <a:lnTo>
                  <a:pt x="448361" y="472051"/>
                </a:lnTo>
                <a:lnTo>
                  <a:pt x="481224" y="439812"/>
                </a:lnTo>
                <a:lnTo>
                  <a:pt x="508124" y="402479"/>
                </a:lnTo>
                <a:lnTo>
                  <a:pt x="528292" y="360808"/>
                </a:lnTo>
                <a:lnTo>
                  <a:pt x="540957" y="315555"/>
                </a:lnTo>
                <a:lnTo>
                  <a:pt x="545350" y="267474"/>
                </a:lnTo>
                <a:lnTo>
                  <a:pt x="540957" y="219398"/>
                </a:lnTo>
                <a:lnTo>
                  <a:pt x="528292" y="174147"/>
                </a:lnTo>
                <a:lnTo>
                  <a:pt x="508124" y="132478"/>
                </a:lnTo>
                <a:lnTo>
                  <a:pt x="481224" y="95147"/>
                </a:lnTo>
                <a:lnTo>
                  <a:pt x="448361" y="62909"/>
                </a:lnTo>
                <a:lnTo>
                  <a:pt x="410305" y="36520"/>
                </a:lnTo>
                <a:lnTo>
                  <a:pt x="367827" y="16734"/>
                </a:lnTo>
                <a:lnTo>
                  <a:pt x="321695" y="4309"/>
                </a:lnTo>
                <a:lnTo>
                  <a:pt x="272681" y="0"/>
                </a:lnTo>
                <a:close/>
              </a:path>
            </a:pathLst>
          </a:custGeom>
          <a:solidFill>
            <a:srgbClr val="4F83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86045" y="2844609"/>
            <a:ext cx="1435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0E2735"/>
                </a:solidFill>
                <a:latin typeface="Arial"/>
                <a:cs typeface="Arial"/>
              </a:rPr>
              <a:t>X</a:t>
            </a:r>
            <a:r>
              <a:rPr sz="700" dirty="0">
                <a:solidFill>
                  <a:srgbClr val="0E2735"/>
                </a:solidFill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84801" y="3632441"/>
            <a:ext cx="545465" cy="535305"/>
          </a:xfrm>
          <a:custGeom>
            <a:avLst/>
            <a:gdLst/>
            <a:ahLst/>
            <a:cxnLst/>
            <a:rect l="l" t="t" r="r" b="b"/>
            <a:pathLst>
              <a:path w="545464" h="535304">
                <a:moveTo>
                  <a:pt x="272681" y="0"/>
                </a:moveTo>
                <a:lnTo>
                  <a:pt x="223667" y="4309"/>
                </a:lnTo>
                <a:lnTo>
                  <a:pt x="177534" y="16733"/>
                </a:lnTo>
                <a:lnTo>
                  <a:pt x="135054" y="36517"/>
                </a:lnTo>
                <a:lnTo>
                  <a:pt x="96996" y="62905"/>
                </a:lnTo>
                <a:lnTo>
                  <a:pt x="64131" y="95142"/>
                </a:lnTo>
                <a:lnTo>
                  <a:pt x="37229" y="132473"/>
                </a:lnTo>
                <a:lnTo>
                  <a:pt x="17059" y="174142"/>
                </a:lnTo>
                <a:lnTo>
                  <a:pt x="4393" y="219394"/>
                </a:lnTo>
                <a:lnTo>
                  <a:pt x="0" y="267474"/>
                </a:lnTo>
                <a:lnTo>
                  <a:pt x="4393" y="315554"/>
                </a:lnTo>
                <a:lnTo>
                  <a:pt x="17059" y="360806"/>
                </a:lnTo>
                <a:lnTo>
                  <a:pt x="37229" y="402476"/>
                </a:lnTo>
                <a:lnTo>
                  <a:pt x="64131" y="439807"/>
                </a:lnTo>
                <a:lnTo>
                  <a:pt x="96996" y="472045"/>
                </a:lnTo>
                <a:lnTo>
                  <a:pt x="135054" y="498434"/>
                </a:lnTo>
                <a:lnTo>
                  <a:pt x="177534" y="518219"/>
                </a:lnTo>
                <a:lnTo>
                  <a:pt x="223667" y="530643"/>
                </a:lnTo>
                <a:lnTo>
                  <a:pt x="272681" y="534953"/>
                </a:lnTo>
                <a:lnTo>
                  <a:pt x="321695" y="530643"/>
                </a:lnTo>
                <a:lnTo>
                  <a:pt x="367827" y="518219"/>
                </a:lnTo>
                <a:lnTo>
                  <a:pt x="410305" y="498434"/>
                </a:lnTo>
                <a:lnTo>
                  <a:pt x="448361" y="472045"/>
                </a:lnTo>
                <a:lnTo>
                  <a:pt x="481224" y="439807"/>
                </a:lnTo>
                <a:lnTo>
                  <a:pt x="508124" y="402476"/>
                </a:lnTo>
                <a:lnTo>
                  <a:pt x="528292" y="360806"/>
                </a:lnTo>
                <a:lnTo>
                  <a:pt x="540957" y="315554"/>
                </a:lnTo>
                <a:lnTo>
                  <a:pt x="545350" y="267474"/>
                </a:lnTo>
                <a:lnTo>
                  <a:pt x="540957" y="219394"/>
                </a:lnTo>
                <a:lnTo>
                  <a:pt x="528292" y="174142"/>
                </a:lnTo>
                <a:lnTo>
                  <a:pt x="508124" y="132473"/>
                </a:lnTo>
                <a:lnTo>
                  <a:pt x="481224" y="95142"/>
                </a:lnTo>
                <a:lnTo>
                  <a:pt x="448361" y="62905"/>
                </a:lnTo>
                <a:lnTo>
                  <a:pt x="410305" y="36517"/>
                </a:lnTo>
                <a:lnTo>
                  <a:pt x="367827" y="16733"/>
                </a:lnTo>
                <a:lnTo>
                  <a:pt x="321695" y="4309"/>
                </a:lnTo>
                <a:lnTo>
                  <a:pt x="272681" y="0"/>
                </a:lnTo>
                <a:close/>
              </a:path>
            </a:pathLst>
          </a:custGeom>
          <a:solidFill>
            <a:srgbClr val="4F83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86045" y="3822001"/>
            <a:ext cx="1435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0E2735"/>
                </a:solidFill>
                <a:latin typeface="Arial"/>
                <a:cs typeface="Arial"/>
              </a:rPr>
              <a:t>X</a:t>
            </a:r>
            <a:r>
              <a:rPr sz="700" dirty="0">
                <a:solidFill>
                  <a:srgbClr val="0E2735"/>
                </a:solidFill>
                <a:latin typeface="Arial"/>
                <a:cs typeface="Arial"/>
              </a:rPr>
              <a:t>n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21426" y="1583563"/>
            <a:ext cx="1132205" cy="1071880"/>
          </a:xfrm>
          <a:custGeom>
            <a:avLst/>
            <a:gdLst/>
            <a:ahLst/>
            <a:cxnLst/>
            <a:rect l="l" t="t" r="r" b="b"/>
            <a:pathLst>
              <a:path w="1132204" h="1071880">
                <a:moveTo>
                  <a:pt x="17462" y="0"/>
                </a:moveTo>
                <a:lnTo>
                  <a:pt x="0" y="18453"/>
                </a:lnTo>
                <a:lnTo>
                  <a:pt x="1067689" y="1028357"/>
                </a:lnTo>
                <a:lnTo>
                  <a:pt x="1050226" y="1046810"/>
                </a:lnTo>
                <a:lnTo>
                  <a:pt x="1131773" y="1071486"/>
                </a:lnTo>
                <a:lnTo>
                  <a:pt x="1109327" y="1009904"/>
                </a:lnTo>
                <a:lnTo>
                  <a:pt x="1085138" y="1009904"/>
                </a:lnTo>
                <a:lnTo>
                  <a:pt x="17462" y="0"/>
                </a:lnTo>
                <a:close/>
              </a:path>
              <a:path w="1132204" h="1071880">
                <a:moveTo>
                  <a:pt x="1102601" y="991450"/>
                </a:moveTo>
                <a:lnTo>
                  <a:pt x="1085138" y="1009904"/>
                </a:lnTo>
                <a:lnTo>
                  <a:pt x="1109327" y="1009904"/>
                </a:lnTo>
                <a:lnTo>
                  <a:pt x="1102601" y="99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25795" y="2232088"/>
            <a:ext cx="1127760" cy="433070"/>
          </a:xfrm>
          <a:custGeom>
            <a:avLst/>
            <a:gdLst/>
            <a:ahLst/>
            <a:cxnLst/>
            <a:rect l="l" t="t" r="r" b="b"/>
            <a:pathLst>
              <a:path w="1127759" h="433069">
                <a:moveTo>
                  <a:pt x="8724" y="0"/>
                </a:moveTo>
                <a:lnTo>
                  <a:pt x="0" y="23850"/>
                </a:lnTo>
                <a:lnTo>
                  <a:pt x="1051483" y="408698"/>
                </a:lnTo>
                <a:lnTo>
                  <a:pt x="1042746" y="432549"/>
                </a:lnTo>
                <a:lnTo>
                  <a:pt x="1127404" y="422960"/>
                </a:lnTo>
                <a:lnTo>
                  <a:pt x="1091447" y="384848"/>
                </a:lnTo>
                <a:lnTo>
                  <a:pt x="1060208" y="384848"/>
                </a:lnTo>
                <a:lnTo>
                  <a:pt x="8724" y="0"/>
                </a:lnTo>
                <a:close/>
              </a:path>
              <a:path w="1127759" h="433069">
                <a:moveTo>
                  <a:pt x="1068946" y="360997"/>
                </a:moveTo>
                <a:lnTo>
                  <a:pt x="1060208" y="384848"/>
                </a:lnTo>
                <a:lnTo>
                  <a:pt x="1091447" y="384848"/>
                </a:lnTo>
                <a:lnTo>
                  <a:pt x="1068946" y="36099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27217" y="2635643"/>
            <a:ext cx="1126490" cy="299720"/>
          </a:xfrm>
          <a:custGeom>
            <a:avLst/>
            <a:gdLst/>
            <a:ahLst/>
            <a:cxnLst/>
            <a:rect l="l" t="t" r="r" b="b"/>
            <a:pathLst>
              <a:path w="1126490" h="299719">
                <a:moveTo>
                  <a:pt x="1043025" y="0"/>
                </a:moveTo>
                <a:lnTo>
                  <a:pt x="1048918" y="24714"/>
                </a:lnTo>
                <a:lnTo>
                  <a:pt x="0" y="274535"/>
                </a:lnTo>
                <a:lnTo>
                  <a:pt x="5880" y="299237"/>
                </a:lnTo>
                <a:lnTo>
                  <a:pt x="1054798" y="49415"/>
                </a:lnTo>
                <a:lnTo>
                  <a:pt x="1090170" y="49415"/>
                </a:lnTo>
                <a:lnTo>
                  <a:pt x="1125982" y="19405"/>
                </a:lnTo>
                <a:lnTo>
                  <a:pt x="1043025" y="0"/>
                </a:lnTo>
                <a:close/>
              </a:path>
              <a:path w="1126490" h="299719">
                <a:moveTo>
                  <a:pt x="1090170" y="49415"/>
                </a:moveTo>
                <a:lnTo>
                  <a:pt x="1054798" y="49415"/>
                </a:lnTo>
                <a:lnTo>
                  <a:pt x="1060678" y="74129"/>
                </a:lnTo>
                <a:lnTo>
                  <a:pt x="1090170" y="4941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20728" y="2655049"/>
            <a:ext cx="1132840" cy="1253490"/>
          </a:xfrm>
          <a:custGeom>
            <a:avLst/>
            <a:gdLst/>
            <a:ahLst/>
            <a:cxnLst/>
            <a:rect l="l" t="t" r="r" b="b"/>
            <a:pathLst>
              <a:path w="1132840" h="1253489">
                <a:moveTo>
                  <a:pt x="1132471" y="0"/>
                </a:moveTo>
                <a:lnTo>
                  <a:pt x="1053134" y="31064"/>
                </a:lnTo>
                <a:lnTo>
                  <a:pt x="1071994" y="48069"/>
                </a:lnTo>
                <a:lnTo>
                  <a:pt x="0" y="1236358"/>
                </a:lnTo>
                <a:lnTo>
                  <a:pt x="18859" y="1253373"/>
                </a:lnTo>
                <a:lnTo>
                  <a:pt x="1090853" y="65087"/>
                </a:lnTo>
                <a:lnTo>
                  <a:pt x="1114430" y="65087"/>
                </a:lnTo>
                <a:lnTo>
                  <a:pt x="1132471" y="0"/>
                </a:lnTo>
                <a:close/>
              </a:path>
              <a:path w="1132840" h="1253489">
                <a:moveTo>
                  <a:pt x="1114430" y="65087"/>
                </a:moveTo>
                <a:lnTo>
                  <a:pt x="1090853" y="65087"/>
                </a:lnTo>
                <a:lnTo>
                  <a:pt x="1109713" y="82105"/>
                </a:lnTo>
                <a:lnTo>
                  <a:pt x="1114430" y="6508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033544" y="3191382"/>
            <a:ext cx="536575" cy="4826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4079"/>
              </a:lnSpc>
            </a:pPr>
            <a:r>
              <a:rPr sz="3600" dirty="0">
                <a:solidFill>
                  <a:srgbClr val="0E2735"/>
                </a:solidFill>
                <a:latin typeface="Arial"/>
                <a:cs typeface="Arial"/>
              </a:rPr>
              <a:t>…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46991" y="1418399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0E2735"/>
                </a:solidFill>
                <a:latin typeface="Arial"/>
                <a:cs typeface="Arial"/>
              </a:rPr>
              <a:t>w</a:t>
            </a:r>
            <a:r>
              <a:rPr sz="1800" i="1" baseline="-20833" dirty="0">
                <a:solidFill>
                  <a:srgbClr val="0E2735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34291" y="2002599"/>
            <a:ext cx="288290" cy="744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0E2735"/>
                </a:solidFill>
                <a:latin typeface="Arial"/>
                <a:cs typeface="Arial"/>
              </a:rPr>
              <a:t>w</a:t>
            </a:r>
            <a:r>
              <a:rPr sz="1800" i="1" baseline="-20833" dirty="0">
                <a:solidFill>
                  <a:srgbClr val="0E2735"/>
                </a:solidFill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340"/>
              </a:spcBef>
            </a:pPr>
            <a:r>
              <a:rPr sz="1800" i="1" dirty="0">
                <a:solidFill>
                  <a:srgbClr val="0E2735"/>
                </a:solidFill>
                <a:latin typeface="Arial"/>
                <a:cs typeface="Arial"/>
              </a:rPr>
              <a:t>w</a:t>
            </a:r>
            <a:r>
              <a:rPr sz="1800" i="1" baseline="-20833" dirty="0">
                <a:solidFill>
                  <a:srgbClr val="0E2735"/>
                </a:solidFill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59691" y="3145599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0E2735"/>
                </a:solidFill>
                <a:latin typeface="Arial"/>
                <a:cs typeface="Arial"/>
              </a:rPr>
              <a:t>w</a:t>
            </a:r>
            <a:r>
              <a:rPr sz="1800" i="1" baseline="-20833" dirty="0">
                <a:solidFill>
                  <a:srgbClr val="0E2735"/>
                </a:solidFill>
                <a:latin typeface="Arial"/>
                <a:cs typeface="Arial"/>
              </a:rPr>
              <a:t>n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657972" y="2617698"/>
            <a:ext cx="622935" cy="76200"/>
          </a:xfrm>
          <a:custGeom>
            <a:avLst/>
            <a:gdLst/>
            <a:ahLst/>
            <a:cxnLst/>
            <a:rect l="l" t="t" r="r" b="b"/>
            <a:pathLst>
              <a:path w="622934" h="76200">
                <a:moveTo>
                  <a:pt x="596179" y="50800"/>
                </a:moveTo>
                <a:lnTo>
                  <a:pt x="546353" y="50800"/>
                </a:lnTo>
                <a:lnTo>
                  <a:pt x="546607" y="76200"/>
                </a:lnTo>
                <a:lnTo>
                  <a:pt x="596179" y="50800"/>
                </a:lnTo>
                <a:close/>
              </a:path>
              <a:path w="622934" h="76200">
                <a:moveTo>
                  <a:pt x="545858" y="0"/>
                </a:moveTo>
                <a:lnTo>
                  <a:pt x="546100" y="25400"/>
                </a:lnTo>
                <a:lnTo>
                  <a:pt x="0" y="30784"/>
                </a:lnTo>
                <a:lnTo>
                  <a:pt x="253" y="56184"/>
                </a:lnTo>
                <a:lnTo>
                  <a:pt x="596179" y="50800"/>
                </a:lnTo>
                <a:lnTo>
                  <a:pt x="622426" y="37350"/>
                </a:lnTo>
                <a:lnTo>
                  <a:pt x="545858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262073" y="2492540"/>
            <a:ext cx="711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0E2735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82769" y="1427683"/>
            <a:ext cx="243840" cy="2585720"/>
          </a:xfrm>
          <a:custGeom>
            <a:avLst/>
            <a:gdLst/>
            <a:ahLst/>
            <a:cxnLst/>
            <a:rect l="l" t="t" r="r" b="b"/>
            <a:pathLst>
              <a:path w="243839" h="2585720">
                <a:moveTo>
                  <a:pt x="243234" y="2585321"/>
                </a:moveTo>
                <a:lnTo>
                  <a:pt x="166353" y="2584288"/>
                </a:lnTo>
                <a:lnTo>
                  <a:pt x="99583" y="2581412"/>
                </a:lnTo>
                <a:lnTo>
                  <a:pt x="46930" y="2577024"/>
                </a:lnTo>
                <a:lnTo>
                  <a:pt x="0" y="2565051"/>
                </a:lnTo>
                <a:lnTo>
                  <a:pt x="0" y="20269"/>
                </a:lnTo>
                <a:lnTo>
                  <a:pt x="12400" y="13862"/>
                </a:lnTo>
                <a:lnTo>
                  <a:pt x="46930" y="8298"/>
                </a:lnTo>
                <a:lnTo>
                  <a:pt x="99583" y="3910"/>
                </a:lnTo>
                <a:lnTo>
                  <a:pt x="166353" y="1033"/>
                </a:lnTo>
                <a:lnTo>
                  <a:pt x="243234" y="0"/>
                </a:lnTo>
              </a:path>
            </a:pathLst>
          </a:custGeom>
          <a:ln w="254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823766" y="2449842"/>
            <a:ext cx="648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0E2735"/>
                </a:solidFill>
                <a:latin typeface="Arial"/>
                <a:cs typeface="Arial"/>
              </a:rPr>
              <a:t>Inputs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569570" y="2132368"/>
            <a:ext cx="1089025" cy="1057910"/>
          </a:xfrm>
          <a:custGeom>
            <a:avLst/>
            <a:gdLst/>
            <a:ahLst/>
            <a:cxnLst/>
            <a:rect l="l" t="t" r="r" b="b"/>
            <a:pathLst>
              <a:path w="1089025" h="1057910">
                <a:moveTo>
                  <a:pt x="544258" y="0"/>
                </a:moveTo>
                <a:lnTo>
                  <a:pt x="494720" y="2161"/>
                </a:lnTo>
                <a:lnTo>
                  <a:pt x="446427" y="8520"/>
                </a:lnTo>
                <a:lnTo>
                  <a:pt x="399573" y="18890"/>
                </a:lnTo>
                <a:lnTo>
                  <a:pt x="354349" y="33084"/>
                </a:lnTo>
                <a:lnTo>
                  <a:pt x="310948" y="50917"/>
                </a:lnTo>
                <a:lnTo>
                  <a:pt x="269561" y="72200"/>
                </a:lnTo>
                <a:lnTo>
                  <a:pt x="230381" y="96748"/>
                </a:lnTo>
                <a:lnTo>
                  <a:pt x="193600" y="124373"/>
                </a:lnTo>
                <a:lnTo>
                  <a:pt x="159410" y="154889"/>
                </a:lnTo>
                <a:lnTo>
                  <a:pt x="128003" y="188109"/>
                </a:lnTo>
                <a:lnTo>
                  <a:pt x="99571" y="223847"/>
                </a:lnTo>
                <a:lnTo>
                  <a:pt x="74307" y="261915"/>
                </a:lnTo>
                <a:lnTo>
                  <a:pt x="52403" y="302127"/>
                </a:lnTo>
                <a:lnTo>
                  <a:pt x="34050" y="344297"/>
                </a:lnTo>
                <a:lnTo>
                  <a:pt x="19441" y="388237"/>
                </a:lnTo>
                <a:lnTo>
                  <a:pt x="8768" y="433762"/>
                </a:lnTo>
                <a:lnTo>
                  <a:pt x="2224" y="480683"/>
                </a:lnTo>
                <a:lnTo>
                  <a:pt x="0" y="528815"/>
                </a:lnTo>
                <a:lnTo>
                  <a:pt x="2224" y="576949"/>
                </a:lnTo>
                <a:lnTo>
                  <a:pt x="8768" y="623872"/>
                </a:lnTo>
                <a:lnTo>
                  <a:pt x="19441" y="669398"/>
                </a:lnTo>
                <a:lnTo>
                  <a:pt x="34050" y="713339"/>
                </a:lnTo>
                <a:lnTo>
                  <a:pt x="52403" y="755510"/>
                </a:lnTo>
                <a:lnTo>
                  <a:pt x="74307" y="795724"/>
                </a:lnTo>
                <a:lnTo>
                  <a:pt x="99571" y="833793"/>
                </a:lnTo>
                <a:lnTo>
                  <a:pt x="128003" y="869531"/>
                </a:lnTo>
                <a:lnTo>
                  <a:pt x="159410" y="902752"/>
                </a:lnTo>
                <a:lnTo>
                  <a:pt x="193600" y="933269"/>
                </a:lnTo>
                <a:lnTo>
                  <a:pt x="230381" y="960894"/>
                </a:lnTo>
                <a:lnTo>
                  <a:pt x="269561" y="985442"/>
                </a:lnTo>
                <a:lnTo>
                  <a:pt x="310948" y="1006725"/>
                </a:lnTo>
                <a:lnTo>
                  <a:pt x="354349" y="1024558"/>
                </a:lnTo>
                <a:lnTo>
                  <a:pt x="399573" y="1038752"/>
                </a:lnTo>
                <a:lnTo>
                  <a:pt x="446427" y="1049123"/>
                </a:lnTo>
                <a:lnTo>
                  <a:pt x="494720" y="1055482"/>
                </a:lnTo>
                <a:lnTo>
                  <a:pt x="544258" y="1057643"/>
                </a:lnTo>
                <a:lnTo>
                  <a:pt x="593798" y="1055482"/>
                </a:lnTo>
                <a:lnTo>
                  <a:pt x="642092" y="1049123"/>
                </a:lnTo>
                <a:lnTo>
                  <a:pt x="688948" y="1038752"/>
                </a:lnTo>
                <a:lnTo>
                  <a:pt x="734173" y="1024558"/>
                </a:lnTo>
                <a:lnTo>
                  <a:pt x="777576" y="1006725"/>
                </a:lnTo>
                <a:lnTo>
                  <a:pt x="818964" y="985442"/>
                </a:lnTo>
                <a:lnTo>
                  <a:pt x="858145" y="960894"/>
                </a:lnTo>
                <a:lnTo>
                  <a:pt x="894926" y="933269"/>
                </a:lnTo>
                <a:lnTo>
                  <a:pt x="929117" y="902752"/>
                </a:lnTo>
                <a:lnTo>
                  <a:pt x="960525" y="869531"/>
                </a:lnTo>
                <a:lnTo>
                  <a:pt x="988957" y="833793"/>
                </a:lnTo>
                <a:lnTo>
                  <a:pt x="1014221" y="795724"/>
                </a:lnTo>
                <a:lnTo>
                  <a:pt x="1036126" y="755510"/>
                </a:lnTo>
                <a:lnTo>
                  <a:pt x="1054479" y="713339"/>
                </a:lnTo>
                <a:lnTo>
                  <a:pt x="1069088" y="669398"/>
                </a:lnTo>
                <a:lnTo>
                  <a:pt x="1079760" y="623872"/>
                </a:lnTo>
                <a:lnTo>
                  <a:pt x="1086305" y="576949"/>
                </a:lnTo>
                <a:lnTo>
                  <a:pt x="1088529" y="528815"/>
                </a:lnTo>
                <a:lnTo>
                  <a:pt x="1086305" y="480683"/>
                </a:lnTo>
                <a:lnTo>
                  <a:pt x="1079760" y="433762"/>
                </a:lnTo>
                <a:lnTo>
                  <a:pt x="1069088" y="388237"/>
                </a:lnTo>
                <a:lnTo>
                  <a:pt x="1054479" y="344297"/>
                </a:lnTo>
                <a:lnTo>
                  <a:pt x="1036126" y="302127"/>
                </a:lnTo>
                <a:lnTo>
                  <a:pt x="1014221" y="261915"/>
                </a:lnTo>
                <a:lnTo>
                  <a:pt x="988957" y="223847"/>
                </a:lnTo>
                <a:lnTo>
                  <a:pt x="960525" y="188109"/>
                </a:lnTo>
                <a:lnTo>
                  <a:pt x="929117" y="154889"/>
                </a:lnTo>
                <a:lnTo>
                  <a:pt x="894926" y="124373"/>
                </a:lnTo>
                <a:lnTo>
                  <a:pt x="858145" y="96748"/>
                </a:lnTo>
                <a:lnTo>
                  <a:pt x="818964" y="72200"/>
                </a:lnTo>
                <a:lnTo>
                  <a:pt x="777576" y="50917"/>
                </a:lnTo>
                <a:lnTo>
                  <a:pt x="734173" y="33084"/>
                </a:lnTo>
                <a:lnTo>
                  <a:pt x="688948" y="18890"/>
                </a:lnTo>
                <a:lnTo>
                  <a:pt x="642092" y="8520"/>
                </a:lnTo>
                <a:lnTo>
                  <a:pt x="593798" y="2161"/>
                </a:lnTo>
                <a:lnTo>
                  <a:pt x="544258" y="0"/>
                </a:lnTo>
                <a:close/>
              </a:path>
            </a:pathLst>
          </a:custGeom>
          <a:solidFill>
            <a:srgbClr val="FCB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69570" y="2132368"/>
            <a:ext cx="1089025" cy="1057910"/>
          </a:xfrm>
          <a:custGeom>
            <a:avLst/>
            <a:gdLst/>
            <a:ahLst/>
            <a:cxnLst/>
            <a:rect l="l" t="t" r="r" b="b"/>
            <a:pathLst>
              <a:path w="1089025" h="1057910">
                <a:moveTo>
                  <a:pt x="0" y="528819"/>
                </a:moveTo>
                <a:lnTo>
                  <a:pt x="2224" y="480685"/>
                </a:lnTo>
                <a:lnTo>
                  <a:pt x="8768" y="433763"/>
                </a:lnTo>
                <a:lnTo>
                  <a:pt x="19441" y="388238"/>
                </a:lnTo>
                <a:lnTo>
                  <a:pt x="34050" y="344296"/>
                </a:lnTo>
                <a:lnTo>
                  <a:pt x="52403" y="302126"/>
                </a:lnTo>
                <a:lnTo>
                  <a:pt x="74308" y="261913"/>
                </a:lnTo>
                <a:lnTo>
                  <a:pt x="99573" y="223845"/>
                </a:lnTo>
                <a:lnTo>
                  <a:pt x="128005" y="188107"/>
                </a:lnTo>
                <a:lnTo>
                  <a:pt x="159412" y="154887"/>
                </a:lnTo>
                <a:lnTo>
                  <a:pt x="193603" y="124371"/>
                </a:lnTo>
                <a:lnTo>
                  <a:pt x="230384" y="96746"/>
                </a:lnTo>
                <a:lnTo>
                  <a:pt x="269565" y="72199"/>
                </a:lnTo>
                <a:lnTo>
                  <a:pt x="310953" y="50916"/>
                </a:lnTo>
                <a:lnTo>
                  <a:pt x="354355" y="33084"/>
                </a:lnTo>
                <a:lnTo>
                  <a:pt x="399580" y="18889"/>
                </a:lnTo>
                <a:lnTo>
                  <a:pt x="446435" y="8519"/>
                </a:lnTo>
                <a:lnTo>
                  <a:pt x="494728" y="2161"/>
                </a:lnTo>
                <a:lnTo>
                  <a:pt x="544268" y="0"/>
                </a:lnTo>
                <a:lnTo>
                  <a:pt x="593807" y="2161"/>
                </a:lnTo>
                <a:lnTo>
                  <a:pt x="642101" y="8519"/>
                </a:lnTo>
                <a:lnTo>
                  <a:pt x="688956" y="18889"/>
                </a:lnTo>
                <a:lnTo>
                  <a:pt x="734181" y="33084"/>
                </a:lnTo>
                <a:lnTo>
                  <a:pt x="777584" y="50916"/>
                </a:lnTo>
                <a:lnTo>
                  <a:pt x="818972" y="72199"/>
                </a:lnTo>
                <a:lnTo>
                  <a:pt x="858153" y="96746"/>
                </a:lnTo>
                <a:lnTo>
                  <a:pt x="894935" y="124371"/>
                </a:lnTo>
                <a:lnTo>
                  <a:pt x="929126" y="154887"/>
                </a:lnTo>
                <a:lnTo>
                  <a:pt x="960533" y="188107"/>
                </a:lnTo>
                <a:lnTo>
                  <a:pt x="988966" y="223845"/>
                </a:lnTo>
                <a:lnTo>
                  <a:pt x="1014231" y="261913"/>
                </a:lnTo>
                <a:lnTo>
                  <a:pt x="1036136" y="302126"/>
                </a:lnTo>
                <a:lnTo>
                  <a:pt x="1054489" y="344296"/>
                </a:lnTo>
                <a:lnTo>
                  <a:pt x="1069098" y="388238"/>
                </a:lnTo>
                <a:lnTo>
                  <a:pt x="1079771" y="433763"/>
                </a:lnTo>
                <a:lnTo>
                  <a:pt x="1086316" y="480685"/>
                </a:lnTo>
                <a:lnTo>
                  <a:pt x="1088540" y="528819"/>
                </a:lnTo>
                <a:lnTo>
                  <a:pt x="1086316" y="576952"/>
                </a:lnTo>
                <a:lnTo>
                  <a:pt x="1079771" y="623875"/>
                </a:lnTo>
                <a:lnTo>
                  <a:pt x="1069098" y="669400"/>
                </a:lnTo>
                <a:lnTo>
                  <a:pt x="1054489" y="713341"/>
                </a:lnTo>
                <a:lnTo>
                  <a:pt x="1036136" y="755512"/>
                </a:lnTo>
                <a:lnTo>
                  <a:pt x="1014231" y="795725"/>
                </a:lnTo>
                <a:lnTo>
                  <a:pt x="988966" y="833793"/>
                </a:lnTo>
                <a:lnTo>
                  <a:pt x="960533" y="869531"/>
                </a:lnTo>
                <a:lnTo>
                  <a:pt x="929126" y="902752"/>
                </a:lnTo>
                <a:lnTo>
                  <a:pt x="894935" y="933268"/>
                </a:lnTo>
                <a:lnTo>
                  <a:pt x="858153" y="960893"/>
                </a:lnTo>
                <a:lnTo>
                  <a:pt x="818972" y="985440"/>
                </a:lnTo>
                <a:lnTo>
                  <a:pt x="777584" y="1006723"/>
                </a:lnTo>
                <a:lnTo>
                  <a:pt x="734181" y="1024556"/>
                </a:lnTo>
                <a:lnTo>
                  <a:pt x="688956" y="1038750"/>
                </a:lnTo>
                <a:lnTo>
                  <a:pt x="642101" y="1049120"/>
                </a:lnTo>
                <a:lnTo>
                  <a:pt x="593807" y="1055479"/>
                </a:lnTo>
                <a:lnTo>
                  <a:pt x="544268" y="1057640"/>
                </a:lnTo>
                <a:lnTo>
                  <a:pt x="494728" y="1055479"/>
                </a:lnTo>
                <a:lnTo>
                  <a:pt x="446435" y="1049120"/>
                </a:lnTo>
                <a:lnTo>
                  <a:pt x="399580" y="1038750"/>
                </a:lnTo>
                <a:lnTo>
                  <a:pt x="354355" y="1024556"/>
                </a:lnTo>
                <a:lnTo>
                  <a:pt x="310953" y="1006723"/>
                </a:lnTo>
                <a:lnTo>
                  <a:pt x="269565" y="985440"/>
                </a:lnTo>
                <a:lnTo>
                  <a:pt x="230384" y="960893"/>
                </a:lnTo>
                <a:lnTo>
                  <a:pt x="193603" y="933268"/>
                </a:lnTo>
                <a:lnTo>
                  <a:pt x="159412" y="902752"/>
                </a:lnTo>
                <a:lnTo>
                  <a:pt x="128005" y="869531"/>
                </a:lnTo>
                <a:lnTo>
                  <a:pt x="99573" y="833793"/>
                </a:lnTo>
                <a:lnTo>
                  <a:pt x="74308" y="795725"/>
                </a:lnTo>
                <a:lnTo>
                  <a:pt x="52403" y="755512"/>
                </a:lnTo>
                <a:lnTo>
                  <a:pt x="34050" y="713341"/>
                </a:lnTo>
                <a:lnTo>
                  <a:pt x="19441" y="669400"/>
                </a:lnTo>
                <a:lnTo>
                  <a:pt x="8768" y="623875"/>
                </a:lnTo>
                <a:lnTo>
                  <a:pt x="2224" y="576952"/>
                </a:lnTo>
                <a:lnTo>
                  <a:pt x="0" y="528819"/>
                </a:lnTo>
                <a:close/>
              </a:path>
            </a:pathLst>
          </a:custGeom>
          <a:ln w="9525">
            <a:solidFill>
              <a:srgbClr val="1D51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673977" y="2688027"/>
            <a:ext cx="399415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40" dirty="0">
                <a:solidFill>
                  <a:srgbClr val="0E2735"/>
                </a:solidFill>
                <a:latin typeface="DejaVu Sans"/>
                <a:cs typeface="DejaVu Sans"/>
              </a:rPr>
              <a:t>⟨</a:t>
            </a:r>
            <a:r>
              <a:rPr sz="1200" i="1" spc="-40" dirty="0">
                <a:solidFill>
                  <a:srgbClr val="0E2735"/>
                </a:solidFill>
                <a:latin typeface="Arial"/>
                <a:cs typeface="Arial"/>
              </a:rPr>
              <a:t>w,</a:t>
            </a:r>
            <a:r>
              <a:rPr sz="1200" i="1" spc="-5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0E2735"/>
                </a:solidFill>
                <a:latin typeface="Arial"/>
                <a:cs typeface="Arial"/>
              </a:rPr>
              <a:t>x</a:t>
            </a:r>
            <a:r>
              <a:rPr sz="1200" spc="-25" dirty="0">
                <a:solidFill>
                  <a:srgbClr val="0E2735"/>
                </a:solidFill>
                <a:latin typeface="DejaVu Sans"/>
                <a:cs typeface="DejaVu Sans"/>
              </a:rPr>
              <a:t>⟩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113828" y="2132368"/>
            <a:ext cx="0" cy="1057910"/>
          </a:xfrm>
          <a:custGeom>
            <a:avLst/>
            <a:gdLst/>
            <a:ahLst/>
            <a:cxnLst/>
            <a:rect l="l" t="t" r="r" b="b"/>
            <a:pathLst>
              <a:path h="1057910">
                <a:moveTo>
                  <a:pt x="0" y="0"/>
                </a:moveTo>
                <a:lnTo>
                  <a:pt x="1" y="1057640"/>
                </a:lnTo>
              </a:path>
            </a:pathLst>
          </a:custGeom>
          <a:ln w="254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285088" y="2623477"/>
            <a:ext cx="15938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-100" dirty="0">
                <a:solidFill>
                  <a:srgbClr val="0E2735"/>
                </a:solidFill>
                <a:latin typeface="DejaVu Sans"/>
                <a:cs typeface="DejaVu Sans"/>
              </a:rPr>
              <a:t>𝜎</a:t>
            </a:r>
            <a:endParaRPr sz="1850">
              <a:latin typeface="DejaVu Sans"/>
              <a:cs typeface="DejaVu San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91019" y="2392807"/>
            <a:ext cx="4406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solidFill>
                  <a:srgbClr val="0E2735"/>
                </a:solidFill>
                <a:latin typeface="Arial"/>
                <a:cs typeface="Arial"/>
              </a:rPr>
              <a:t>N</a:t>
            </a:r>
            <a:r>
              <a:rPr sz="1000" i="1" spc="-10" dirty="0">
                <a:solidFill>
                  <a:srgbClr val="0E2735"/>
                </a:solidFill>
                <a:latin typeface="Arial"/>
                <a:cs typeface="Arial"/>
              </a:rPr>
              <a:t>eu</a:t>
            </a:r>
            <a:r>
              <a:rPr sz="1000" i="1" spc="5" dirty="0">
                <a:solidFill>
                  <a:srgbClr val="0E2735"/>
                </a:solidFill>
                <a:latin typeface="Arial"/>
                <a:cs typeface="Arial"/>
              </a:rPr>
              <a:t>r</a:t>
            </a:r>
            <a:r>
              <a:rPr sz="1000" i="1" spc="-10" dirty="0">
                <a:solidFill>
                  <a:srgbClr val="0E2735"/>
                </a:solidFill>
                <a:latin typeface="Arial"/>
                <a:cs typeface="Arial"/>
              </a:rPr>
              <a:t>o</a:t>
            </a:r>
            <a:r>
              <a:rPr sz="1000" i="1" dirty="0">
                <a:solidFill>
                  <a:srgbClr val="0E2735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877140" y="873086"/>
            <a:ext cx="545465" cy="535305"/>
          </a:xfrm>
          <a:custGeom>
            <a:avLst/>
            <a:gdLst/>
            <a:ahLst/>
            <a:cxnLst/>
            <a:rect l="l" t="t" r="r" b="b"/>
            <a:pathLst>
              <a:path w="545464" h="535305">
                <a:moveTo>
                  <a:pt x="272681" y="0"/>
                </a:moveTo>
                <a:lnTo>
                  <a:pt x="223667" y="4309"/>
                </a:lnTo>
                <a:lnTo>
                  <a:pt x="177534" y="16733"/>
                </a:lnTo>
                <a:lnTo>
                  <a:pt x="135054" y="36517"/>
                </a:lnTo>
                <a:lnTo>
                  <a:pt x="96996" y="62905"/>
                </a:lnTo>
                <a:lnTo>
                  <a:pt x="64131" y="95142"/>
                </a:lnTo>
                <a:lnTo>
                  <a:pt x="37229" y="132473"/>
                </a:lnTo>
                <a:lnTo>
                  <a:pt x="17059" y="174142"/>
                </a:lnTo>
                <a:lnTo>
                  <a:pt x="4393" y="219394"/>
                </a:lnTo>
                <a:lnTo>
                  <a:pt x="0" y="267474"/>
                </a:lnTo>
                <a:lnTo>
                  <a:pt x="4393" y="315554"/>
                </a:lnTo>
                <a:lnTo>
                  <a:pt x="17059" y="360806"/>
                </a:lnTo>
                <a:lnTo>
                  <a:pt x="37229" y="402476"/>
                </a:lnTo>
                <a:lnTo>
                  <a:pt x="64131" y="439806"/>
                </a:lnTo>
                <a:lnTo>
                  <a:pt x="96996" y="472044"/>
                </a:lnTo>
                <a:lnTo>
                  <a:pt x="135054" y="498432"/>
                </a:lnTo>
                <a:lnTo>
                  <a:pt x="177534" y="518215"/>
                </a:lnTo>
                <a:lnTo>
                  <a:pt x="223667" y="530640"/>
                </a:lnTo>
                <a:lnTo>
                  <a:pt x="272681" y="534949"/>
                </a:lnTo>
                <a:lnTo>
                  <a:pt x="321695" y="530640"/>
                </a:lnTo>
                <a:lnTo>
                  <a:pt x="367827" y="518215"/>
                </a:lnTo>
                <a:lnTo>
                  <a:pt x="410305" y="498432"/>
                </a:lnTo>
                <a:lnTo>
                  <a:pt x="448361" y="472044"/>
                </a:lnTo>
                <a:lnTo>
                  <a:pt x="481224" y="439806"/>
                </a:lnTo>
                <a:lnTo>
                  <a:pt x="508124" y="402476"/>
                </a:lnTo>
                <a:lnTo>
                  <a:pt x="528292" y="360806"/>
                </a:lnTo>
                <a:lnTo>
                  <a:pt x="540957" y="315554"/>
                </a:lnTo>
                <a:lnTo>
                  <a:pt x="545350" y="267474"/>
                </a:lnTo>
                <a:lnTo>
                  <a:pt x="540957" y="219394"/>
                </a:lnTo>
                <a:lnTo>
                  <a:pt x="528292" y="174142"/>
                </a:lnTo>
                <a:lnTo>
                  <a:pt x="508124" y="132473"/>
                </a:lnTo>
                <a:lnTo>
                  <a:pt x="481224" y="95142"/>
                </a:lnTo>
                <a:lnTo>
                  <a:pt x="448361" y="62905"/>
                </a:lnTo>
                <a:lnTo>
                  <a:pt x="410305" y="36517"/>
                </a:lnTo>
                <a:lnTo>
                  <a:pt x="367827" y="16733"/>
                </a:lnTo>
                <a:lnTo>
                  <a:pt x="321695" y="4309"/>
                </a:lnTo>
                <a:lnTo>
                  <a:pt x="272681" y="0"/>
                </a:lnTo>
                <a:close/>
              </a:path>
            </a:pathLst>
          </a:custGeom>
          <a:solidFill>
            <a:srgbClr val="4F83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108547" y="1062647"/>
            <a:ext cx="8191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0E2735"/>
                </a:solidFill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137783" y="1404010"/>
            <a:ext cx="443865" cy="1257300"/>
          </a:xfrm>
          <a:custGeom>
            <a:avLst/>
            <a:gdLst/>
            <a:ahLst/>
            <a:cxnLst/>
            <a:rect l="l" t="t" r="r" b="b"/>
            <a:pathLst>
              <a:path w="443865" h="1257300">
                <a:moveTo>
                  <a:pt x="24079" y="0"/>
                </a:moveTo>
                <a:lnTo>
                  <a:pt x="0" y="8064"/>
                </a:lnTo>
                <a:lnTo>
                  <a:pt x="395541" y="1188961"/>
                </a:lnTo>
                <a:lnTo>
                  <a:pt x="371449" y="1197025"/>
                </a:lnTo>
                <a:lnTo>
                  <a:pt x="431787" y="1257172"/>
                </a:lnTo>
                <a:lnTo>
                  <a:pt x="442572" y="1180884"/>
                </a:lnTo>
                <a:lnTo>
                  <a:pt x="419620" y="1180884"/>
                </a:lnTo>
                <a:lnTo>
                  <a:pt x="24079" y="0"/>
                </a:lnTo>
                <a:close/>
              </a:path>
              <a:path w="443865" h="1257300">
                <a:moveTo>
                  <a:pt x="443712" y="1172819"/>
                </a:moveTo>
                <a:lnTo>
                  <a:pt x="419620" y="1180884"/>
                </a:lnTo>
                <a:lnTo>
                  <a:pt x="442572" y="1180884"/>
                </a:lnTo>
                <a:lnTo>
                  <a:pt x="443712" y="117281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2565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latin typeface="Trebuchet MS"/>
                <a:cs typeface="Trebuchet MS"/>
              </a:rPr>
              <a:t>Neural</a:t>
            </a:r>
            <a:r>
              <a:rPr spc="-170" dirty="0">
                <a:latin typeface="Trebuchet MS"/>
                <a:cs typeface="Trebuchet MS"/>
              </a:rPr>
              <a:t> </a:t>
            </a:r>
            <a:r>
              <a:rPr spc="45" dirty="0">
                <a:latin typeface="Trebuchet MS"/>
                <a:cs typeface="Trebuchet MS"/>
              </a:rPr>
              <a:t>Network</a:t>
            </a:r>
          </a:p>
        </p:txBody>
      </p:sp>
      <p:sp>
        <p:nvSpPr>
          <p:cNvPr id="4" name="object 4"/>
          <p:cNvSpPr/>
          <p:nvPr/>
        </p:nvSpPr>
        <p:spPr>
          <a:xfrm>
            <a:off x="1273086" y="1190104"/>
            <a:ext cx="6860256" cy="2739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35975" y="1557718"/>
            <a:ext cx="2438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E2735"/>
                </a:solidFill>
                <a:latin typeface="Arial"/>
                <a:cs typeface="Arial"/>
              </a:rPr>
              <a:t>X0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86306" y="4360096"/>
            <a:ext cx="1169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Input</a:t>
            </a:r>
            <a:r>
              <a:rPr sz="1800" spc="-7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29966" y="4360096"/>
            <a:ext cx="15754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Hidden Layer</a:t>
            </a:r>
            <a:r>
              <a:rPr sz="1800" spc="-7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46637" y="4360096"/>
            <a:ext cx="15754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Hidden Layer</a:t>
            </a:r>
            <a:r>
              <a:rPr sz="1800" spc="-7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33119" y="4360096"/>
            <a:ext cx="1346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Output</a:t>
            </a:r>
            <a:r>
              <a:rPr sz="1800" spc="-7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5975" y="3299790"/>
            <a:ext cx="2438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E2735"/>
                </a:solidFill>
                <a:latin typeface="Arial"/>
                <a:cs typeface="Arial"/>
              </a:rPr>
              <a:t>Xn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2225" y="1610639"/>
            <a:ext cx="5454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0E2735"/>
                </a:solidFill>
                <a:latin typeface="Arial"/>
                <a:cs typeface="Arial"/>
              </a:rPr>
              <a:t>Neuron</a:t>
            </a:r>
            <a:r>
              <a:rPr sz="1000" spc="-8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E2735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32225" y="3323221"/>
            <a:ext cx="5454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0E2735"/>
                </a:solidFill>
                <a:latin typeface="Arial"/>
                <a:cs typeface="Arial"/>
              </a:rPr>
              <a:t>Neuron</a:t>
            </a:r>
            <a:r>
              <a:rPr sz="1000" spc="-8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E2735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13108" y="1610639"/>
            <a:ext cx="5454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0E2735"/>
                </a:solidFill>
                <a:latin typeface="Arial"/>
                <a:cs typeface="Arial"/>
              </a:rPr>
              <a:t>Neuron</a:t>
            </a:r>
            <a:r>
              <a:rPr sz="1000" spc="-8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E2735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13108" y="3307829"/>
            <a:ext cx="5454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0E2735"/>
                </a:solidFill>
                <a:latin typeface="Arial"/>
                <a:cs typeface="Arial"/>
              </a:rPr>
              <a:t>Neuron</a:t>
            </a:r>
            <a:r>
              <a:rPr sz="1000" spc="-8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E2735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96518" y="2400414"/>
            <a:ext cx="4406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78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E2735"/>
                </a:solidFill>
                <a:latin typeface="Arial"/>
                <a:cs typeface="Arial"/>
              </a:rPr>
              <a:t>Output  </a:t>
            </a:r>
            <a:r>
              <a:rPr sz="1000" dirty="0">
                <a:solidFill>
                  <a:srgbClr val="0E2735"/>
                </a:solidFill>
                <a:latin typeface="Arial"/>
                <a:cs typeface="Arial"/>
              </a:rPr>
              <a:t>N</a:t>
            </a:r>
            <a:r>
              <a:rPr sz="1000" spc="-10" dirty="0">
                <a:solidFill>
                  <a:srgbClr val="0E2735"/>
                </a:solidFill>
                <a:latin typeface="Arial"/>
                <a:cs typeface="Arial"/>
              </a:rPr>
              <a:t>eu</a:t>
            </a:r>
            <a:r>
              <a:rPr sz="1000" spc="5" dirty="0">
                <a:solidFill>
                  <a:srgbClr val="0E2735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0E2735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0E2735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3208" y="2302751"/>
            <a:ext cx="281305" cy="482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……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7540" y="2304542"/>
            <a:ext cx="281305" cy="482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……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78730" y="2261171"/>
            <a:ext cx="281305" cy="482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……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88336" y="1438516"/>
            <a:ext cx="359410" cy="407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64"/>
              </a:lnSpc>
              <a:spcBef>
                <a:spcPts val="100"/>
              </a:spcBef>
            </a:pPr>
            <a:r>
              <a:rPr sz="2700" i="1" baseline="-16975" dirty="0">
                <a:solidFill>
                  <a:srgbClr val="0E2735"/>
                </a:solidFill>
                <a:latin typeface="Arial"/>
                <a:cs typeface="Arial"/>
              </a:rPr>
              <a:t>w</a:t>
            </a:r>
            <a:r>
              <a:rPr sz="1200" i="1" dirty="0">
                <a:solidFill>
                  <a:srgbClr val="0E2735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145"/>
              </a:lnSpc>
            </a:pPr>
            <a:r>
              <a:rPr sz="1200" i="1" dirty="0">
                <a:solidFill>
                  <a:srgbClr val="0E2735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99753" y="1912518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baseline="-16975" dirty="0">
                <a:solidFill>
                  <a:srgbClr val="0E2735"/>
                </a:solidFill>
                <a:latin typeface="Arial"/>
                <a:cs typeface="Arial"/>
              </a:rPr>
              <a:t>w</a:t>
            </a:r>
            <a:r>
              <a:rPr sz="1200" i="1" dirty="0">
                <a:solidFill>
                  <a:srgbClr val="0E2735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37688" y="2111527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solidFill>
                  <a:srgbClr val="0E2735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92362" y="2649982"/>
            <a:ext cx="359410" cy="407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64"/>
              </a:lnSpc>
              <a:spcBef>
                <a:spcPts val="100"/>
              </a:spcBef>
            </a:pPr>
            <a:r>
              <a:rPr sz="2700" i="1" baseline="-16975" dirty="0">
                <a:solidFill>
                  <a:srgbClr val="0E2735"/>
                </a:solidFill>
                <a:latin typeface="Arial"/>
                <a:cs typeface="Arial"/>
              </a:rPr>
              <a:t>w</a:t>
            </a:r>
            <a:r>
              <a:rPr sz="1200" i="1" dirty="0">
                <a:solidFill>
                  <a:srgbClr val="0E2735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145"/>
              </a:lnSpc>
            </a:pPr>
            <a:r>
              <a:rPr sz="1200" i="1" dirty="0">
                <a:solidFill>
                  <a:srgbClr val="0E2735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99753" y="3185020"/>
            <a:ext cx="359410" cy="407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64"/>
              </a:lnSpc>
              <a:spcBef>
                <a:spcPts val="100"/>
              </a:spcBef>
            </a:pPr>
            <a:r>
              <a:rPr sz="2700" i="1" baseline="-16975" dirty="0">
                <a:solidFill>
                  <a:srgbClr val="0E2735"/>
                </a:solidFill>
                <a:latin typeface="Arial"/>
                <a:cs typeface="Arial"/>
              </a:rPr>
              <a:t>w</a:t>
            </a:r>
            <a:r>
              <a:rPr sz="1200" i="1" dirty="0">
                <a:solidFill>
                  <a:srgbClr val="0E2735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145"/>
              </a:lnSpc>
            </a:pPr>
            <a:r>
              <a:rPr sz="1200" i="1" dirty="0">
                <a:solidFill>
                  <a:srgbClr val="0E2735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15">
            <a:extLst>
              <a:ext uri="{FF2B5EF4-FFF2-40B4-BE49-F238E27FC236}">
                <a16:creationId xmlns:a16="http://schemas.microsoft.com/office/drawing/2014/main" id="{477A4C00-21DB-40DA-9F55-7AE3D73C403B}"/>
              </a:ext>
            </a:extLst>
          </p:cNvPr>
          <p:cNvSpPr/>
          <p:nvPr/>
        </p:nvSpPr>
        <p:spPr>
          <a:xfrm>
            <a:off x="528527" y="2003597"/>
            <a:ext cx="572678" cy="997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131C3C-79A9-4D8C-889C-B25AC54C72AB}"/>
              </a:ext>
            </a:extLst>
          </p:cNvPr>
          <p:cNvSpPr txBox="1"/>
          <p:nvPr/>
        </p:nvSpPr>
        <p:spPr>
          <a:xfrm>
            <a:off x="6127898" y="192707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Label:</a:t>
            </a:r>
          </a:p>
          <a:p>
            <a:r>
              <a:rPr lang="en-US" sz="1400" dirty="0"/>
              <a:t>0 – cat</a:t>
            </a:r>
          </a:p>
          <a:p>
            <a:r>
              <a:rPr lang="en-US" sz="1400" dirty="0"/>
              <a:t>1 - dog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806CE3-036D-4D43-A69A-CFB18B22EF73}"/>
              </a:ext>
            </a:extLst>
          </p:cNvPr>
          <p:cNvSpPr txBox="1"/>
          <p:nvPr/>
        </p:nvSpPr>
        <p:spPr>
          <a:xfrm>
            <a:off x="7626962" y="308107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 – dog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63417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latin typeface="Trebuchet MS"/>
                <a:cs typeface="Trebuchet MS"/>
              </a:rPr>
              <a:t>Neural </a:t>
            </a:r>
            <a:r>
              <a:rPr spc="45" dirty="0">
                <a:latin typeface="Trebuchet MS"/>
                <a:cs typeface="Trebuchet MS"/>
              </a:rPr>
              <a:t>Network </a:t>
            </a:r>
            <a:r>
              <a:rPr spc="370" dirty="0">
                <a:latin typeface="Trebuchet MS"/>
                <a:cs typeface="Trebuchet MS"/>
              </a:rPr>
              <a:t>–</a:t>
            </a:r>
            <a:r>
              <a:rPr spc="-545" dirty="0">
                <a:latin typeface="Trebuchet MS"/>
                <a:cs typeface="Trebuchet MS"/>
              </a:rPr>
              <a:t> </a:t>
            </a:r>
            <a:r>
              <a:rPr spc="25" dirty="0">
                <a:latin typeface="Trebuchet MS"/>
                <a:cs typeface="Trebuchet MS"/>
              </a:rPr>
              <a:t>Forward </a:t>
            </a:r>
            <a:r>
              <a:rPr spc="55" dirty="0">
                <a:latin typeface="Trebuchet MS"/>
                <a:cs typeface="Trebuchet MS"/>
              </a:rPr>
              <a:t>Propagation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259234" y="1190104"/>
            <a:ext cx="6818698" cy="2739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22120" y="1557718"/>
            <a:ext cx="2438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E2735"/>
                </a:solidFill>
                <a:latin typeface="Arial"/>
                <a:cs typeface="Arial"/>
              </a:rPr>
              <a:t>X0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2120" y="3299790"/>
            <a:ext cx="2438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E2735"/>
                </a:solidFill>
                <a:latin typeface="Arial"/>
                <a:cs typeface="Arial"/>
              </a:rPr>
              <a:t>Xn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18370" y="1610639"/>
            <a:ext cx="5454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0E2735"/>
                </a:solidFill>
                <a:latin typeface="Arial"/>
                <a:cs typeface="Arial"/>
              </a:rPr>
              <a:t>Neuron</a:t>
            </a:r>
            <a:r>
              <a:rPr sz="1000" spc="-8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E2735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18370" y="3323221"/>
            <a:ext cx="5454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0E2735"/>
                </a:solidFill>
                <a:latin typeface="Arial"/>
                <a:cs typeface="Arial"/>
              </a:rPr>
              <a:t>Neuron</a:t>
            </a:r>
            <a:r>
              <a:rPr sz="1000" spc="-8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E2735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99252" y="1610639"/>
            <a:ext cx="5454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0E2735"/>
                </a:solidFill>
                <a:latin typeface="Arial"/>
                <a:cs typeface="Arial"/>
              </a:rPr>
              <a:t>Neuron</a:t>
            </a:r>
            <a:r>
              <a:rPr sz="1000" spc="-8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E2735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99252" y="3307829"/>
            <a:ext cx="5454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0E2735"/>
                </a:solidFill>
                <a:latin typeface="Arial"/>
                <a:cs typeface="Arial"/>
              </a:rPr>
              <a:t>Neuron</a:t>
            </a:r>
            <a:r>
              <a:rPr sz="1000" spc="-8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E2735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41107" y="2331136"/>
            <a:ext cx="4406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78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E2735"/>
                </a:solidFill>
                <a:latin typeface="Arial"/>
                <a:cs typeface="Arial"/>
              </a:rPr>
              <a:t>Output  </a:t>
            </a:r>
            <a:r>
              <a:rPr sz="1000" dirty="0">
                <a:solidFill>
                  <a:srgbClr val="0E2735"/>
                </a:solidFill>
                <a:latin typeface="Arial"/>
                <a:cs typeface="Arial"/>
              </a:rPr>
              <a:t>N</a:t>
            </a:r>
            <a:r>
              <a:rPr sz="1000" spc="-10" dirty="0">
                <a:solidFill>
                  <a:srgbClr val="0E2735"/>
                </a:solidFill>
                <a:latin typeface="Arial"/>
                <a:cs typeface="Arial"/>
              </a:rPr>
              <a:t>eu</a:t>
            </a:r>
            <a:r>
              <a:rPr sz="1000" spc="5" dirty="0">
                <a:solidFill>
                  <a:srgbClr val="0E2735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0E2735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0E2735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19352" y="2302751"/>
            <a:ext cx="281305" cy="482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……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63684" y="2304542"/>
            <a:ext cx="281305" cy="482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……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64874" y="2261171"/>
            <a:ext cx="281305" cy="482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……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140" y="2195576"/>
            <a:ext cx="538325" cy="7143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0609" y="2294597"/>
            <a:ext cx="782955" cy="481330"/>
          </a:xfrm>
          <a:custGeom>
            <a:avLst/>
            <a:gdLst/>
            <a:ahLst/>
            <a:cxnLst/>
            <a:rect l="l" t="t" r="r" b="b"/>
            <a:pathLst>
              <a:path w="782955" h="481330">
                <a:moveTo>
                  <a:pt x="391303" y="0"/>
                </a:moveTo>
                <a:lnTo>
                  <a:pt x="333479" y="2607"/>
                </a:lnTo>
                <a:lnTo>
                  <a:pt x="278289" y="10180"/>
                </a:lnTo>
                <a:lnTo>
                  <a:pt x="226339" y="22349"/>
                </a:lnTo>
                <a:lnTo>
                  <a:pt x="178234" y="38740"/>
                </a:lnTo>
                <a:lnTo>
                  <a:pt x="134579" y="58982"/>
                </a:lnTo>
                <a:lnTo>
                  <a:pt x="95980" y="82703"/>
                </a:lnTo>
                <a:lnTo>
                  <a:pt x="63041" y="109530"/>
                </a:lnTo>
                <a:lnTo>
                  <a:pt x="36368" y="139093"/>
                </a:lnTo>
                <a:lnTo>
                  <a:pt x="4242" y="204937"/>
                </a:lnTo>
                <a:lnTo>
                  <a:pt x="0" y="240474"/>
                </a:lnTo>
                <a:lnTo>
                  <a:pt x="4242" y="276008"/>
                </a:lnTo>
                <a:lnTo>
                  <a:pt x="36368" y="341849"/>
                </a:lnTo>
                <a:lnTo>
                  <a:pt x="63041" y="371412"/>
                </a:lnTo>
                <a:lnTo>
                  <a:pt x="95980" y="398240"/>
                </a:lnTo>
                <a:lnTo>
                  <a:pt x="134579" y="421962"/>
                </a:lnTo>
                <a:lnTo>
                  <a:pt x="178234" y="442205"/>
                </a:lnTo>
                <a:lnTo>
                  <a:pt x="226339" y="458597"/>
                </a:lnTo>
                <a:lnTo>
                  <a:pt x="278289" y="470767"/>
                </a:lnTo>
                <a:lnTo>
                  <a:pt x="333479" y="478341"/>
                </a:lnTo>
                <a:lnTo>
                  <a:pt x="391303" y="480949"/>
                </a:lnTo>
                <a:lnTo>
                  <a:pt x="449127" y="478341"/>
                </a:lnTo>
                <a:lnTo>
                  <a:pt x="504317" y="470767"/>
                </a:lnTo>
                <a:lnTo>
                  <a:pt x="556267" y="458597"/>
                </a:lnTo>
                <a:lnTo>
                  <a:pt x="604373" y="442205"/>
                </a:lnTo>
                <a:lnTo>
                  <a:pt x="648028" y="421962"/>
                </a:lnTo>
                <a:lnTo>
                  <a:pt x="686628" y="398240"/>
                </a:lnTo>
                <a:lnTo>
                  <a:pt x="719568" y="371412"/>
                </a:lnTo>
                <a:lnTo>
                  <a:pt x="746241" y="341849"/>
                </a:lnTo>
                <a:lnTo>
                  <a:pt x="778368" y="276008"/>
                </a:lnTo>
                <a:lnTo>
                  <a:pt x="782610" y="240474"/>
                </a:lnTo>
                <a:lnTo>
                  <a:pt x="778368" y="204937"/>
                </a:lnTo>
                <a:lnTo>
                  <a:pt x="746241" y="139093"/>
                </a:lnTo>
                <a:lnTo>
                  <a:pt x="719568" y="109530"/>
                </a:lnTo>
                <a:lnTo>
                  <a:pt x="686628" y="82703"/>
                </a:lnTo>
                <a:lnTo>
                  <a:pt x="648028" y="58982"/>
                </a:lnTo>
                <a:lnTo>
                  <a:pt x="604373" y="38740"/>
                </a:lnTo>
                <a:lnTo>
                  <a:pt x="556267" y="22349"/>
                </a:lnTo>
                <a:lnTo>
                  <a:pt x="504317" y="10180"/>
                </a:lnTo>
                <a:lnTo>
                  <a:pt x="449127" y="2607"/>
                </a:lnTo>
                <a:lnTo>
                  <a:pt x="391303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39513" y="2441918"/>
            <a:ext cx="3054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0E2735"/>
                </a:solidFill>
                <a:latin typeface="Arial"/>
                <a:cs typeface="Arial"/>
              </a:rPr>
              <a:t>I</a:t>
            </a:r>
            <a:r>
              <a:rPr sz="1000" spc="-10" dirty="0">
                <a:solidFill>
                  <a:srgbClr val="0E2735"/>
                </a:solidFill>
                <a:latin typeface="Arial"/>
                <a:cs typeface="Arial"/>
              </a:rPr>
              <a:t>npu</a:t>
            </a:r>
            <a:r>
              <a:rPr sz="1000" dirty="0">
                <a:solidFill>
                  <a:srgbClr val="0E2735"/>
                </a:solidFill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11287" y="2372918"/>
            <a:ext cx="5565775" cy="253365"/>
          </a:xfrm>
          <a:custGeom>
            <a:avLst/>
            <a:gdLst/>
            <a:ahLst/>
            <a:cxnLst/>
            <a:rect l="l" t="t" r="r" b="b"/>
            <a:pathLst>
              <a:path w="5565775" h="253364">
                <a:moveTo>
                  <a:pt x="5438762" y="0"/>
                </a:moveTo>
                <a:lnTo>
                  <a:pt x="5438762" y="63296"/>
                </a:lnTo>
                <a:lnTo>
                  <a:pt x="0" y="63296"/>
                </a:lnTo>
                <a:lnTo>
                  <a:pt x="0" y="189877"/>
                </a:lnTo>
                <a:lnTo>
                  <a:pt x="5438762" y="189877"/>
                </a:lnTo>
                <a:lnTo>
                  <a:pt x="5438762" y="253161"/>
                </a:lnTo>
                <a:lnTo>
                  <a:pt x="5565343" y="126580"/>
                </a:lnTo>
                <a:lnTo>
                  <a:pt x="5438762" y="0"/>
                </a:lnTo>
                <a:close/>
              </a:path>
            </a:pathLst>
          </a:custGeom>
          <a:solidFill>
            <a:srgbClr val="A4D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45309" y="2379713"/>
            <a:ext cx="281940" cy="236854"/>
          </a:xfrm>
          <a:custGeom>
            <a:avLst/>
            <a:gdLst/>
            <a:ahLst/>
            <a:cxnLst/>
            <a:rect l="l" t="t" r="r" b="b"/>
            <a:pathLst>
              <a:path w="281940" h="236855">
                <a:moveTo>
                  <a:pt x="163321" y="0"/>
                </a:moveTo>
                <a:lnTo>
                  <a:pt x="163321" y="59080"/>
                </a:lnTo>
                <a:lnTo>
                  <a:pt x="0" y="59080"/>
                </a:lnTo>
                <a:lnTo>
                  <a:pt x="0" y="177253"/>
                </a:lnTo>
                <a:lnTo>
                  <a:pt x="163321" y="177253"/>
                </a:lnTo>
                <a:lnTo>
                  <a:pt x="163321" y="236347"/>
                </a:lnTo>
                <a:lnTo>
                  <a:pt x="281495" y="118173"/>
                </a:lnTo>
                <a:lnTo>
                  <a:pt x="163321" y="0"/>
                </a:lnTo>
                <a:close/>
              </a:path>
            </a:pathLst>
          </a:custGeom>
          <a:solidFill>
            <a:srgbClr val="A4D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452510" y="2251875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E2735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86306" y="4360096"/>
            <a:ext cx="1169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Input</a:t>
            </a:r>
            <a:r>
              <a:rPr sz="1800" spc="-7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29966" y="4360096"/>
            <a:ext cx="15754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Hidden Layer</a:t>
            </a:r>
            <a:r>
              <a:rPr sz="1800" spc="-7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46637" y="4360096"/>
            <a:ext cx="15754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Hidden Layer</a:t>
            </a:r>
            <a:r>
              <a:rPr sz="1800" spc="-7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33119" y="4360096"/>
            <a:ext cx="1346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Output</a:t>
            </a:r>
            <a:r>
              <a:rPr sz="1800" spc="-7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88336" y="1438516"/>
            <a:ext cx="359410" cy="407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64"/>
              </a:lnSpc>
              <a:spcBef>
                <a:spcPts val="100"/>
              </a:spcBef>
            </a:pPr>
            <a:r>
              <a:rPr sz="2700" i="1" baseline="-16975" dirty="0">
                <a:solidFill>
                  <a:srgbClr val="0E2735"/>
                </a:solidFill>
                <a:latin typeface="Arial"/>
                <a:cs typeface="Arial"/>
              </a:rPr>
              <a:t>w</a:t>
            </a:r>
            <a:r>
              <a:rPr sz="1200" i="1" dirty="0">
                <a:solidFill>
                  <a:srgbClr val="0E2735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145"/>
              </a:lnSpc>
            </a:pPr>
            <a:r>
              <a:rPr sz="1200" i="1" dirty="0">
                <a:solidFill>
                  <a:srgbClr val="0E2735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99753" y="1912518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baseline="-16975" dirty="0">
                <a:solidFill>
                  <a:srgbClr val="0E2735"/>
                </a:solidFill>
                <a:latin typeface="Arial"/>
                <a:cs typeface="Arial"/>
              </a:rPr>
              <a:t>w</a:t>
            </a:r>
            <a:r>
              <a:rPr sz="1200" i="1" dirty="0">
                <a:solidFill>
                  <a:srgbClr val="0E2735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37688" y="2111527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solidFill>
                  <a:srgbClr val="0E2735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92362" y="2649982"/>
            <a:ext cx="359410" cy="407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64"/>
              </a:lnSpc>
              <a:spcBef>
                <a:spcPts val="100"/>
              </a:spcBef>
            </a:pPr>
            <a:r>
              <a:rPr sz="2700" i="1" baseline="-16975" dirty="0">
                <a:solidFill>
                  <a:srgbClr val="0E2735"/>
                </a:solidFill>
                <a:latin typeface="Arial"/>
                <a:cs typeface="Arial"/>
              </a:rPr>
              <a:t>w</a:t>
            </a:r>
            <a:r>
              <a:rPr sz="1200" i="1" dirty="0">
                <a:solidFill>
                  <a:srgbClr val="0E2735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145"/>
              </a:lnSpc>
            </a:pPr>
            <a:r>
              <a:rPr sz="1200" i="1" dirty="0">
                <a:solidFill>
                  <a:srgbClr val="0E2735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99753" y="3185020"/>
            <a:ext cx="359410" cy="407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64"/>
              </a:lnSpc>
              <a:spcBef>
                <a:spcPts val="100"/>
              </a:spcBef>
            </a:pPr>
            <a:r>
              <a:rPr sz="2700" i="1" baseline="-16975" dirty="0">
                <a:solidFill>
                  <a:srgbClr val="0E2735"/>
                </a:solidFill>
                <a:latin typeface="Arial"/>
                <a:cs typeface="Arial"/>
              </a:rPr>
              <a:t>w</a:t>
            </a:r>
            <a:r>
              <a:rPr sz="1200" i="1" dirty="0">
                <a:solidFill>
                  <a:srgbClr val="0E2735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145"/>
              </a:lnSpc>
            </a:pPr>
            <a:r>
              <a:rPr sz="1200" i="1" dirty="0">
                <a:solidFill>
                  <a:srgbClr val="0E2735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56718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latin typeface="Trebuchet MS"/>
                <a:cs typeface="Trebuchet MS"/>
              </a:rPr>
              <a:t>Neural </a:t>
            </a:r>
            <a:r>
              <a:rPr spc="45" dirty="0">
                <a:latin typeface="Trebuchet MS"/>
                <a:cs typeface="Trebuchet MS"/>
              </a:rPr>
              <a:t>Network </a:t>
            </a:r>
            <a:r>
              <a:rPr spc="370" dirty="0">
                <a:latin typeface="Trebuchet MS"/>
                <a:cs typeface="Trebuchet MS"/>
              </a:rPr>
              <a:t>–</a:t>
            </a:r>
            <a:r>
              <a:rPr spc="-450" dirty="0">
                <a:latin typeface="Trebuchet MS"/>
                <a:cs typeface="Trebuchet MS"/>
              </a:rPr>
              <a:t> </a:t>
            </a:r>
            <a:r>
              <a:rPr spc="45" dirty="0">
                <a:latin typeface="Trebuchet MS"/>
                <a:cs typeface="Trebuchet MS"/>
              </a:rPr>
              <a:t>Backpropagation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259234" y="1190104"/>
            <a:ext cx="6818698" cy="2739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22120" y="1557718"/>
            <a:ext cx="2438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X0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2120" y="3299790"/>
            <a:ext cx="2438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Xn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41107" y="2331136"/>
            <a:ext cx="4406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78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1D516C"/>
                </a:solidFill>
                <a:latin typeface="Arial"/>
                <a:cs typeface="Arial"/>
              </a:rPr>
              <a:t>Output  </a:t>
            </a:r>
            <a:r>
              <a:rPr sz="1000" dirty="0">
                <a:solidFill>
                  <a:srgbClr val="1D516C"/>
                </a:solidFill>
                <a:latin typeface="Arial"/>
                <a:cs typeface="Arial"/>
              </a:rPr>
              <a:t>N</a:t>
            </a:r>
            <a:r>
              <a:rPr sz="1000" spc="-10" dirty="0">
                <a:solidFill>
                  <a:srgbClr val="1D516C"/>
                </a:solidFill>
                <a:latin typeface="Arial"/>
                <a:cs typeface="Arial"/>
              </a:rPr>
              <a:t>eu</a:t>
            </a:r>
            <a:r>
              <a:rPr sz="1000" spc="5" dirty="0">
                <a:solidFill>
                  <a:srgbClr val="1D516C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1D516C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1D516C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9352" y="2302751"/>
            <a:ext cx="281305" cy="482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1D516C"/>
                </a:solidFill>
                <a:latin typeface="Arial"/>
                <a:cs typeface="Arial"/>
              </a:rPr>
              <a:t>……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63684" y="2304542"/>
            <a:ext cx="281305" cy="482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1D516C"/>
                </a:solidFill>
                <a:latin typeface="Arial"/>
                <a:cs typeface="Arial"/>
              </a:rPr>
              <a:t>……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64874" y="2261171"/>
            <a:ext cx="281305" cy="482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1D516C"/>
                </a:solidFill>
                <a:latin typeface="Arial"/>
                <a:cs typeface="Arial"/>
              </a:rPr>
              <a:t>……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68932" y="2200681"/>
            <a:ext cx="5832475" cy="253365"/>
          </a:xfrm>
          <a:custGeom>
            <a:avLst/>
            <a:gdLst/>
            <a:ahLst/>
            <a:cxnLst/>
            <a:rect l="l" t="t" r="r" b="b"/>
            <a:pathLst>
              <a:path w="5832475" h="253364">
                <a:moveTo>
                  <a:pt x="5705830" y="0"/>
                </a:moveTo>
                <a:lnTo>
                  <a:pt x="5705830" y="63296"/>
                </a:lnTo>
                <a:lnTo>
                  <a:pt x="0" y="63296"/>
                </a:lnTo>
                <a:lnTo>
                  <a:pt x="0" y="189877"/>
                </a:lnTo>
                <a:lnTo>
                  <a:pt x="5705830" y="189877"/>
                </a:lnTo>
                <a:lnTo>
                  <a:pt x="5705830" y="253161"/>
                </a:lnTo>
                <a:lnTo>
                  <a:pt x="5832411" y="126580"/>
                </a:lnTo>
                <a:lnTo>
                  <a:pt x="5705830" y="0"/>
                </a:lnTo>
                <a:close/>
              </a:path>
            </a:pathLst>
          </a:custGeom>
          <a:solidFill>
            <a:srgbClr val="A4D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45309" y="2330437"/>
            <a:ext cx="281940" cy="236854"/>
          </a:xfrm>
          <a:custGeom>
            <a:avLst/>
            <a:gdLst/>
            <a:ahLst/>
            <a:cxnLst/>
            <a:rect l="l" t="t" r="r" b="b"/>
            <a:pathLst>
              <a:path w="281940" h="236855">
                <a:moveTo>
                  <a:pt x="163321" y="0"/>
                </a:moveTo>
                <a:lnTo>
                  <a:pt x="163321" y="59080"/>
                </a:lnTo>
                <a:lnTo>
                  <a:pt x="0" y="59080"/>
                </a:lnTo>
                <a:lnTo>
                  <a:pt x="0" y="177253"/>
                </a:lnTo>
                <a:lnTo>
                  <a:pt x="163321" y="177253"/>
                </a:lnTo>
                <a:lnTo>
                  <a:pt x="163321" y="236347"/>
                </a:lnTo>
                <a:lnTo>
                  <a:pt x="281495" y="118173"/>
                </a:lnTo>
                <a:lnTo>
                  <a:pt x="163321" y="0"/>
                </a:lnTo>
                <a:close/>
              </a:path>
            </a:pathLst>
          </a:custGeom>
          <a:solidFill>
            <a:srgbClr val="A4D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452510" y="2202599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D516C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63991" y="2920034"/>
            <a:ext cx="702310" cy="481330"/>
          </a:xfrm>
          <a:custGeom>
            <a:avLst/>
            <a:gdLst/>
            <a:ahLst/>
            <a:cxnLst/>
            <a:rect l="l" t="t" r="r" b="b"/>
            <a:pathLst>
              <a:path w="702309" h="481329">
                <a:moveTo>
                  <a:pt x="350977" y="0"/>
                </a:moveTo>
                <a:lnTo>
                  <a:pt x="294046" y="3147"/>
                </a:lnTo>
                <a:lnTo>
                  <a:pt x="240040" y="12258"/>
                </a:lnTo>
                <a:lnTo>
                  <a:pt x="189682" y="26840"/>
                </a:lnTo>
                <a:lnTo>
                  <a:pt x="143694" y="46395"/>
                </a:lnTo>
                <a:lnTo>
                  <a:pt x="102798" y="70431"/>
                </a:lnTo>
                <a:lnTo>
                  <a:pt x="67718" y="98450"/>
                </a:lnTo>
                <a:lnTo>
                  <a:pt x="39175" y="129959"/>
                </a:lnTo>
                <a:lnTo>
                  <a:pt x="17892" y="164463"/>
                </a:lnTo>
                <a:lnTo>
                  <a:pt x="4593" y="201466"/>
                </a:lnTo>
                <a:lnTo>
                  <a:pt x="0" y="240474"/>
                </a:lnTo>
                <a:lnTo>
                  <a:pt x="4593" y="279479"/>
                </a:lnTo>
                <a:lnTo>
                  <a:pt x="17892" y="316480"/>
                </a:lnTo>
                <a:lnTo>
                  <a:pt x="39175" y="350983"/>
                </a:lnTo>
                <a:lnTo>
                  <a:pt x="67718" y="382492"/>
                </a:lnTo>
                <a:lnTo>
                  <a:pt x="102798" y="410513"/>
                </a:lnTo>
                <a:lnTo>
                  <a:pt x="143694" y="434549"/>
                </a:lnTo>
                <a:lnTo>
                  <a:pt x="189682" y="454106"/>
                </a:lnTo>
                <a:lnTo>
                  <a:pt x="240040" y="468688"/>
                </a:lnTo>
                <a:lnTo>
                  <a:pt x="294046" y="477801"/>
                </a:lnTo>
                <a:lnTo>
                  <a:pt x="350977" y="480949"/>
                </a:lnTo>
                <a:lnTo>
                  <a:pt x="407907" y="477801"/>
                </a:lnTo>
                <a:lnTo>
                  <a:pt x="461913" y="468688"/>
                </a:lnTo>
                <a:lnTo>
                  <a:pt x="512271" y="454106"/>
                </a:lnTo>
                <a:lnTo>
                  <a:pt x="558260" y="434549"/>
                </a:lnTo>
                <a:lnTo>
                  <a:pt x="599155" y="410513"/>
                </a:lnTo>
                <a:lnTo>
                  <a:pt x="634236" y="382492"/>
                </a:lnTo>
                <a:lnTo>
                  <a:pt x="662779" y="350983"/>
                </a:lnTo>
                <a:lnTo>
                  <a:pt x="684061" y="316480"/>
                </a:lnTo>
                <a:lnTo>
                  <a:pt x="697360" y="279479"/>
                </a:lnTo>
                <a:lnTo>
                  <a:pt x="701954" y="240474"/>
                </a:lnTo>
                <a:lnTo>
                  <a:pt x="697360" y="201466"/>
                </a:lnTo>
                <a:lnTo>
                  <a:pt x="684061" y="164463"/>
                </a:lnTo>
                <a:lnTo>
                  <a:pt x="662779" y="129959"/>
                </a:lnTo>
                <a:lnTo>
                  <a:pt x="634236" y="98450"/>
                </a:lnTo>
                <a:lnTo>
                  <a:pt x="599155" y="70431"/>
                </a:lnTo>
                <a:lnTo>
                  <a:pt x="558260" y="46395"/>
                </a:lnTo>
                <a:lnTo>
                  <a:pt x="512271" y="26840"/>
                </a:lnTo>
                <a:lnTo>
                  <a:pt x="461913" y="12258"/>
                </a:lnTo>
                <a:lnTo>
                  <a:pt x="407907" y="3147"/>
                </a:lnTo>
                <a:lnTo>
                  <a:pt x="350977" y="0"/>
                </a:lnTo>
                <a:close/>
              </a:path>
            </a:pathLst>
          </a:custGeom>
          <a:solidFill>
            <a:srgbClr val="4F83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348281" y="2991155"/>
            <a:ext cx="3327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" marR="5080" indent="-11938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Label 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600408" y="2624607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725"/>
                </a:lnTo>
              </a:path>
            </a:pathLst>
          </a:custGeom>
          <a:ln w="80302">
            <a:solidFill>
              <a:srgbClr val="F293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79955" y="2624607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725"/>
                </a:lnTo>
              </a:path>
            </a:pathLst>
          </a:custGeom>
          <a:ln w="80314">
            <a:solidFill>
              <a:srgbClr val="F293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152853" y="2457704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6140" y="2195576"/>
            <a:ext cx="538325" cy="7143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0609" y="2294597"/>
            <a:ext cx="782955" cy="481330"/>
          </a:xfrm>
          <a:custGeom>
            <a:avLst/>
            <a:gdLst/>
            <a:ahLst/>
            <a:cxnLst/>
            <a:rect l="l" t="t" r="r" b="b"/>
            <a:pathLst>
              <a:path w="782955" h="481330">
                <a:moveTo>
                  <a:pt x="391303" y="0"/>
                </a:moveTo>
                <a:lnTo>
                  <a:pt x="333479" y="2607"/>
                </a:lnTo>
                <a:lnTo>
                  <a:pt x="278289" y="10180"/>
                </a:lnTo>
                <a:lnTo>
                  <a:pt x="226339" y="22349"/>
                </a:lnTo>
                <a:lnTo>
                  <a:pt x="178234" y="38740"/>
                </a:lnTo>
                <a:lnTo>
                  <a:pt x="134579" y="58982"/>
                </a:lnTo>
                <a:lnTo>
                  <a:pt x="95980" y="82703"/>
                </a:lnTo>
                <a:lnTo>
                  <a:pt x="63041" y="109530"/>
                </a:lnTo>
                <a:lnTo>
                  <a:pt x="36368" y="139093"/>
                </a:lnTo>
                <a:lnTo>
                  <a:pt x="4242" y="204937"/>
                </a:lnTo>
                <a:lnTo>
                  <a:pt x="0" y="240474"/>
                </a:lnTo>
                <a:lnTo>
                  <a:pt x="4242" y="276008"/>
                </a:lnTo>
                <a:lnTo>
                  <a:pt x="36368" y="341849"/>
                </a:lnTo>
                <a:lnTo>
                  <a:pt x="63041" y="371412"/>
                </a:lnTo>
                <a:lnTo>
                  <a:pt x="95980" y="398240"/>
                </a:lnTo>
                <a:lnTo>
                  <a:pt x="134579" y="421962"/>
                </a:lnTo>
                <a:lnTo>
                  <a:pt x="178234" y="442205"/>
                </a:lnTo>
                <a:lnTo>
                  <a:pt x="226339" y="458597"/>
                </a:lnTo>
                <a:lnTo>
                  <a:pt x="278289" y="470767"/>
                </a:lnTo>
                <a:lnTo>
                  <a:pt x="333479" y="478341"/>
                </a:lnTo>
                <a:lnTo>
                  <a:pt x="391303" y="480949"/>
                </a:lnTo>
                <a:lnTo>
                  <a:pt x="449127" y="478341"/>
                </a:lnTo>
                <a:lnTo>
                  <a:pt x="504317" y="470767"/>
                </a:lnTo>
                <a:lnTo>
                  <a:pt x="556267" y="458597"/>
                </a:lnTo>
                <a:lnTo>
                  <a:pt x="604373" y="442205"/>
                </a:lnTo>
                <a:lnTo>
                  <a:pt x="648028" y="421962"/>
                </a:lnTo>
                <a:lnTo>
                  <a:pt x="686628" y="398240"/>
                </a:lnTo>
                <a:lnTo>
                  <a:pt x="719568" y="371412"/>
                </a:lnTo>
                <a:lnTo>
                  <a:pt x="746241" y="341849"/>
                </a:lnTo>
                <a:lnTo>
                  <a:pt x="778368" y="276008"/>
                </a:lnTo>
                <a:lnTo>
                  <a:pt x="782610" y="240474"/>
                </a:lnTo>
                <a:lnTo>
                  <a:pt x="778368" y="204937"/>
                </a:lnTo>
                <a:lnTo>
                  <a:pt x="746241" y="139093"/>
                </a:lnTo>
                <a:lnTo>
                  <a:pt x="719568" y="109530"/>
                </a:lnTo>
                <a:lnTo>
                  <a:pt x="686628" y="82703"/>
                </a:lnTo>
                <a:lnTo>
                  <a:pt x="648028" y="58982"/>
                </a:lnTo>
                <a:lnTo>
                  <a:pt x="604373" y="38740"/>
                </a:lnTo>
                <a:lnTo>
                  <a:pt x="556267" y="22349"/>
                </a:lnTo>
                <a:lnTo>
                  <a:pt x="504317" y="10180"/>
                </a:lnTo>
                <a:lnTo>
                  <a:pt x="449127" y="2607"/>
                </a:lnTo>
                <a:lnTo>
                  <a:pt x="391303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39513" y="2441918"/>
            <a:ext cx="3054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npu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685542" y="3344240"/>
            <a:ext cx="396875" cy="588010"/>
          </a:xfrm>
          <a:custGeom>
            <a:avLst/>
            <a:gdLst/>
            <a:ahLst/>
            <a:cxnLst/>
            <a:rect l="l" t="t" r="r" b="b"/>
            <a:pathLst>
              <a:path w="396875" h="588010">
                <a:moveTo>
                  <a:pt x="204127" y="389013"/>
                </a:moveTo>
                <a:lnTo>
                  <a:pt x="0" y="569334"/>
                </a:lnTo>
                <a:lnTo>
                  <a:pt x="204127" y="587401"/>
                </a:lnTo>
                <a:lnTo>
                  <a:pt x="204127" y="537804"/>
                </a:lnTo>
                <a:lnTo>
                  <a:pt x="235483" y="507827"/>
                </a:lnTo>
                <a:lnTo>
                  <a:pt x="264399" y="474128"/>
                </a:lnTo>
                <a:lnTo>
                  <a:pt x="289632" y="438607"/>
                </a:lnTo>
                <a:lnTo>
                  <a:pt x="204127" y="438607"/>
                </a:lnTo>
                <a:lnTo>
                  <a:pt x="204127" y="389013"/>
                </a:lnTo>
                <a:close/>
              </a:path>
              <a:path w="396875" h="588010">
                <a:moveTo>
                  <a:pt x="395274" y="0"/>
                </a:moveTo>
                <a:lnTo>
                  <a:pt x="390154" y="54020"/>
                </a:lnTo>
                <a:lnTo>
                  <a:pt x="381607" y="106375"/>
                </a:lnTo>
                <a:lnTo>
                  <a:pt x="369704" y="157129"/>
                </a:lnTo>
                <a:lnTo>
                  <a:pt x="354599" y="205855"/>
                </a:lnTo>
                <a:lnTo>
                  <a:pt x="336424" y="252250"/>
                </a:lnTo>
                <a:lnTo>
                  <a:pt x="315311" y="296009"/>
                </a:lnTo>
                <a:lnTo>
                  <a:pt x="291392" y="336828"/>
                </a:lnTo>
                <a:lnTo>
                  <a:pt x="264800" y="374404"/>
                </a:lnTo>
                <a:lnTo>
                  <a:pt x="235668" y="408431"/>
                </a:lnTo>
                <a:lnTo>
                  <a:pt x="204127" y="438607"/>
                </a:lnTo>
                <a:lnTo>
                  <a:pt x="289632" y="438607"/>
                </a:lnTo>
                <a:lnTo>
                  <a:pt x="314471" y="396788"/>
                </a:lnTo>
                <a:lnTo>
                  <a:pt x="335409" y="353764"/>
                </a:lnTo>
                <a:lnTo>
                  <a:pt x="353469" y="308246"/>
                </a:lnTo>
                <a:lnTo>
                  <a:pt x="368542" y="260542"/>
                </a:lnTo>
                <a:lnTo>
                  <a:pt x="380518" y="210960"/>
                </a:lnTo>
                <a:lnTo>
                  <a:pt x="389289" y="159807"/>
                </a:lnTo>
                <a:lnTo>
                  <a:pt x="394745" y="107391"/>
                </a:lnTo>
                <a:lnTo>
                  <a:pt x="396773" y="53897"/>
                </a:lnTo>
                <a:lnTo>
                  <a:pt x="395274" y="0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542" y="2725292"/>
            <a:ext cx="396875" cy="668655"/>
          </a:xfrm>
          <a:custGeom>
            <a:avLst/>
            <a:gdLst/>
            <a:ahLst/>
            <a:cxnLst/>
            <a:rect l="l" t="t" r="r" b="b"/>
            <a:pathLst>
              <a:path w="396875" h="668654">
                <a:moveTo>
                  <a:pt x="0" y="0"/>
                </a:moveTo>
                <a:lnTo>
                  <a:pt x="0" y="99199"/>
                </a:lnTo>
                <a:lnTo>
                  <a:pt x="38212" y="101805"/>
                </a:lnTo>
                <a:lnTo>
                  <a:pt x="75398" y="109465"/>
                </a:lnTo>
                <a:lnTo>
                  <a:pt x="146019" y="138991"/>
                </a:lnTo>
                <a:lnTo>
                  <a:pt x="179123" y="160380"/>
                </a:lnTo>
                <a:lnTo>
                  <a:pt x="210533" y="185867"/>
                </a:lnTo>
                <a:lnTo>
                  <a:pt x="240085" y="215216"/>
                </a:lnTo>
                <a:lnTo>
                  <a:pt x="267611" y="248186"/>
                </a:lnTo>
                <a:lnTo>
                  <a:pt x="292946" y="284540"/>
                </a:lnTo>
                <a:lnTo>
                  <a:pt x="315923" y="324038"/>
                </a:lnTo>
                <a:lnTo>
                  <a:pt x="336375" y="366443"/>
                </a:lnTo>
                <a:lnTo>
                  <a:pt x="354137" y="411515"/>
                </a:lnTo>
                <a:lnTo>
                  <a:pt x="369043" y="459017"/>
                </a:lnTo>
                <a:lnTo>
                  <a:pt x="380925" y="508708"/>
                </a:lnTo>
                <a:lnTo>
                  <a:pt x="389619" y="560352"/>
                </a:lnTo>
                <a:lnTo>
                  <a:pt x="394957" y="613709"/>
                </a:lnTo>
                <a:lnTo>
                  <a:pt x="396773" y="668540"/>
                </a:lnTo>
                <a:lnTo>
                  <a:pt x="396773" y="569340"/>
                </a:lnTo>
                <a:lnTo>
                  <a:pt x="394957" y="514509"/>
                </a:lnTo>
                <a:lnTo>
                  <a:pt x="389619" y="461152"/>
                </a:lnTo>
                <a:lnTo>
                  <a:pt x="380925" y="409509"/>
                </a:lnTo>
                <a:lnTo>
                  <a:pt x="369043" y="359817"/>
                </a:lnTo>
                <a:lnTo>
                  <a:pt x="354137" y="312316"/>
                </a:lnTo>
                <a:lnTo>
                  <a:pt x="336375" y="267243"/>
                </a:lnTo>
                <a:lnTo>
                  <a:pt x="315923" y="224839"/>
                </a:lnTo>
                <a:lnTo>
                  <a:pt x="292946" y="185340"/>
                </a:lnTo>
                <a:lnTo>
                  <a:pt x="267611" y="148986"/>
                </a:lnTo>
                <a:lnTo>
                  <a:pt x="240085" y="116016"/>
                </a:lnTo>
                <a:lnTo>
                  <a:pt x="210533" y="86668"/>
                </a:lnTo>
                <a:lnTo>
                  <a:pt x="179123" y="61180"/>
                </a:lnTo>
                <a:lnTo>
                  <a:pt x="146019" y="39791"/>
                </a:lnTo>
                <a:lnTo>
                  <a:pt x="111388" y="22740"/>
                </a:lnTo>
                <a:lnTo>
                  <a:pt x="38212" y="2606"/>
                </a:lnTo>
                <a:lnTo>
                  <a:pt x="0" y="0"/>
                </a:lnTo>
                <a:close/>
              </a:path>
            </a:pathLst>
          </a:custGeom>
          <a:solidFill>
            <a:srgbClr val="22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245286" y="3861555"/>
            <a:ext cx="13106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Error/Loss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801924" y="3951474"/>
            <a:ext cx="4246880" cy="191770"/>
          </a:xfrm>
          <a:custGeom>
            <a:avLst/>
            <a:gdLst/>
            <a:ahLst/>
            <a:cxnLst/>
            <a:rect l="l" t="t" r="r" b="b"/>
            <a:pathLst>
              <a:path w="4246880" h="191770">
                <a:moveTo>
                  <a:pt x="95732" y="0"/>
                </a:moveTo>
                <a:lnTo>
                  <a:pt x="0" y="95735"/>
                </a:lnTo>
                <a:lnTo>
                  <a:pt x="95732" y="191475"/>
                </a:lnTo>
                <a:lnTo>
                  <a:pt x="95732" y="143605"/>
                </a:lnTo>
                <a:lnTo>
                  <a:pt x="4246854" y="143605"/>
                </a:lnTo>
                <a:lnTo>
                  <a:pt x="4246854" y="47870"/>
                </a:lnTo>
                <a:lnTo>
                  <a:pt x="95732" y="47870"/>
                </a:lnTo>
                <a:lnTo>
                  <a:pt x="95732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425935" y="3280545"/>
            <a:ext cx="796290" cy="42100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R="96520" algn="ctr">
              <a:lnSpc>
                <a:spcPct val="100000"/>
              </a:lnSpc>
              <a:spcBef>
                <a:spcPts val="315"/>
              </a:spcBef>
            </a:pPr>
            <a:r>
              <a:rPr sz="1000" spc="-5" dirty="0">
                <a:solidFill>
                  <a:srgbClr val="1D516C"/>
                </a:solidFill>
                <a:latin typeface="Arial"/>
                <a:cs typeface="Arial"/>
              </a:rPr>
              <a:t>Neuron</a:t>
            </a:r>
            <a:r>
              <a:rPr sz="1000" spc="-40" dirty="0">
                <a:solidFill>
                  <a:srgbClr val="1D516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1D516C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Err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/Lo</a:t>
            </a:r>
            <a:r>
              <a:rPr sz="1200" b="1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86306" y="4360096"/>
            <a:ext cx="1169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Input</a:t>
            </a:r>
            <a:r>
              <a:rPr sz="1800" spc="-7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29966" y="4360096"/>
            <a:ext cx="15754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Hidden Layer</a:t>
            </a:r>
            <a:r>
              <a:rPr sz="1800" spc="-7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146637" y="4360096"/>
            <a:ext cx="15754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Hidden Layer</a:t>
            </a:r>
            <a:r>
              <a:rPr sz="1800" spc="-7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233119" y="4360096"/>
            <a:ext cx="1346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Output</a:t>
            </a:r>
            <a:r>
              <a:rPr sz="1800" spc="-7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49129" y="3262907"/>
            <a:ext cx="796290" cy="49339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R="104139" algn="ctr">
              <a:lnSpc>
                <a:spcPct val="100000"/>
              </a:lnSpc>
              <a:spcBef>
                <a:spcPts val="575"/>
              </a:spcBef>
            </a:pPr>
            <a:r>
              <a:rPr sz="1000" spc="-5" dirty="0">
                <a:solidFill>
                  <a:srgbClr val="1D516C"/>
                </a:solidFill>
                <a:latin typeface="Arial"/>
                <a:cs typeface="Arial"/>
              </a:rPr>
              <a:t>Neuron</a:t>
            </a:r>
            <a:r>
              <a:rPr sz="1000" spc="-40" dirty="0">
                <a:solidFill>
                  <a:srgbClr val="1D516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1D516C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Err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/Lo</a:t>
            </a:r>
            <a:r>
              <a:rPr sz="1200" b="1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23234" y="1563532"/>
            <a:ext cx="796290" cy="46482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R="52705" algn="ctr">
              <a:lnSpc>
                <a:spcPct val="100000"/>
              </a:lnSpc>
              <a:spcBef>
                <a:spcPts val="470"/>
              </a:spcBef>
            </a:pPr>
            <a:r>
              <a:rPr sz="1000" spc="-5" dirty="0">
                <a:solidFill>
                  <a:srgbClr val="1D516C"/>
                </a:solidFill>
                <a:latin typeface="Arial"/>
                <a:cs typeface="Arial"/>
              </a:rPr>
              <a:t>Neuron</a:t>
            </a:r>
            <a:r>
              <a:rPr sz="1000" spc="-35" dirty="0">
                <a:solidFill>
                  <a:srgbClr val="1D516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1D516C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Err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/Lo</a:t>
            </a:r>
            <a:r>
              <a:rPr sz="1200" b="1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02198" y="1576359"/>
            <a:ext cx="796290" cy="43624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R="48895" algn="ctr">
              <a:lnSpc>
                <a:spcPct val="100000"/>
              </a:lnSpc>
              <a:spcBef>
                <a:spcPts val="370"/>
              </a:spcBef>
            </a:pPr>
            <a:r>
              <a:rPr sz="1000" spc="-5" dirty="0">
                <a:solidFill>
                  <a:srgbClr val="1D516C"/>
                </a:solidFill>
                <a:latin typeface="Arial"/>
                <a:cs typeface="Arial"/>
              </a:rPr>
              <a:t>Neuron</a:t>
            </a:r>
            <a:r>
              <a:rPr sz="1000" spc="-35" dirty="0">
                <a:solidFill>
                  <a:srgbClr val="1D516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1D516C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Err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/Lo</a:t>
            </a:r>
            <a:r>
              <a:rPr sz="1200" b="1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88336" y="1438516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baseline="-16975" dirty="0">
                <a:solidFill>
                  <a:srgbClr val="1D516C"/>
                </a:solidFill>
                <a:latin typeface="Arial"/>
                <a:cs typeface="Arial"/>
              </a:rPr>
              <a:t>w</a:t>
            </a:r>
            <a:r>
              <a:rPr sz="1200" i="1" dirty="0">
                <a:solidFill>
                  <a:srgbClr val="1D516C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37574" y="163752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solidFill>
                  <a:srgbClr val="1D516C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99753" y="1912518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baseline="-16975" dirty="0">
                <a:solidFill>
                  <a:srgbClr val="1D516C"/>
                </a:solidFill>
                <a:latin typeface="Arial"/>
                <a:cs typeface="Arial"/>
              </a:rPr>
              <a:t>w</a:t>
            </a:r>
            <a:r>
              <a:rPr sz="1200" i="1" dirty="0">
                <a:solidFill>
                  <a:srgbClr val="1D516C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37688" y="2111527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solidFill>
                  <a:srgbClr val="1D516C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92362" y="2649982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baseline="-16975" dirty="0">
                <a:solidFill>
                  <a:srgbClr val="1D516C"/>
                </a:solidFill>
                <a:latin typeface="Arial"/>
                <a:cs typeface="Arial"/>
              </a:rPr>
              <a:t>w</a:t>
            </a:r>
            <a:r>
              <a:rPr sz="1200" i="1" dirty="0">
                <a:solidFill>
                  <a:srgbClr val="1D516C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41600" y="284899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solidFill>
                  <a:srgbClr val="1D516C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399753" y="3185020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baseline="-16975" dirty="0">
                <a:solidFill>
                  <a:srgbClr val="1D516C"/>
                </a:solidFill>
                <a:latin typeface="Arial"/>
                <a:cs typeface="Arial"/>
              </a:rPr>
              <a:t>w</a:t>
            </a:r>
            <a:r>
              <a:rPr sz="1200" i="1" dirty="0">
                <a:solidFill>
                  <a:srgbClr val="1D516C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48991" y="3384029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solidFill>
                  <a:srgbClr val="1D516C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789" y="125222"/>
            <a:ext cx="52698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rebuchet MS"/>
                <a:cs typeface="Trebuchet MS"/>
              </a:rPr>
              <a:t>Timeline </a:t>
            </a:r>
            <a:r>
              <a:rPr spc="145" dirty="0">
                <a:latin typeface="Trebuchet MS"/>
                <a:cs typeface="Trebuchet MS"/>
              </a:rPr>
              <a:t>Of </a:t>
            </a:r>
            <a:r>
              <a:rPr spc="5" dirty="0">
                <a:latin typeface="Trebuchet MS"/>
                <a:cs typeface="Trebuchet MS"/>
              </a:rPr>
              <a:t>Intelligent</a:t>
            </a:r>
            <a:r>
              <a:rPr spc="-480" dirty="0">
                <a:latin typeface="Trebuchet MS"/>
                <a:cs typeface="Trebuchet MS"/>
              </a:rPr>
              <a:t> </a:t>
            </a:r>
            <a:r>
              <a:rPr spc="50" dirty="0">
                <a:latin typeface="Trebuchet MS"/>
                <a:cs typeface="Trebuchet MS"/>
              </a:rPr>
              <a:t>Machines</a:t>
            </a:r>
          </a:p>
        </p:txBody>
      </p:sp>
      <p:sp>
        <p:nvSpPr>
          <p:cNvPr id="4" name="object 4"/>
          <p:cNvSpPr/>
          <p:nvPr/>
        </p:nvSpPr>
        <p:spPr>
          <a:xfrm>
            <a:off x="1987" y="4195702"/>
            <a:ext cx="9142095" cy="533400"/>
          </a:xfrm>
          <a:custGeom>
            <a:avLst/>
            <a:gdLst/>
            <a:ahLst/>
            <a:cxnLst/>
            <a:rect l="l" t="t" r="r" b="b"/>
            <a:pathLst>
              <a:path w="9142095" h="533400">
                <a:moveTo>
                  <a:pt x="8875325" y="0"/>
                </a:moveTo>
                <a:lnTo>
                  <a:pt x="8875325" y="133352"/>
                </a:lnTo>
                <a:lnTo>
                  <a:pt x="0" y="133352"/>
                </a:lnTo>
                <a:lnTo>
                  <a:pt x="0" y="400047"/>
                </a:lnTo>
                <a:lnTo>
                  <a:pt x="8875325" y="400047"/>
                </a:lnTo>
                <a:lnTo>
                  <a:pt x="8875325" y="533400"/>
                </a:lnTo>
                <a:lnTo>
                  <a:pt x="9142012" y="266705"/>
                </a:lnTo>
                <a:lnTo>
                  <a:pt x="8875325" y="0"/>
                </a:lnTo>
                <a:close/>
              </a:path>
            </a:pathLst>
          </a:custGeom>
          <a:solidFill>
            <a:srgbClr val="163D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6937" y="4205372"/>
            <a:ext cx="662940" cy="254635"/>
          </a:xfrm>
          <a:prstGeom prst="rect">
            <a:avLst/>
          </a:prstGeom>
          <a:solidFill>
            <a:srgbClr val="35571A"/>
          </a:solidFill>
        </p:spPr>
        <p:txBody>
          <a:bodyPr vert="horz" wrap="square" lIns="0" tIns="15875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25"/>
              </a:spcBef>
            </a:pPr>
            <a:r>
              <a:rPr sz="1400" b="1" spc="-5" dirty="0">
                <a:solidFill>
                  <a:srgbClr val="BABABA"/>
                </a:solidFill>
                <a:latin typeface="Arial"/>
                <a:cs typeface="Arial"/>
              </a:rPr>
              <a:t>1950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5887" y="4205348"/>
            <a:ext cx="662940" cy="254635"/>
          </a:xfrm>
          <a:prstGeom prst="rect">
            <a:avLst/>
          </a:prstGeom>
          <a:solidFill>
            <a:srgbClr val="35571A"/>
          </a:solidFill>
        </p:spPr>
        <p:txBody>
          <a:bodyPr vert="horz" wrap="square" lIns="0" tIns="15875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25"/>
              </a:spcBef>
            </a:pPr>
            <a:r>
              <a:rPr sz="1400" b="1" spc="-5" dirty="0">
                <a:solidFill>
                  <a:srgbClr val="BABABA"/>
                </a:solidFill>
                <a:latin typeface="Arial"/>
                <a:cs typeface="Arial"/>
              </a:rPr>
              <a:t>1952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0854" y="4205348"/>
            <a:ext cx="662940" cy="254635"/>
          </a:xfrm>
          <a:prstGeom prst="rect">
            <a:avLst/>
          </a:prstGeom>
          <a:solidFill>
            <a:srgbClr val="35571A"/>
          </a:solidFill>
        </p:spPr>
        <p:txBody>
          <a:bodyPr vert="horz" wrap="square" lIns="0" tIns="15875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25"/>
              </a:spcBef>
            </a:pPr>
            <a:r>
              <a:rPr sz="1400" b="1" spc="-5" dirty="0">
                <a:solidFill>
                  <a:srgbClr val="BABABA"/>
                </a:solidFill>
                <a:latin typeface="Arial"/>
                <a:cs typeface="Arial"/>
              </a:rPr>
              <a:t>1957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25343" y="4205056"/>
            <a:ext cx="662940" cy="254635"/>
          </a:xfrm>
          <a:prstGeom prst="rect">
            <a:avLst/>
          </a:prstGeom>
          <a:solidFill>
            <a:srgbClr val="4F8327"/>
          </a:solidFill>
        </p:spPr>
        <p:txBody>
          <a:bodyPr vert="horz" wrap="square" lIns="0" tIns="15875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25"/>
              </a:spcBef>
            </a:pPr>
            <a:r>
              <a:rPr sz="1400" b="1" spc="-5" dirty="0">
                <a:solidFill>
                  <a:srgbClr val="BABABA"/>
                </a:solidFill>
                <a:latin typeface="Arial"/>
                <a:cs typeface="Arial"/>
              </a:rPr>
              <a:t>1979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75290" y="4203210"/>
            <a:ext cx="662940" cy="254635"/>
          </a:xfrm>
          <a:prstGeom prst="rect">
            <a:avLst/>
          </a:prstGeom>
          <a:solidFill>
            <a:srgbClr val="A4D87C"/>
          </a:solidFill>
        </p:spPr>
        <p:txBody>
          <a:bodyPr vert="horz" wrap="square" lIns="0" tIns="15875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25"/>
              </a:spcBef>
            </a:pPr>
            <a:r>
              <a:rPr sz="1400" b="1" spc="-5" dirty="0">
                <a:solidFill>
                  <a:srgbClr val="7F7F7F"/>
                </a:solidFill>
                <a:latin typeface="Arial"/>
                <a:cs typeface="Arial"/>
              </a:rPr>
              <a:t>1986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5667" y="4200208"/>
            <a:ext cx="662940" cy="254635"/>
          </a:xfrm>
          <a:prstGeom prst="rect">
            <a:avLst/>
          </a:prstGeom>
          <a:solidFill>
            <a:srgbClr val="C2E5A8"/>
          </a:solidFill>
        </p:spPr>
        <p:txBody>
          <a:bodyPr vert="horz" wrap="square" lIns="0" tIns="15875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25"/>
              </a:spcBef>
            </a:pPr>
            <a:r>
              <a:rPr sz="1400" b="1" spc="-5" dirty="0">
                <a:solidFill>
                  <a:srgbClr val="7F7F7F"/>
                </a:solidFill>
                <a:latin typeface="Arial"/>
                <a:cs typeface="Arial"/>
              </a:rPr>
              <a:t>1997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70537" y="4195800"/>
            <a:ext cx="662940" cy="254635"/>
          </a:xfrm>
          <a:prstGeom prst="rect">
            <a:avLst/>
          </a:prstGeom>
          <a:solidFill>
            <a:srgbClr val="E1F2D3"/>
          </a:solidFill>
        </p:spPr>
        <p:txBody>
          <a:bodyPr vert="horz" wrap="square" lIns="0" tIns="1587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25"/>
              </a:spcBef>
            </a:pPr>
            <a:r>
              <a:rPr sz="1400" b="1" spc="-25" dirty="0">
                <a:solidFill>
                  <a:srgbClr val="7F7F7F"/>
                </a:solidFill>
                <a:latin typeface="Arial"/>
                <a:cs typeface="Arial"/>
              </a:rPr>
              <a:t>2011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28689" y="4196703"/>
            <a:ext cx="662940" cy="254635"/>
          </a:xfrm>
          <a:prstGeom prst="rect">
            <a:avLst/>
          </a:prstGeom>
          <a:solidFill>
            <a:srgbClr val="E1F2D3"/>
          </a:solidFill>
        </p:spPr>
        <p:txBody>
          <a:bodyPr vert="horz" wrap="square" lIns="0" tIns="15875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25"/>
              </a:spcBef>
            </a:pPr>
            <a:r>
              <a:rPr sz="1400" b="1" spc="-5" dirty="0">
                <a:solidFill>
                  <a:srgbClr val="7F7F7F"/>
                </a:solidFill>
                <a:latin typeface="Arial"/>
                <a:cs typeface="Arial"/>
              </a:rPr>
              <a:t>2012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00048" y="4195800"/>
            <a:ext cx="662940" cy="254635"/>
          </a:xfrm>
          <a:prstGeom prst="rect">
            <a:avLst/>
          </a:prstGeom>
          <a:solidFill>
            <a:srgbClr val="E1F2D3"/>
          </a:solidFill>
        </p:spPr>
        <p:txBody>
          <a:bodyPr vert="horz" wrap="square" lIns="0" tIns="15875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25"/>
              </a:spcBef>
            </a:pPr>
            <a:r>
              <a:rPr sz="1400" b="1" spc="-5" dirty="0">
                <a:solidFill>
                  <a:srgbClr val="7F7F7F"/>
                </a:solidFill>
                <a:latin typeface="Arial"/>
                <a:cs typeface="Arial"/>
              </a:rPr>
              <a:t>2014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71408" y="4195800"/>
            <a:ext cx="662940" cy="254635"/>
          </a:xfrm>
          <a:prstGeom prst="rect">
            <a:avLst/>
          </a:prstGeom>
          <a:solidFill>
            <a:srgbClr val="E1F2D3"/>
          </a:solidFill>
        </p:spPr>
        <p:txBody>
          <a:bodyPr vert="horz" wrap="square" lIns="0" tIns="15875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25"/>
              </a:spcBef>
            </a:pPr>
            <a:r>
              <a:rPr sz="1400" b="1" spc="-5" dirty="0">
                <a:solidFill>
                  <a:srgbClr val="7F7F7F"/>
                </a:solidFill>
                <a:latin typeface="Arial"/>
                <a:cs typeface="Arial"/>
              </a:rPr>
              <a:t>2016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2758" y="725449"/>
            <a:ext cx="1412875" cy="1226185"/>
          </a:xfrm>
          <a:custGeom>
            <a:avLst/>
            <a:gdLst/>
            <a:ahLst/>
            <a:cxnLst/>
            <a:rect l="l" t="t" r="r" b="b"/>
            <a:pathLst>
              <a:path w="1412875" h="1226185">
                <a:moveTo>
                  <a:pt x="0" y="0"/>
                </a:moveTo>
                <a:lnTo>
                  <a:pt x="1412862" y="0"/>
                </a:lnTo>
                <a:lnTo>
                  <a:pt x="1412862" y="1225664"/>
                </a:lnTo>
                <a:lnTo>
                  <a:pt x="0" y="1225664"/>
                </a:lnTo>
                <a:lnTo>
                  <a:pt x="0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7626" y="769505"/>
            <a:ext cx="1328420" cy="845819"/>
          </a:xfrm>
          <a:custGeom>
            <a:avLst/>
            <a:gdLst/>
            <a:ahLst/>
            <a:cxnLst/>
            <a:rect l="l" t="t" r="r" b="b"/>
            <a:pathLst>
              <a:path w="1328420" h="845819">
                <a:moveTo>
                  <a:pt x="0" y="0"/>
                </a:moveTo>
                <a:lnTo>
                  <a:pt x="1328129" y="0"/>
                </a:lnTo>
                <a:lnTo>
                  <a:pt x="1328129" y="845324"/>
                </a:lnTo>
                <a:lnTo>
                  <a:pt x="0" y="8453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51499" y="1635366"/>
            <a:ext cx="1001394" cy="3028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80"/>
              </a:spcBef>
            </a:pP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The Learning  Machine </a:t>
            </a:r>
            <a:r>
              <a:rPr sz="700" spc="-5" dirty="0">
                <a:solidFill>
                  <a:srgbClr val="F8F8F8"/>
                </a:solidFill>
                <a:latin typeface="Arial"/>
                <a:cs typeface="Arial"/>
              </a:rPr>
              <a:t>(Alan</a:t>
            </a:r>
            <a:r>
              <a:rPr sz="700" spc="-65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F8F8F8"/>
                </a:solidFill>
                <a:latin typeface="Arial"/>
                <a:cs typeface="Arial"/>
              </a:rPr>
              <a:t>Turing)</a:t>
            </a:r>
            <a:endParaRPr sz="7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4999" y="797429"/>
            <a:ext cx="1191680" cy="804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3009" y="792488"/>
            <a:ext cx="642038" cy="821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0720" y="1992350"/>
            <a:ext cx="288290" cy="2093595"/>
          </a:xfrm>
          <a:custGeom>
            <a:avLst/>
            <a:gdLst/>
            <a:ahLst/>
            <a:cxnLst/>
            <a:rect l="l" t="t" r="r" b="b"/>
            <a:pathLst>
              <a:path w="288290" h="2093595">
                <a:moveTo>
                  <a:pt x="215847" y="143891"/>
                </a:moveTo>
                <a:lnTo>
                  <a:pt x="71950" y="143890"/>
                </a:lnTo>
                <a:lnTo>
                  <a:pt x="71950" y="2093055"/>
                </a:lnTo>
                <a:lnTo>
                  <a:pt x="215847" y="2093055"/>
                </a:lnTo>
                <a:lnTo>
                  <a:pt x="215847" y="143891"/>
                </a:lnTo>
                <a:close/>
              </a:path>
              <a:path w="288290" h="2093595">
                <a:moveTo>
                  <a:pt x="143899" y="0"/>
                </a:moveTo>
                <a:lnTo>
                  <a:pt x="0" y="143891"/>
                </a:lnTo>
                <a:lnTo>
                  <a:pt x="287798" y="143891"/>
                </a:lnTo>
                <a:lnTo>
                  <a:pt x="143899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81111" y="727557"/>
            <a:ext cx="1412875" cy="1226185"/>
          </a:xfrm>
          <a:custGeom>
            <a:avLst/>
            <a:gdLst/>
            <a:ahLst/>
            <a:cxnLst/>
            <a:rect l="l" t="t" r="r" b="b"/>
            <a:pathLst>
              <a:path w="1412875" h="1226185">
                <a:moveTo>
                  <a:pt x="0" y="0"/>
                </a:moveTo>
                <a:lnTo>
                  <a:pt x="1412875" y="0"/>
                </a:lnTo>
                <a:lnTo>
                  <a:pt x="1412875" y="1225651"/>
                </a:lnTo>
                <a:lnTo>
                  <a:pt x="0" y="1225651"/>
                </a:lnTo>
                <a:lnTo>
                  <a:pt x="0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59634" y="1986940"/>
            <a:ext cx="288290" cy="2098675"/>
          </a:xfrm>
          <a:custGeom>
            <a:avLst/>
            <a:gdLst/>
            <a:ahLst/>
            <a:cxnLst/>
            <a:rect l="l" t="t" r="r" b="b"/>
            <a:pathLst>
              <a:path w="288289" h="2098675">
                <a:moveTo>
                  <a:pt x="215849" y="143903"/>
                </a:moveTo>
                <a:lnTo>
                  <a:pt x="71945" y="143903"/>
                </a:lnTo>
                <a:lnTo>
                  <a:pt x="71945" y="2098465"/>
                </a:lnTo>
                <a:lnTo>
                  <a:pt x="215849" y="2098465"/>
                </a:lnTo>
                <a:lnTo>
                  <a:pt x="215849" y="143903"/>
                </a:lnTo>
                <a:close/>
              </a:path>
              <a:path w="288289" h="2098675">
                <a:moveTo>
                  <a:pt x="143890" y="0"/>
                </a:moveTo>
                <a:lnTo>
                  <a:pt x="0" y="143903"/>
                </a:lnTo>
                <a:lnTo>
                  <a:pt x="287794" y="143903"/>
                </a:lnTo>
                <a:lnTo>
                  <a:pt x="143890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0941" y="2282075"/>
            <a:ext cx="1412875" cy="1226185"/>
          </a:xfrm>
          <a:custGeom>
            <a:avLst/>
            <a:gdLst/>
            <a:ahLst/>
            <a:cxnLst/>
            <a:rect l="l" t="t" r="r" b="b"/>
            <a:pathLst>
              <a:path w="1412875" h="1226185">
                <a:moveTo>
                  <a:pt x="0" y="0"/>
                </a:moveTo>
                <a:lnTo>
                  <a:pt x="1412873" y="0"/>
                </a:lnTo>
                <a:lnTo>
                  <a:pt x="1412873" y="1225651"/>
                </a:lnTo>
                <a:lnTo>
                  <a:pt x="0" y="1225651"/>
                </a:lnTo>
                <a:lnTo>
                  <a:pt x="0" y="0"/>
                </a:lnTo>
                <a:close/>
              </a:path>
            </a:pathLst>
          </a:custGeom>
          <a:solidFill>
            <a:srgbClr val="0E2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5809" y="2326132"/>
            <a:ext cx="1328420" cy="845819"/>
          </a:xfrm>
          <a:custGeom>
            <a:avLst/>
            <a:gdLst/>
            <a:ahLst/>
            <a:cxnLst/>
            <a:rect l="l" t="t" r="r" b="b"/>
            <a:pathLst>
              <a:path w="1328420" h="845819">
                <a:moveTo>
                  <a:pt x="0" y="0"/>
                </a:moveTo>
                <a:lnTo>
                  <a:pt x="1328127" y="0"/>
                </a:lnTo>
                <a:lnTo>
                  <a:pt x="1328127" y="845324"/>
                </a:lnTo>
                <a:lnTo>
                  <a:pt x="0" y="8453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70941" y="3173133"/>
            <a:ext cx="1412875" cy="272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Machine Playing</a:t>
            </a:r>
            <a:r>
              <a:rPr sz="900" spc="-25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Checker</a:t>
            </a:r>
            <a:endParaRPr sz="9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  <a:spcBef>
                <a:spcPts val="20"/>
              </a:spcBef>
            </a:pPr>
            <a:r>
              <a:rPr sz="700" spc="-5" dirty="0">
                <a:solidFill>
                  <a:srgbClr val="F8F8F8"/>
                </a:solidFill>
                <a:latin typeface="Arial"/>
                <a:cs typeface="Arial"/>
              </a:rPr>
              <a:t>(Author</a:t>
            </a:r>
            <a:r>
              <a:rPr sz="700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F8F8F8"/>
                </a:solidFill>
                <a:latin typeface="Arial"/>
                <a:cs typeface="Arial"/>
              </a:rPr>
              <a:t>Samuel)</a:t>
            </a:r>
            <a:endParaRPr sz="7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38584" y="2376535"/>
            <a:ext cx="1282788" cy="7250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34045" y="3546716"/>
            <a:ext cx="288290" cy="539115"/>
          </a:xfrm>
          <a:custGeom>
            <a:avLst/>
            <a:gdLst/>
            <a:ahLst/>
            <a:cxnLst/>
            <a:rect l="l" t="t" r="r" b="b"/>
            <a:pathLst>
              <a:path w="288289" h="539114">
                <a:moveTo>
                  <a:pt x="215836" y="143903"/>
                </a:moveTo>
                <a:lnTo>
                  <a:pt x="71945" y="143903"/>
                </a:lnTo>
                <a:lnTo>
                  <a:pt x="71945" y="538689"/>
                </a:lnTo>
                <a:lnTo>
                  <a:pt x="215836" y="538689"/>
                </a:lnTo>
                <a:lnTo>
                  <a:pt x="215836" y="143903"/>
                </a:lnTo>
                <a:close/>
              </a:path>
              <a:path w="288289" h="539114">
                <a:moveTo>
                  <a:pt x="143890" y="0"/>
                </a:moveTo>
                <a:lnTo>
                  <a:pt x="0" y="143903"/>
                </a:lnTo>
                <a:lnTo>
                  <a:pt x="287794" y="143903"/>
                </a:lnTo>
                <a:lnTo>
                  <a:pt x="143890" y="0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25980" y="771613"/>
            <a:ext cx="1328420" cy="845819"/>
          </a:xfrm>
          <a:custGeom>
            <a:avLst/>
            <a:gdLst/>
            <a:ahLst/>
            <a:cxnLst/>
            <a:rect l="l" t="t" r="r" b="b"/>
            <a:pathLst>
              <a:path w="1328420" h="845819">
                <a:moveTo>
                  <a:pt x="0" y="0"/>
                </a:moveTo>
                <a:lnTo>
                  <a:pt x="1328127" y="0"/>
                </a:lnTo>
                <a:lnTo>
                  <a:pt x="1328127" y="845324"/>
                </a:lnTo>
                <a:lnTo>
                  <a:pt x="0" y="8453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681111" y="1625739"/>
            <a:ext cx="1412875" cy="272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Perceptron</a:t>
            </a:r>
            <a:endParaRPr sz="900">
              <a:latin typeface="Arial"/>
              <a:cs typeface="Arial"/>
            </a:endParaRPr>
          </a:p>
          <a:p>
            <a:pPr marL="46990">
              <a:lnSpc>
                <a:spcPct val="100000"/>
              </a:lnSpc>
              <a:spcBef>
                <a:spcPts val="20"/>
              </a:spcBef>
            </a:pPr>
            <a:r>
              <a:rPr sz="700" spc="-5" dirty="0">
                <a:solidFill>
                  <a:srgbClr val="F8F8F8"/>
                </a:solidFill>
                <a:latin typeface="Arial"/>
                <a:cs typeface="Arial"/>
              </a:rPr>
              <a:t>(Frank</a:t>
            </a:r>
            <a:r>
              <a:rPr sz="700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F8F8F8"/>
                </a:solidFill>
                <a:latin typeface="Arial"/>
                <a:cs typeface="Arial"/>
              </a:rPr>
              <a:t>Rosenblatt)</a:t>
            </a:r>
            <a:endParaRPr sz="7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049233" y="808945"/>
            <a:ext cx="687557" cy="762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54894" y="1992350"/>
            <a:ext cx="288290" cy="2087880"/>
          </a:xfrm>
          <a:custGeom>
            <a:avLst/>
            <a:gdLst/>
            <a:ahLst/>
            <a:cxnLst/>
            <a:rect l="l" t="t" r="r" b="b"/>
            <a:pathLst>
              <a:path w="288289" h="2087879">
                <a:moveTo>
                  <a:pt x="215849" y="143903"/>
                </a:moveTo>
                <a:lnTo>
                  <a:pt x="71958" y="143903"/>
                </a:lnTo>
                <a:lnTo>
                  <a:pt x="71958" y="2087253"/>
                </a:lnTo>
                <a:lnTo>
                  <a:pt x="215849" y="2087253"/>
                </a:lnTo>
                <a:lnTo>
                  <a:pt x="215849" y="143903"/>
                </a:lnTo>
                <a:close/>
              </a:path>
              <a:path w="288289" h="2087879">
                <a:moveTo>
                  <a:pt x="143903" y="0"/>
                </a:moveTo>
                <a:lnTo>
                  <a:pt x="0" y="143903"/>
                </a:lnTo>
                <a:lnTo>
                  <a:pt x="287807" y="143903"/>
                </a:lnTo>
                <a:lnTo>
                  <a:pt x="143903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30436" y="2292502"/>
            <a:ext cx="1412875" cy="1226185"/>
          </a:xfrm>
          <a:custGeom>
            <a:avLst/>
            <a:gdLst/>
            <a:ahLst/>
            <a:cxnLst/>
            <a:rect l="l" t="t" r="r" b="b"/>
            <a:pathLst>
              <a:path w="1412875" h="1226185">
                <a:moveTo>
                  <a:pt x="0" y="0"/>
                </a:moveTo>
                <a:lnTo>
                  <a:pt x="1412862" y="0"/>
                </a:lnTo>
                <a:lnTo>
                  <a:pt x="1412862" y="1225651"/>
                </a:lnTo>
                <a:lnTo>
                  <a:pt x="0" y="1225651"/>
                </a:lnTo>
                <a:lnTo>
                  <a:pt x="0" y="0"/>
                </a:lnTo>
                <a:close/>
              </a:path>
            </a:pathLst>
          </a:custGeom>
          <a:solidFill>
            <a:srgbClr val="0E2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530436" y="3202406"/>
            <a:ext cx="14128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Stanford</a:t>
            </a:r>
            <a:r>
              <a:rPr sz="900" spc="-10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Cart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01073" y="2388995"/>
            <a:ext cx="569851" cy="7588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21342" y="3572014"/>
            <a:ext cx="288290" cy="510540"/>
          </a:xfrm>
          <a:custGeom>
            <a:avLst/>
            <a:gdLst/>
            <a:ahLst/>
            <a:cxnLst/>
            <a:rect l="l" t="t" r="r" b="b"/>
            <a:pathLst>
              <a:path w="288289" h="510539">
                <a:moveTo>
                  <a:pt x="215849" y="143903"/>
                </a:moveTo>
                <a:lnTo>
                  <a:pt x="71958" y="143903"/>
                </a:lnTo>
                <a:lnTo>
                  <a:pt x="71958" y="510106"/>
                </a:lnTo>
                <a:lnTo>
                  <a:pt x="215849" y="510106"/>
                </a:lnTo>
                <a:lnTo>
                  <a:pt x="215849" y="143903"/>
                </a:lnTo>
                <a:close/>
              </a:path>
              <a:path w="288289" h="510539">
                <a:moveTo>
                  <a:pt x="143903" y="0"/>
                </a:moveTo>
                <a:lnTo>
                  <a:pt x="0" y="143903"/>
                </a:lnTo>
                <a:lnTo>
                  <a:pt x="287807" y="143903"/>
                </a:lnTo>
                <a:lnTo>
                  <a:pt x="143903" y="0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04958" y="742480"/>
            <a:ext cx="1412875" cy="1226185"/>
          </a:xfrm>
          <a:custGeom>
            <a:avLst/>
            <a:gdLst/>
            <a:ahLst/>
            <a:cxnLst/>
            <a:rect l="l" t="t" r="r" b="b"/>
            <a:pathLst>
              <a:path w="1412875" h="1226185">
                <a:moveTo>
                  <a:pt x="0" y="0"/>
                </a:moveTo>
                <a:lnTo>
                  <a:pt x="1412862" y="0"/>
                </a:lnTo>
                <a:lnTo>
                  <a:pt x="1412862" y="1225651"/>
                </a:lnTo>
                <a:lnTo>
                  <a:pt x="0" y="1225651"/>
                </a:lnTo>
                <a:lnTo>
                  <a:pt x="0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404958" y="1648790"/>
            <a:ext cx="1412875" cy="257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Backpropagation</a:t>
            </a:r>
            <a:endParaRPr sz="900">
              <a:latin typeface="Arial"/>
              <a:cs typeface="Arial"/>
            </a:endParaRPr>
          </a:p>
          <a:p>
            <a:pPr marL="49530">
              <a:lnSpc>
                <a:spcPct val="100000"/>
              </a:lnSpc>
              <a:spcBef>
                <a:spcPts val="20"/>
              </a:spcBef>
            </a:pPr>
            <a:r>
              <a:rPr sz="600" dirty="0">
                <a:solidFill>
                  <a:srgbClr val="F8F8F8"/>
                </a:solidFill>
                <a:latin typeface="Arial"/>
                <a:cs typeface="Arial"/>
              </a:rPr>
              <a:t>(D. </a:t>
            </a:r>
            <a:r>
              <a:rPr sz="600" spc="-5" dirty="0">
                <a:solidFill>
                  <a:srgbClr val="F8F8F8"/>
                </a:solidFill>
                <a:latin typeface="Arial"/>
                <a:cs typeface="Arial"/>
              </a:rPr>
              <a:t>Rumelhart, G. Hinton, </a:t>
            </a:r>
            <a:r>
              <a:rPr sz="600" dirty="0">
                <a:solidFill>
                  <a:srgbClr val="F8F8F8"/>
                </a:solidFill>
                <a:latin typeface="Arial"/>
                <a:cs typeface="Arial"/>
              </a:rPr>
              <a:t>R.</a:t>
            </a:r>
            <a:r>
              <a:rPr sz="600" spc="-25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8F8F8"/>
                </a:solidFill>
                <a:latin typeface="Arial"/>
                <a:cs typeface="Arial"/>
              </a:rPr>
              <a:t>Williams)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462299" y="817194"/>
            <a:ext cx="1302130" cy="7613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87199" y="1984298"/>
            <a:ext cx="288290" cy="2098675"/>
          </a:xfrm>
          <a:custGeom>
            <a:avLst/>
            <a:gdLst/>
            <a:ahLst/>
            <a:cxnLst/>
            <a:rect l="l" t="t" r="r" b="b"/>
            <a:pathLst>
              <a:path w="288289" h="2098675">
                <a:moveTo>
                  <a:pt x="215849" y="143903"/>
                </a:moveTo>
                <a:lnTo>
                  <a:pt x="71945" y="143903"/>
                </a:lnTo>
                <a:lnTo>
                  <a:pt x="71945" y="2098464"/>
                </a:lnTo>
                <a:lnTo>
                  <a:pt x="215849" y="2098464"/>
                </a:lnTo>
                <a:lnTo>
                  <a:pt x="215849" y="143903"/>
                </a:lnTo>
                <a:close/>
              </a:path>
              <a:path w="288289" h="2098675">
                <a:moveTo>
                  <a:pt x="143903" y="0"/>
                </a:moveTo>
                <a:lnTo>
                  <a:pt x="0" y="143903"/>
                </a:lnTo>
                <a:lnTo>
                  <a:pt x="287794" y="143903"/>
                </a:lnTo>
                <a:lnTo>
                  <a:pt x="143903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05490" y="2288641"/>
            <a:ext cx="1412875" cy="1226185"/>
          </a:xfrm>
          <a:custGeom>
            <a:avLst/>
            <a:gdLst/>
            <a:ahLst/>
            <a:cxnLst/>
            <a:rect l="l" t="t" r="r" b="b"/>
            <a:pathLst>
              <a:path w="1412875" h="1226185">
                <a:moveTo>
                  <a:pt x="0" y="0"/>
                </a:moveTo>
                <a:lnTo>
                  <a:pt x="1412862" y="0"/>
                </a:lnTo>
                <a:lnTo>
                  <a:pt x="1412862" y="1225664"/>
                </a:lnTo>
                <a:lnTo>
                  <a:pt x="0" y="1225664"/>
                </a:lnTo>
                <a:lnTo>
                  <a:pt x="0" y="0"/>
                </a:lnTo>
                <a:close/>
              </a:path>
            </a:pathLst>
          </a:custGeom>
          <a:solidFill>
            <a:srgbClr val="0E2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205490" y="3198558"/>
            <a:ext cx="1412875" cy="3028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90805" marR="455930">
              <a:lnSpc>
                <a:spcPct val="101899"/>
              </a:lnSpc>
              <a:spcBef>
                <a:spcPts val="80"/>
              </a:spcBef>
            </a:pP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Deep Blue</a:t>
            </a:r>
            <a:r>
              <a:rPr sz="900" spc="-70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Beats  Kasparov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796396" y="3568166"/>
            <a:ext cx="288290" cy="510540"/>
          </a:xfrm>
          <a:custGeom>
            <a:avLst/>
            <a:gdLst/>
            <a:ahLst/>
            <a:cxnLst/>
            <a:rect l="l" t="t" r="r" b="b"/>
            <a:pathLst>
              <a:path w="288289" h="510539">
                <a:moveTo>
                  <a:pt x="215849" y="143891"/>
                </a:moveTo>
                <a:lnTo>
                  <a:pt x="71958" y="143891"/>
                </a:lnTo>
                <a:lnTo>
                  <a:pt x="71958" y="510101"/>
                </a:lnTo>
                <a:lnTo>
                  <a:pt x="215849" y="510101"/>
                </a:lnTo>
                <a:lnTo>
                  <a:pt x="215849" y="143891"/>
                </a:lnTo>
                <a:close/>
              </a:path>
              <a:path w="288289" h="510539">
                <a:moveTo>
                  <a:pt x="143903" y="0"/>
                </a:moveTo>
                <a:lnTo>
                  <a:pt x="0" y="143891"/>
                </a:lnTo>
                <a:lnTo>
                  <a:pt x="287807" y="143891"/>
                </a:lnTo>
                <a:lnTo>
                  <a:pt x="143903" y="0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16361" y="2351163"/>
            <a:ext cx="1191119" cy="8186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08689" y="724903"/>
            <a:ext cx="1412875" cy="1226185"/>
          </a:xfrm>
          <a:custGeom>
            <a:avLst/>
            <a:gdLst/>
            <a:ahLst/>
            <a:cxnLst/>
            <a:rect l="l" t="t" r="r" b="b"/>
            <a:pathLst>
              <a:path w="1412875" h="1226185">
                <a:moveTo>
                  <a:pt x="0" y="0"/>
                </a:moveTo>
                <a:lnTo>
                  <a:pt x="1412862" y="0"/>
                </a:lnTo>
                <a:lnTo>
                  <a:pt x="1412862" y="1225664"/>
                </a:lnTo>
                <a:lnTo>
                  <a:pt x="0" y="1225664"/>
                </a:lnTo>
                <a:lnTo>
                  <a:pt x="0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108689" y="1623098"/>
            <a:ext cx="14128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Watson Wins</a:t>
            </a:r>
            <a:r>
              <a:rPr sz="900" spc="-15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Jeopardy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268950" y="794971"/>
            <a:ext cx="1062535" cy="7773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33055" y="2286000"/>
            <a:ext cx="1412875" cy="1226185"/>
          </a:xfrm>
          <a:custGeom>
            <a:avLst/>
            <a:gdLst/>
            <a:ahLst/>
            <a:cxnLst/>
            <a:rect l="l" t="t" r="r" b="b"/>
            <a:pathLst>
              <a:path w="1412875" h="1226185">
                <a:moveTo>
                  <a:pt x="0" y="0"/>
                </a:moveTo>
                <a:lnTo>
                  <a:pt x="1412875" y="0"/>
                </a:lnTo>
                <a:lnTo>
                  <a:pt x="1412875" y="1225651"/>
                </a:lnTo>
                <a:lnTo>
                  <a:pt x="0" y="1225651"/>
                </a:lnTo>
                <a:lnTo>
                  <a:pt x="0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711795" y="3195904"/>
            <a:ext cx="10166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DeepMind Wins</a:t>
            </a:r>
            <a:r>
              <a:rPr sz="900" spc="-55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8F8F8"/>
                </a:solidFill>
                <a:latin typeface="Arial"/>
                <a:cs typeface="Arial"/>
              </a:rPr>
              <a:t>Go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223961" y="3565525"/>
            <a:ext cx="288290" cy="510540"/>
          </a:xfrm>
          <a:custGeom>
            <a:avLst/>
            <a:gdLst/>
            <a:ahLst/>
            <a:cxnLst/>
            <a:rect l="l" t="t" r="r" b="b"/>
            <a:pathLst>
              <a:path w="288290" h="510539">
                <a:moveTo>
                  <a:pt x="215849" y="143890"/>
                </a:moveTo>
                <a:lnTo>
                  <a:pt x="71958" y="143890"/>
                </a:lnTo>
                <a:lnTo>
                  <a:pt x="71958" y="510100"/>
                </a:lnTo>
                <a:lnTo>
                  <a:pt x="215849" y="510100"/>
                </a:lnTo>
                <a:lnTo>
                  <a:pt x="215849" y="143890"/>
                </a:lnTo>
                <a:close/>
              </a:path>
              <a:path w="288290" h="510539">
                <a:moveTo>
                  <a:pt x="143903" y="0"/>
                </a:moveTo>
                <a:lnTo>
                  <a:pt x="0" y="143890"/>
                </a:lnTo>
                <a:lnTo>
                  <a:pt x="287807" y="143890"/>
                </a:lnTo>
                <a:lnTo>
                  <a:pt x="143903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699197" y="2392984"/>
            <a:ext cx="1280591" cy="6815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82459" y="1989708"/>
            <a:ext cx="288290" cy="2087880"/>
          </a:xfrm>
          <a:custGeom>
            <a:avLst/>
            <a:gdLst/>
            <a:ahLst/>
            <a:cxnLst/>
            <a:rect l="l" t="t" r="r" b="b"/>
            <a:pathLst>
              <a:path w="288290" h="2087879">
                <a:moveTo>
                  <a:pt x="215861" y="143891"/>
                </a:moveTo>
                <a:lnTo>
                  <a:pt x="71958" y="143891"/>
                </a:lnTo>
                <a:lnTo>
                  <a:pt x="71958" y="2087252"/>
                </a:lnTo>
                <a:lnTo>
                  <a:pt x="215861" y="2087252"/>
                </a:lnTo>
                <a:lnTo>
                  <a:pt x="215861" y="143891"/>
                </a:lnTo>
                <a:close/>
              </a:path>
              <a:path w="288290" h="2087879">
                <a:moveTo>
                  <a:pt x="143903" y="0"/>
                </a:moveTo>
                <a:lnTo>
                  <a:pt x="0" y="143891"/>
                </a:lnTo>
                <a:lnTo>
                  <a:pt x="287807" y="143891"/>
                </a:lnTo>
                <a:lnTo>
                  <a:pt x="143903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58001" y="2289860"/>
            <a:ext cx="1412875" cy="1226185"/>
          </a:xfrm>
          <a:custGeom>
            <a:avLst/>
            <a:gdLst/>
            <a:ahLst/>
            <a:cxnLst/>
            <a:rect l="l" t="t" r="r" b="b"/>
            <a:pathLst>
              <a:path w="1412875" h="1226185">
                <a:moveTo>
                  <a:pt x="0" y="0"/>
                </a:moveTo>
                <a:lnTo>
                  <a:pt x="1412862" y="0"/>
                </a:lnTo>
                <a:lnTo>
                  <a:pt x="1412862" y="1225651"/>
                </a:lnTo>
                <a:lnTo>
                  <a:pt x="0" y="1225651"/>
                </a:lnTo>
                <a:lnTo>
                  <a:pt x="0" y="0"/>
                </a:lnTo>
                <a:close/>
              </a:path>
            </a:pathLst>
          </a:custGeom>
          <a:solidFill>
            <a:srgbClr val="0E2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958001" y="3199765"/>
            <a:ext cx="1412875" cy="3028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90805" marR="132080">
              <a:lnSpc>
                <a:spcPct val="101899"/>
              </a:lnSpc>
              <a:spcBef>
                <a:spcPts val="80"/>
              </a:spcBef>
            </a:pP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Google </a:t>
            </a:r>
            <a:r>
              <a:rPr sz="900" dirty="0">
                <a:solidFill>
                  <a:srgbClr val="F8F8F8"/>
                </a:solidFill>
                <a:latin typeface="Arial"/>
                <a:cs typeface="Arial"/>
              </a:rPr>
              <a:t>NN</a:t>
            </a:r>
            <a:r>
              <a:rPr sz="900" spc="-50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recognizing  cat </a:t>
            </a:r>
            <a:r>
              <a:rPr sz="900" dirty="0">
                <a:solidFill>
                  <a:srgbClr val="F8F8F8"/>
                </a:solidFill>
                <a:latin typeface="Arial"/>
                <a:cs typeface="Arial"/>
              </a:rPr>
              <a:t>in</a:t>
            </a:r>
            <a:r>
              <a:rPr sz="900" spc="-20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Youtube</a:t>
            </a:r>
            <a:endParaRPr sz="9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548907" y="3569373"/>
            <a:ext cx="288290" cy="510540"/>
          </a:xfrm>
          <a:custGeom>
            <a:avLst/>
            <a:gdLst/>
            <a:ahLst/>
            <a:cxnLst/>
            <a:rect l="l" t="t" r="r" b="b"/>
            <a:pathLst>
              <a:path w="288290" h="510539">
                <a:moveTo>
                  <a:pt x="215849" y="143903"/>
                </a:moveTo>
                <a:lnTo>
                  <a:pt x="71958" y="143903"/>
                </a:lnTo>
                <a:lnTo>
                  <a:pt x="71958" y="510104"/>
                </a:lnTo>
                <a:lnTo>
                  <a:pt x="215849" y="510104"/>
                </a:lnTo>
                <a:lnTo>
                  <a:pt x="215849" y="143903"/>
                </a:lnTo>
                <a:close/>
              </a:path>
              <a:path w="288290" h="510539">
                <a:moveTo>
                  <a:pt x="143903" y="0"/>
                </a:moveTo>
                <a:lnTo>
                  <a:pt x="0" y="143903"/>
                </a:lnTo>
                <a:lnTo>
                  <a:pt x="287807" y="143903"/>
                </a:lnTo>
                <a:lnTo>
                  <a:pt x="143903" y="0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832524" y="739838"/>
            <a:ext cx="1412875" cy="1226185"/>
          </a:xfrm>
          <a:custGeom>
            <a:avLst/>
            <a:gdLst/>
            <a:ahLst/>
            <a:cxnLst/>
            <a:rect l="l" t="t" r="r" b="b"/>
            <a:pathLst>
              <a:path w="1412875" h="1226185">
                <a:moveTo>
                  <a:pt x="0" y="0"/>
                </a:moveTo>
                <a:lnTo>
                  <a:pt x="1412875" y="0"/>
                </a:lnTo>
                <a:lnTo>
                  <a:pt x="1412875" y="1225651"/>
                </a:lnTo>
                <a:lnTo>
                  <a:pt x="0" y="1225651"/>
                </a:lnTo>
                <a:lnTo>
                  <a:pt x="0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832524" y="1646148"/>
            <a:ext cx="1412875" cy="3028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9530" marR="262890">
              <a:lnSpc>
                <a:spcPct val="101899"/>
              </a:lnSpc>
              <a:spcBef>
                <a:spcPts val="80"/>
              </a:spcBef>
            </a:pP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Facebook</a:t>
            </a:r>
            <a:r>
              <a:rPr sz="900" spc="-60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DeepFace,  Amazon</a:t>
            </a:r>
            <a:r>
              <a:rPr sz="900" spc="-15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Echo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031458" y="2353957"/>
            <a:ext cx="1223236" cy="78221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616532" y="920254"/>
            <a:ext cx="574903" cy="5749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86244" y="797928"/>
            <a:ext cx="829702" cy="81624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56718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latin typeface="Trebuchet MS"/>
                <a:cs typeface="Trebuchet MS"/>
              </a:rPr>
              <a:t>Neural </a:t>
            </a:r>
            <a:r>
              <a:rPr spc="45" dirty="0">
                <a:latin typeface="Trebuchet MS"/>
                <a:cs typeface="Trebuchet MS"/>
              </a:rPr>
              <a:t>Network </a:t>
            </a:r>
            <a:r>
              <a:rPr spc="370" dirty="0">
                <a:latin typeface="Trebuchet MS"/>
                <a:cs typeface="Trebuchet MS"/>
              </a:rPr>
              <a:t>–</a:t>
            </a:r>
            <a:r>
              <a:rPr spc="-450" dirty="0">
                <a:latin typeface="Trebuchet MS"/>
                <a:cs typeface="Trebuchet MS"/>
              </a:rPr>
              <a:t> </a:t>
            </a:r>
            <a:r>
              <a:rPr spc="45" dirty="0">
                <a:latin typeface="Trebuchet MS"/>
                <a:cs typeface="Trebuchet MS"/>
              </a:rPr>
              <a:t>Backpropagation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259234" y="1203960"/>
            <a:ext cx="6818698" cy="2739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22120" y="1571574"/>
            <a:ext cx="2438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X0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2120" y="3313646"/>
            <a:ext cx="2438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Xn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41107" y="2344991"/>
            <a:ext cx="4406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78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1D516C"/>
                </a:solidFill>
                <a:latin typeface="Arial"/>
                <a:cs typeface="Arial"/>
              </a:rPr>
              <a:t>Output  </a:t>
            </a:r>
            <a:r>
              <a:rPr sz="1000" dirty="0">
                <a:solidFill>
                  <a:srgbClr val="1D516C"/>
                </a:solidFill>
                <a:latin typeface="Arial"/>
                <a:cs typeface="Arial"/>
              </a:rPr>
              <a:t>N</a:t>
            </a:r>
            <a:r>
              <a:rPr sz="1000" spc="-10" dirty="0">
                <a:solidFill>
                  <a:srgbClr val="1D516C"/>
                </a:solidFill>
                <a:latin typeface="Arial"/>
                <a:cs typeface="Arial"/>
              </a:rPr>
              <a:t>eu</a:t>
            </a:r>
            <a:r>
              <a:rPr sz="1000" spc="5" dirty="0">
                <a:solidFill>
                  <a:srgbClr val="1D516C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1D516C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1D516C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450" y="4338180"/>
            <a:ext cx="40239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7880">
              <a:lnSpc>
                <a:spcPct val="100000"/>
              </a:lnSpc>
              <a:spcBef>
                <a:spcPts val="100"/>
              </a:spcBef>
              <a:tabLst>
                <a:tab pos="2461260" algn="l"/>
              </a:tabLst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Input Layer	Hidden Layer</a:t>
            </a:r>
            <a:r>
              <a:rPr sz="1800" spc="-6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2052" y="4338180"/>
            <a:ext cx="157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Hidden Layer</a:t>
            </a:r>
            <a:r>
              <a:rPr sz="1800" spc="-7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9352" y="2316607"/>
            <a:ext cx="281305" cy="482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1D516C"/>
                </a:solidFill>
                <a:latin typeface="Arial"/>
                <a:cs typeface="Arial"/>
              </a:rPr>
              <a:t>……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63684" y="2318385"/>
            <a:ext cx="281305" cy="482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1D516C"/>
                </a:solidFill>
                <a:latin typeface="Arial"/>
                <a:cs typeface="Arial"/>
              </a:rPr>
              <a:t>……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64874" y="2275027"/>
            <a:ext cx="281305" cy="482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1D516C"/>
                </a:solidFill>
                <a:latin typeface="Arial"/>
                <a:cs typeface="Arial"/>
              </a:rPr>
              <a:t>……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68932" y="2200681"/>
            <a:ext cx="5832475" cy="253365"/>
          </a:xfrm>
          <a:custGeom>
            <a:avLst/>
            <a:gdLst/>
            <a:ahLst/>
            <a:cxnLst/>
            <a:rect l="l" t="t" r="r" b="b"/>
            <a:pathLst>
              <a:path w="5832475" h="253364">
                <a:moveTo>
                  <a:pt x="5705830" y="0"/>
                </a:moveTo>
                <a:lnTo>
                  <a:pt x="5705830" y="63284"/>
                </a:lnTo>
                <a:lnTo>
                  <a:pt x="0" y="63284"/>
                </a:lnTo>
                <a:lnTo>
                  <a:pt x="0" y="189864"/>
                </a:lnTo>
                <a:lnTo>
                  <a:pt x="5705830" y="189864"/>
                </a:lnTo>
                <a:lnTo>
                  <a:pt x="5705830" y="253149"/>
                </a:lnTo>
                <a:lnTo>
                  <a:pt x="5832411" y="126580"/>
                </a:lnTo>
                <a:lnTo>
                  <a:pt x="5705830" y="0"/>
                </a:lnTo>
                <a:close/>
              </a:path>
            </a:pathLst>
          </a:custGeom>
          <a:solidFill>
            <a:srgbClr val="A4D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45309" y="2344292"/>
            <a:ext cx="281940" cy="236854"/>
          </a:xfrm>
          <a:custGeom>
            <a:avLst/>
            <a:gdLst/>
            <a:ahLst/>
            <a:cxnLst/>
            <a:rect l="l" t="t" r="r" b="b"/>
            <a:pathLst>
              <a:path w="281940" h="236855">
                <a:moveTo>
                  <a:pt x="163321" y="0"/>
                </a:moveTo>
                <a:lnTo>
                  <a:pt x="163321" y="59080"/>
                </a:lnTo>
                <a:lnTo>
                  <a:pt x="0" y="59080"/>
                </a:lnTo>
                <a:lnTo>
                  <a:pt x="0" y="177253"/>
                </a:lnTo>
                <a:lnTo>
                  <a:pt x="163321" y="177253"/>
                </a:lnTo>
                <a:lnTo>
                  <a:pt x="163321" y="236346"/>
                </a:lnTo>
                <a:lnTo>
                  <a:pt x="281495" y="118173"/>
                </a:lnTo>
                <a:lnTo>
                  <a:pt x="163321" y="0"/>
                </a:lnTo>
                <a:close/>
              </a:path>
            </a:pathLst>
          </a:custGeom>
          <a:solidFill>
            <a:srgbClr val="A4D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452510" y="2216455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D516C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163991" y="2933877"/>
            <a:ext cx="702310" cy="481330"/>
          </a:xfrm>
          <a:custGeom>
            <a:avLst/>
            <a:gdLst/>
            <a:ahLst/>
            <a:cxnLst/>
            <a:rect l="l" t="t" r="r" b="b"/>
            <a:pathLst>
              <a:path w="702309" h="481329">
                <a:moveTo>
                  <a:pt x="350977" y="0"/>
                </a:moveTo>
                <a:lnTo>
                  <a:pt x="294046" y="3147"/>
                </a:lnTo>
                <a:lnTo>
                  <a:pt x="240040" y="12260"/>
                </a:lnTo>
                <a:lnTo>
                  <a:pt x="189682" y="26842"/>
                </a:lnTo>
                <a:lnTo>
                  <a:pt x="143694" y="46399"/>
                </a:lnTo>
                <a:lnTo>
                  <a:pt x="102798" y="70435"/>
                </a:lnTo>
                <a:lnTo>
                  <a:pt x="67718" y="98456"/>
                </a:lnTo>
                <a:lnTo>
                  <a:pt x="39175" y="129965"/>
                </a:lnTo>
                <a:lnTo>
                  <a:pt x="17892" y="164468"/>
                </a:lnTo>
                <a:lnTo>
                  <a:pt x="4593" y="201469"/>
                </a:lnTo>
                <a:lnTo>
                  <a:pt x="0" y="240474"/>
                </a:lnTo>
                <a:lnTo>
                  <a:pt x="4593" y="279482"/>
                </a:lnTo>
                <a:lnTo>
                  <a:pt x="17892" y="316486"/>
                </a:lnTo>
                <a:lnTo>
                  <a:pt x="39175" y="350991"/>
                </a:lnTo>
                <a:lnTo>
                  <a:pt x="67718" y="382502"/>
                </a:lnTo>
                <a:lnTo>
                  <a:pt x="102798" y="410524"/>
                </a:lnTo>
                <a:lnTo>
                  <a:pt x="143694" y="434561"/>
                </a:lnTo>
                <a:lnTo>
                  <a:pt x="189682" y="454118"/>
                </a:lnTo>
                <a:lnTo>
                  <a:pt x="240040" y="468701"/>
                </a:lnTo>
                <a:lnTo>
                  <a:pt x="294046" y="477814"/>
                </a:lnTo>
                <a:lnTo>
                  <a:pt x="350977" y="480961"/>
                </a:lnTo>
                <a:lnTo>
                  <a:pt x="407907" y="477814"/>
                </a:lnTo>
                <a:lnTo>
                  <a:pt x="461913" y="468701"/>
                </a:lnTo>
                <a:lnTo>
                  <a:pt x="512271" y="454118"/>
                </a:lnTo>
                <a:lnTo>
                  <a:pt x="558260" y="434561"/>
                </a:lnTo>
                <a:lnTo>
                  <a:pt x="599155" y="410524"/>
                </a:lnTo>
                <a:lnTo>
                  <a:pt x="634236" y="382502"/>
                </a:lnTo>
                <a:lnTo>
                  <a:pt x="662779" y="350991"/>
                </a:lnTo>
                <a:lnTo>
                  <a:pt x="684061" y="316486"/>
                </a:lnTo>
                <a:lnTo>
                  <a:pt x="697360" y="279482"/>
                </a:lnTo>
                <a:lnTo>
                  <a:pt x="701954" y="240474"/>
                </a:lnTo>
                <a:lnTo>
                  <a:pt x="697360" y="201469"/>
                </a:lnTo>
                <a:lnTo>
                  <a:pt x="684061" y="164468"/>
                </a:lnTo>
                <a:lnTo>
                  <a:pt x="662779" y="129965"/>
                </a:lnTo>
                <a:lnTo>
                  <a:pt x="634236" y="98456"/>
                </a:lnTo>
                <a:lnTo>
                  <a:pt x="599155" y="70435"/>
                </a:lnTo>
                <a:lnTo>
                  <a:pt x="558260" y="46399"/>
                </a:lnTo>
                <a:lnTo>
                  <a:pt x="512271" y="26842"/>
                </a:lnTo>
                <a:lnTo>
                  <a:pt x="461913" y="12260"/>
                </a:lnTo>
                <a:lnTo>
                  <a:pt x="407907" y="3147"/>
                </a:lnTo>
                <a:lnTo>
                  <a:pt x="350977" y="0"/>
                </a:lnTo>
                <a:close/>
              </a:path>
            </a:pathLst>
          </a:custGeom>
          <a:solidFill>
            <a:srgbClr val="4F83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348281" y="3005010"/>
            <a:ext cx="3327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" marR="5080" indent="-11938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Label 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600408" y="2638463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725"/>
                </a:lnTo>
              </a:path>
            </a:pathLst>
          </a:custGeom>
          <a:ln w="80302">
            <a:solidFill>
              <a:srgbClr val="F293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79955" y="2638463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725"/>
                </a:lnTo>
              </a:path>
            </a:pathLst>
          </a:custGeom>
          <a:ln w="80314">
            <a:solidFill>
              <a:srgbClr val="F293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152853" y="2471559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31900" y="3724749"/>
            <a:ext cx="1367155" cy="913765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380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Error/Loss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Output</a:t>
            </a:r>
            <a:r>
              <a:rPr sz="1800" spc="-9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685542" y="3358083"/>
            <a:ext cx="396875" cy="588010"/>
          </a:xfrm>
          <a:custGeom>
            <a:avLst/>
            <a:gdLst/>
            <a:ahLst/>
            <a:cxnLst/>
            <a:rect l="l" t="t" r="r" b="b"/>
            <a:pathLst>
              <a:path w="396875" h="588010">
                <a:moveTo>
                  <a:pt x="204127" y="389026"/>
                </a:moveTo>
                <a:lnTo>
                  <a:pt x="0" y="569346"/>
                </a:lnTo>
                <a:lnTo>
                  <a:pt x="204127" y="587413"/>
                </a:lnTo>
                <a:lnTo>
                  <a:pt x="204127" y="537815"/>
                </a:lnTo>
                <a:lnTo>
                  <a:pt x="235483" y="507839"/>
                </a:lnTo>
                <a:lnTo>
                  <a:pt x="264399" y="474139"/>
                </a:lnTo>
                <a:lnTo>
                  <a:pt x="289631" y="438619"/>
                </a:lnTo>
                <a:lnTo>
                  <a:pt x="204127" y="438619"/>
                </a:lnTo>
                <a:lnTo>
                  <a:pt x="204127" y="389026"/>
                </a:lnTo>
                <a:close/>
              </a:path>
              <a:path w="396875" h="588010">
                <a:moveTo>
                  <a:pt x="395274" y="0"/>
                </a:moveTo>
                <a:lnTo>
                  <a:pt x="390154" y="54022"/>
                </a:lnTo>
                <a:lnTo>
                  <a:pt x="381607" y="106381"/>
                </a:lnTo>
                <a:lnTo>
                  <a:pt x="369704" y="157137"/>
                </a:lnTo>
                <a:lnTo>
                  <a:pt x="354599" y="205865"/>
                </a:lnTo>
                <a:lnTo>
                  <a:pt x="336424" y="252261"/>
                </a:lnTo>
                <a:lnTo>
                  <a:pt x="315311" y="296021"/>
                </a:lnTo>
                <a:lnTo>
                  <a:pt x="291392" y="336841"/>
                </a:lnTo>
                <a:lnTo>
                  <a:pt x="264800" y="374416"/>
                </a:lnTo>
                <a:lnTo>
                  <a:pt x="235668" y="408444"/>
                </a:lnTo>
                <a:lnTo>
                  <a:pt x="204127" y="438619"/>
                </a:lnTo>
                <a:lnTo>
                  <a:pt x="289631" y="438619"/>
                </a:lnTo>
                <a:lnTo>
                  <a:pt x="314471" y="396800"/>
                </a:lnTo>
                <a:lnTo>
                  <a:pt x="335409" y="353775"/>
                </a:lnTo>
                <a:lnTo>
                  <a:pt x="353469" y="308257"/>
                </a:lnTo>
                <a:lnTo>
                  <a:pt x="368542" y="260552"/>
                </a:lnTo>
                <a:lnTo>
                  <a:pt x="380518" y="210969"/>
                </a:lnTo>
                <a:lnTo>
                  <a:pt x="389289" y="159815"/>
                </a:lnTo>
                <a:lnTo>
                  <a:pt x="394745" y="107397"/>
                </a:lnTo>
                <a:lnTo>
                  <a:pt x="396773" y="53900"/>
                </a:lnTo>
                <a:lnTo>
                  <a:pt x="395274" y="0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542" y="2739148"/>
            <a:ext cx="396875" cy="668655"/>
          </a:xfrm>
          <a:custGeom>
            <a:avLst/>
            <a:gdLst/>
            <a:ahLst/>
            <a:cxnLst/>
            <a:rect l="l" t="t" r="r" b="b"/>
            <a:pathLst>
              <a:path w="396875" h="668654">
                <a:moveTo>
                  <a:pt x="0" y="0"/>
                </a:moveTo>
                <a:lnTo>
                  <a:pt x="0" y="99199"/>
                </a:lnTo>
                <a:lnTo>
                  <a:pt x="38212" y="101805"/>
                </a:lnTo>
                <a:lnTo>
                  <a:pt x="75398" y="109465"/>
                </a:lnTo>
                <a:lnTo>
                  <a:pt x="146019" y="138991"/>
                </a:lnTo>
                <a:lnTo>
                  <a:pt x="179123" y="160380"/>
                </a:lnTo>
                <a:lnTo>
                  <a:pt x="210533" y="185867"/>
                </a:lnTo>
                <a:lnTo>
                  <a:pt x="240085" y="215216"/>
                </a:lnTo>
                <a:lnTo>
                  <a:pt x="267611" y="248186"/>
                </a:lnTo>
                <a:lnTo>
                  <a:pt x="292946" y="284540"/>
                </a:lnTo>
                <a:lnTo>
                  <a:pt x="315923" y="324038"/>
                </a:lnTo>
                <a:lnTo>
                  <a:pt x="336375" y="366443"/>
                </a:lnTo>
                <a:lnTo>
                  <a:pt x="354137" y="411515"/>
                </a:lnTo>
                <a:lnTo>
                  <a:pt x="369043" y="459017"/>
                </a:lnTo>
                <a:lnTo>
                  <a:pt x="380925" y="508708"/>
                </a:lnTo>
                <a:lnTo>
                  <a:pt x="389619" y="560352"/>
                </a:lnTo>
                <a:lnTo>
                  <a:pt x="394957" y="613709"/>
                </a:lnTo>
                <a:lnTo>
                  <a:pt x="396773" y="668540"/>
                </a:lnTo>
                <a:lnTo>
                  <a:pt x="396773" y="569340"/>
                </a:lnTo>
                <a:lnTo>
                  <a:pt x="394957" y="514509"/>
                </a:lnTo>
                <a:lnTo>
                  <a:pt x="389619" y="461152"/>
                </a:lnTo>
                <a:lnTo>
                  <a:pt x="380925" y="409509"/>
                </a:lnTo>
                <a:lnTo>
                  <a:pt x="369043" y="359817"/>
                </a:lnTo>
                <a:lnTo>
                  <a:pt x="354137" y="312316"/>
                </a:lnTo>
                <a:lnTo>
                  <a:pt x="336375" y="267243"/>
                </a:lnTo>
                <a:lnTo>
                  <a:pt x="315923" y="224839"/>
                </a:lnTo>
                <a:lnTo>
                  <a:pt x="292946" y="185340"/>
                </a:lnTo>
                <a:lnTo>
                  <a:pt x="267611" y="148986"/>
                </a:lnTo>
                <a:lnTo>
                  <a:pt x="240085" y="116016"/>
                </a:lnTo>
                <a:lnTo>
                  <a:pt x="210533" y="86668"/>
                </a:lnTo>
                <a:lnTo>
                  <a:pt x="179123" y="61180"/>
                </a:lnTo>
                <a:lnTo>
                  <a:pt x="146019" y="39791"/>
                </a:lnTo>
                <a:lnTo>
                  <a:pt x="111388" y="22740"/>
                </a:lnTo>
                <a:lnTo>
                  <a:pt x="38212" y="2606"/>
                </a:lnTo>
                <a:lnTo>
                  <a:pt x="0" y="0"/>
                </a:lnTo>
                <a:close/>
              </a:path>
            </a:pathLst>
          </a:custGeom>
          <a:solidFill>
            <a:srgbClr val="22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140" y="2209426"/>
            <a:ext cx="538325" cy="714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0609" y="2308440"/>
            <a:ext cx="782955" cy="481330"/>
          </a:xfrm>
          <a:custGeom>
            <a:avLst/>
            <a:gdLst/>
            <a:ahLst/>
            <a:cxnLst/>
            <a:rect l="l" t="t" r="r" b="b"/>
            <a:pathLst>
              <a:path w="782955" h="481330">
                <a:moveTo>
                  <a:pt x="391303" y="0"/>
                </a:moveTo>
                <a:lnTo>
                  <a:pt x="333479" y="2607"/>
                </a:lnTo>
                <a:lnTo>
                  <a:pt x="278289" y="10182"/>
                </a:lnTo>
                <a:lnTo>
                  <a:pt x="226339" y="22351"/>
                </a:lnTo>
                <a:lnTo>
                  <a:pt x="178234" y="38744"/>
                </a:lnTo>
                <a:lnTo>
                  <a:pt x="134579" y="58987"/>
                </a:lnTo>
                <a:lnTo>
                  <a:pt x="95980" y="82710"/>
                </a:lnTo>
                <a:lnTo>
                  <a:pt x="63041" y="109539"/>
                </a:lnTo>
                <a:lnTo>
                  <a:pt x="36368" y="139104"/>
                </a:lnTo>
                <a:lnTo>
                  <a:pt x="4242" y="204949"/>
                </a:lnTo>
                <a:lnTo>
                  <a:pt x="0" y="240487"/>
                </a:lnTo>
                <a:lnTo>
                  <a:pt x="4242" y="276021"/>
                </a:lnTo>
                <a:lnTo>
                  <a:pt x="36368" y="341862"/>
                </a:lnTo>
                <a:lnTo>
                  <a:pt x="63041" y="371425"/>
                </a:lnTo>
                <a:lnTo>
                  <a:pt x="95980" y="398253"/>
                </a:lnTo>
                <a:lnTo>
                  <a:pt x="134579" y="421975"/>
                </a:lnTo>
                <a:lnTo>
                  <a:pt x="178234" y="442218"/>
                </a:lnTo>
                <a:lnTo>
                  <a:pt x="226339" y="458610"/>
                </a:lnTo>
                <a:lnTo>
                  <a:pt x="278289" y="470779"/>
                </a:lnTo>
                <a:lnTo>
                  <a:pt x="333479" y="478354"/>
                </a:lnTo>
                <a:lnTo>
                  <a:pt x="391303" y="480961"/>
                </a:lnTo>
                <a:lnTo>
                  <a:pt x="449127" y="478354"/>
                </a:lnTo>
                <a:lnTo>
                  <a:pt x="504317" y="470779"/>
                </a:lnTo>
                <a:lnTo>
                  <a:pt x="556267" y="458610"/>
                </a:lnTo>
                <a:lnTo>
                  <a:pt x="604373" y="442218"/>
                </a:lnTo>
                <a:lnTo>
                  <a:pt x="648028" y="421975"/>
                </a:lnTo>
                <a:lnTo>
                  <a:pt x="686628" y="398253"/>
                </a:lnTo>
                <a:lnTo>
                  <a:pt x="719568" y="371425"/>
                </a:lnTo>
                <a:lnTo>
                  <a:pt x="746241" y="341862"/>
                </a:lnTo>
                <a:lnTo>
                  <a:pt x="778368" y="276021"/>
                </a:lnTo>
                <a:lnTo>
                  <a:pt x="782610" y="240487"/>
                </a:lnTo>
                <a:lnTo>
                  <a:pt x="778368" y="204949"/>
                </a:lnTo>
                <a:lnTo>
                  <a:pt x="746241" y="139104"/>
                </a:lnTo>
                <a:lnTo>
                  <a:pt x="719568" y="109539"/>
                </a:lnTo>
                <a:lnTo>
                  <a:pt x="686628" y="82710"/>
                </a:lnTo>
                <a:lnTo>
                  <a:pt x="648028" y="58987"/>
                </a:lnTo>
                <a:lnTo>
                  <a:pt x="604373" y="38744"/>
                </a:lnTo>
                <a:lnTo>
                  <a:pt x="556267" y="22351"/>
                </a:lnTo>
                <a:lnTo>
                  <a:pt x="504317" y="10182"/>
                </a:lnTo>
                <a:lnTo>
                  <a:pt x="449127" y="2607"/>
                </a:lnTo>
                <a:lnTo>
                  <a:pt x="391303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39513" y="2455773"/>
            <a:ext cx="3054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npu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801924" y="3993036"/>
            <a:ext cx="4246880" cy="191770"/>
          </a:xfrm>
          <a:custGeom>
            <a:avLst/>
            <a:gdLst/>
            <a:ahLst/>
            <a:cxnLst/>
            <a:rect l="l" t="t" r="r" b="b"/>
            <a:pathLst>
              <a:path w="4246880" h="191770">
                <a:moveTo>
                  <a:pt x="95732" y="0"/>
                </a:moveTo>
                <a:lnTo>
                  <a:pt x="0" y="95735"/>
                </a:lnTo>
                <a:lnTo>
                  <a:pt x="95732" y="191475"/>
                </a:lnTo>
                <a:lnTo>
                  <a:pt x="95732" y="143605"/>
                </a:lnTo>
                <a:lnTo>
                  <a:pt x="4246854" y="143605"/>
                </a:lnTo>
                <a:lnTo>
                  <a:pt x="4246854" y="47870"/>
                </a:lnTo>
                <a:lnTo>
                  <a:pt x="95732" y="47870"/>
                </a:lnTo>
                <a:lnTo>
                  <a:pt x="95732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425935" y="3271308"/>
            <a:ext cx="796290" cy="47180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R="96520" algn="ctr">
              <a:lnSpc>
                <a:spcPct val="100000"/>
              </a:lnSpc>
              <a:spcBef>
                <a:spcPts val="495"/>
              </a:spcBef>
            </a:pPr>
            <a:r>
              <a:rPr sz="1000" spc="-5" dirty="0">
                <a:solidFill>
                  <a:srgbClr val="1D516C"/>
                </a:solidFill>
                <a:latin typeface="Arial"/>
                <a:cs typeface="Arial"/>
              </a:rPr>
              <a:t>Neuron</a:t>
            </a:r>
            <a:r>
              <a:rPr sz="1000" spc="-40" dirty="0">
                <a:solidFill>
                  <a:srgbClr val="1D516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1D516C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Err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/Lo</a:t>
            </a:r>
            <a:r>
              <a:rPr sz="1200" b="1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49129" y="3253657"/>
            <a:ext cx="796290" cy="54419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R="104139" algn="ctr">
              <a:lnSpc>
                <a:spcPct val="100000"/>
              </a:lnSpc>
              <a:spcBef>
                <a:spcPts val="755"/>
              </a:spcBef>
            </a:pPr>
            <a:r>
              <a:rPr sz="1000" spc="-5" dirty="0">
                <a:solidFill>
                  <a:srgbClr val="1D516C"/>
                </a:solidFill>
                <a:latin typeface="Arial"/>
                <a:cs typeface="Arial"/>
              </a:rPr>
              <a:t>Neuron</a:t>
            </a:r>
            <a:r>
              <a:rPr sz="1000" spc="-40" dirty="0">
                <a:solidFill>
                  <a:srgbClr val="1D516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1D516C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90"/>
              </a:spcBef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Err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/Lo</a:t>
            </a:r>
            <a:r>
              <a:rPr sz="1200" b="1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23234" y="1554295"/>
            <a:ext cx="796290" cy="51562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R="52705" algn="ctr">
              <a:lnSpc>
                <a:spcPct val="100000"/>
              </a:lnSpc>
              <a:spcBef>
                <a:spcPts val="650"/>
              </a:spcBef>
            </a:pPr>
            <a:r>
              <a:rPr sz="1000" spc="-5" dirty="0">
                <a:solidFill>
                  <a:srgbClr val="1D516C"/>
                </a:solidFill>
                <a:latin typeface="Arial"/>
                <a:cs typeface="Arial"/>
              </a:rPr>
              <a:t>Neuron</a:t>
            </a:r>
            <a:r>
              <a:rPr sz="1000" spc="-35" dirty="0">
                <a:solidFill>
                  <a:srgbClr val="1D516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1D516C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65"/>
              </a:spcBef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Err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/Lo</a:t>
            </a:r>
            <a:r>
              <a:rPr sz="1200" b="1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02198" y="1567122"/>
            <a:ext cx="796290" cy="48704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R="48895" algn="ctr">
              <a:lnSpc>
                <a:spcPct val="100000"/>
              </a:lnSpc>
              <a:spcBef>
                <a:spcPts val="550"/>
              </a:spcBef>
            </a:pPr>
            <a:r>
              <a:rPr sz="1000" spc="-5" dirty="0">
                <a:solidFill>
                  <a:srgbClr val="1D516C"/>
                </a:solidFill>
                <a:latin typeface="Arial"/>
                <a:cs typeface="Arial"/>
              </a:rPr>
              <a:t>Neuron</a:t>
            </a:r>
            <a:r>
              <a:rPr sz="1000" spc="-35" dirty="0">
                <a:solidFill>
                  <a:srgbClr val="1D516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1D516C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Err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/Lo</a:t>
            </a:r>
            <a:r>
              <a:rPr sz="1200" b="1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09596" y="1109941"/>
            <a:ext cx="613410" cy="2575560"/>
          </a:xfrm>
          <a:prstGeom prst="rect">
            <a:avLst/>
          </a:prstGeom>
          <a:solidFill>
            <a:srgbClr val="F2F4F4"/>
          </a:solidFill>
          <a:ln w="9525">
            <a:solidFill>
              <a:srgbClr val="FF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102235" marR="83820" indent="-11430">
              <a:lnSpc>
                <a:spcPts val="3729"/>
              </a:lnSpc>
              <a:spcBef>
                <a:spcPts val="85"/>
              </a:spcBef>
            </a:pPr>
            <a:r>
              <a:rPr sz="2700" i="1" baseline="-16975" dirty="0">
                <a:solidFill>
                  <a:srgbClr val="1D516C"/>
                </a:solidFill>
                <a:latin typeface="Arial"/>
                <a:cs typeface="Arial"/>
              </a:rPr>
              <a:t>W</a:t>
            </a:r>
            <a:r>
              <a:rPr sz="1200" i="1" spc="-5" dirty="0">
                <a:solidFill>
                  <a:srgbClr val="1D516C"/>
                </a:solidFill>
                <a:latin typeface="Arial"/>
                <a:cs typeface="Arial"/>
              </a:rPr>
              <a:t>1’</a:t>
            </a:r>
            <a:r>
              <a:rPr sz="1800" i="1" baseline="-43981" dirty="0">
                <a:solidFill>
                  <a:srgbClr val="1D516C"/>
                </a:solidFill>
                <a:latin typeface="Arial"/>
                <a:cs typeface="Arial"/>
              </a:rPr>
              <a:t>0  </a:t>
            </a:r>
            <a:r>
              <a:rPr sz="2700" i="1" baseline="-16975" dirty="0">
                <a:solidFill>
                  <a:srgbClr val="1D516C"/>
                </a:solidFill>
                <a:latin typeface="Arial"/>
                <a:cs typeface="Arial"/>
              </a:rPr>
              <a:t>W</a:t>
            </a:r>
            <a:r>
              <a:rPr sz="1200" i="1" spc="-5" dirty="0">
                <a:solidFill>
                  <a:srgbClr val="1D516C"/>
                </a:solidFill>
                <a:latin typeface="Arial"/>
                <a:cs typeface="Arial"/>
              </a:rPr>
              <a:t>1’</a:t>
            </a:r>
            <a:r>
              <a:rPr sz="1800" i="1" baseline="-43981" dirty="0">
                <a:solidFill>
                  <a:srgbClr val="1D516C"/>
                </a:solidFill>
                <a:latin typeface="Arial"/>
                <a:cs typeface="Arial"/>
              </a:rPr>
              <a:t>1</a:t>
            </a:r>
            <a:endParaRPr sz="1800" baseline="-43981">
              <a:latin typeface="Arial"/>
              <a:cs typeface="Arial"/>
            </a:endParaRPr>
          </a:p>
          <a:p>
            <a:pPr marL="102235" marR="83820" indent="-7620">
              <a:lnSpc>
                <a:spcPct val="195000"/>
              </a:lnSpc>
              <a:spcBef>
                <a:spcPts val="1210"/>
              </a:spcBef>
            </a:pPr>
            <a:r>
              <a:rPr sz="2700" i="1" baseline="-16975" dirty="0">
                <a:solidFill>
                  <a:srgbClr val="1D516C"/>
                </a:solidFill>
                <a:latin typeface="Arial"/>
                <a:cs typeface="Arial"/>
              </a:rPr>
              <a:t>W</a:t>
            </a:r>
            <a:r>
              <a:rPr sz="1200" i="1" spc="-5" dirty="0">
                <a:solidFill>
                  <a:srgbClr val="1D516C"/>
                </a:solidFill>
                <a:latin typeface="Arial"/>
                <a:cs typeface="Arial"/>
              </a:rPr>
              <a:t>1’</a:t>
            </a:r>
            <a:r>
              <a:rPr sz="1800" i="1" baseline="-43981" dirty="0">
                <a:solidFill>
                  <a:srgbClr val="1D516C"/>
                </a:solidFill>
                <a:latin typeface="Arial"/>
                <a:cs typeface="Arial"/>
              </a:rPr>
              <a:t>2  </a:t>
            </a:r>
            <a:r>
              <a:rPr sz="2700" i="1" baseline="-16975" dirty="0">
                <a:solidFill>
                  <a:srgbClr val="1D516C"/>
                </a:solidFill>
                <a:latin typeface="Arial"/>
                <a:cs typeface="Arial"/>
              </a:rPr>
              <a:t>W</a:t>
            </a:r>
            <a:r>
              <a:rPr sz="1200" i="1" spc="-5" dirty="0">
                <a:solidFill>
                  <a:srgbClr val="1D516C"/>
                </a:solidFill>
                <a:latin typeface="Arial"/>
                <a:cs typeface="Arial"/>
              </a:rPr>
              <a:t>1’</a:t>
            </a:r>
            <a:r>
              <a:rPr sz="1800" i="1" baseline="-43981" dirty="0">
                <a:solidFill>
                  <a:srgbClr val="1D516C"/>
                </a:solidFill>
                <a:latin typeface="Arial"/>
                <a:cs typeface="Arial"/>
              </a:rPr>
              <a:t>3</a:t>
            </a:r>
            <a:endParaRPr sz="1800" baseline="-43981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977883" y="635558"/>
            <a:ext cx="1386840" cy="828675"/>
          </a:xfrm>
          <a:custGeom>
            <a:avLst/>
            <a:gdLst/>
            <a:ahLst/>
            <a:cxnLst/>
            <a:rect l="l" t="t" r="r" b="b"/>
            <a:pathLst>
              <a:path w="1386839" h="828675">
                <a:moveTo>
                  <a:pt x="577621" y="531596"/>
                </a:moveTo>
                <a:lnTo>
                  <a:pt x="231051" y="531596"/>
                </a:lnTo>
                <a:lnTo>
                  <a:pt x="2565" y="828243"/>
                </a:lnTo>
                <a:lnTo>
                  <a:pt x="577621" y="531596"/>
                </a:lnTo>
                <a:close/>
              </a:path>
              <a:path w="1386839" h="828675">
                <a:moveTo>
                  <a:pt x="1386293" y="0"/>
                </a:moveTo>
                <a:lnTo>
                  <a:pt x="0" y="0"/>
                </a:lnTo>
                <a:lnTo>
                  <a:pt x="0" y="531596"/>
                </a:lnTo>
                <a:lnTo>
                  <a:pt x="1386293" y="531596"/>
                </a:lnTo>
                <a:lnTo>
                  <a:pt x="1386293" y="0"/>
                </a:lnTo>
                <a:close/>
              </a:path>
            </a:pathLst>
          </a:custGeom>
          <a:solidFill>
            <a:srgbClr val="FA9D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357498" y="671042"/>
            <a:ext cx="627380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14604">
              <a:lnSpc>
                <a:spcPts val="1670"/>
              </a:lnSpc>
              <a:spcBef>
                <a:spcPts val="160"/>
              </a:spcBef>
            </a:pPr>
            <a:r>
              <a:rPr sz="1400" spc="-5" dirty="0">
                <a:solidFill>
                  <a:srgbClr val="1D516C"/>
                </a:solidFill>
                <a:latin typeface="Arial"/>
                <a:cs typeface="Arial"/>
              </a:rPr>
              <a:t>Update  </a:t>
            </a:r>
            <a:r>
              <a:rPr sz="1400" dirty="0">
                <a:solidFill>
                  <a:srgbClr val="1D516C"/>
                </a:solidFill>
                <a:latin typeface="Arial"/>
                <a:cs typeface="Arial"/>
              </a:rPr>
              <a:t>w</a:t>
            </a:r>
            <a:r>
              <a:rPr sz="1400" spc="-5" dirty="0">
                <a:solidFill>
                  <a:srgbClr val="1D516C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1D516C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1D516C"/>
                </a:solidFill>
                <a:latin typeface="Arial"/>
                <a:cs typeface="Arial"/>
              </a:rPr>
              <a:t>ght</a:t>
            </a:r>
            <a:r>
              <a:rPr sz="1400" dirty="0">
                <a:solidFill>
                  <a:srgbClr val="1D516C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400462" y="902741"/>
            <a:ext cx="2078355" cy="493395"/>
          </a:xfrm>
          <a:custGeom>
            <a:avLst/>
            <a:gdLst/>
            <a:ahLst/>
            <a:cxnLst/>
            <a:rect l="l" t="t" r="r" b="b"/>
            <a:pathLst>
              <a:path w="2078354" h="493394">
                <a:moveTo>
                  <a:pt x="0" y="0"/>
                </a:moveTo>
                <a:lnTo>
                  <a:pt x="2078062" y="0"/>
                </a:lnTo>
                <a:lnTo>
                  <a:pt x="2078062" y="493356"/>
                </a:lnTo>
                <a:lnTo>
                  <a:pt x="0" y="493356"/>
                </a:lnTo>
                <a:lnTo>
                  <a:pt x="0" y="0"/>
                </a:lnTo>
                <a:close/>
              </a:path>
            </a:pathLst>
          </a:custGeom>
          <a:solidFill>
            <a:srgbClr val="B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00462" y="995299"/>
            <a:ext cx="2078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Classification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7054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>
                <a:latin typeface="Trebuchet MS"/>
                <a:cs typeface="Trebuchet MS"/>
              </a:rPr>
              <a:t>Computer</a:t>
            </a:r>
            <a:r>
              <a:rPr spc="-114" dirty="0">
                <a:latin typeface="Trebuchet MS"/>
                <a:cs typeface="Trebuchet MS"/>
              </a:rPr>
              <a:t> </a:t>
            </a:r>
            <a:r>
              <a:rPr spc="45" dirty="0">
                <a:latin typeface="Trebuchet MS"/>
                <a:cs typeface="Trebuchet MS"/>
              </a:rPr>
              <a:t>Vision</a:t>
            </a:r>
            <a:r>
              <a:rPr spc="-110" dirty="0">
                <a:latin typeface="Trebuchet MS"/>
                <a:cs typeface="Trebuchet MS"/>
              </a:rPr>
              <a:t> </a:t>
            </a:r>
            <a:r>
              <a:rPr spc="370" dirty="0">
                <a:latin typeface="Trebuchet MS"/>
                <a:cs typeface="Trebuchet MS"/>
              </a:rPr>
              <a:t>–</a:t>
            </a:r>
            <a:r>
              <a:rPr spc="-120" dirty="0">
                <a:latin typeface="Trebuchet MS"/>
                <a:cs typeface="Trebuchet MS"/>
              </a:rPr>
              <a:t> </a:t>
            </a:r>
            <a:r>
              <a:rPr spc="50" dirty="0">
                <a:latin typeface="Trebuchet MS"/>
                <a:cs typeface="Trebuchet MS"/>
              </a:rPr>
              <a:t>Deep</a:t>
            </a:r>
            <a:r>
              <a:rPr spc="-110" dirty="0">
                <a:latin typeface="Trebuchet MS"/>
                <a:cs typeface="Trebuchet MS"/>
              </a:rPr>
              <a:t> </a:t>
            </a:r>
            <a:r>
              <a:rPr spc="35" dirty="0">
                <a:latin typeface="Trebuchet MS"/>
                <a:cs typeface="Trebuchet MS"/>
              </a:rPr>
              <a:t>Learning</a:t>
            </a:r>
            <a:r>
              <a:rPr spc="-120" dirty="0">
                <a:latin typeface="Trebuchet MS"/>
                <a:cs typeface="Trebuchet MS"/>
              </a:rPr>
              <a:t> </a:t>
            </a:r>
            <a:r>
              <a:rPr spc="55" dirty="0">
                <a:latin typeface="Trebuchet MS"/>
                <a:cs typeface="Trebuchet MS"/>
              </a:rPr>
              <a:t>Approach</a:t>
            </a:r>
          </a:p>
        </p:txBody>
      </p:sp>
      <p:sp>
        <p:nvSpPr>
          <p:cNvPr id="7" name="object 7"/>
          <p:cNvSpPr/>
          <p:nvPr/>
        </p:nvSpPr>
        <p:spPr>
          <a:xfrm>
            <a:off x="3408870" y="1633207"/>
            <a:ext cx="2059165" cy="2607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50588" y="1343609"/>
            <a:ext cx="367665" cy="346710"/>
          </a:xfrm>
          <a:custGeom>
            <a:avLst/>
            <a:gdLst/>
            <a:ahLst/>
            <a:cxnLst/>
            <a:rect l="l" t="t" r="r" b="b"/>
            <a:pathLst>
              <a:path w="367664" h="346710">
                <a:moveTo>
                  <a:pt x="275501" y="173202"/>
                </a:moveTo>
                <a:lnTo>
                  <a:pt x="91833" y="173202"/>
                </a:lnTo>
                <a:lnTo>
                  <a:pt x="91833" y="346392"/>
                </a:lnTo>
                <a:lnTo>
                  <a:pt x="275501" y="346392"/>
                </a:lnTo>
                <a:lnTo>
                  <a:pt x="275501" y="173202"/>
                </a:lnTo>
                <a:close/>
              </a:path>
              <a:path w="367664" h="346710">
                <a:moveTo>
                  <a:pt x="183667" y="0"/>
                </a:moveTo>
                <a:lnTo>
                  <a:pt x="0" y="173202"/>
                </a:lnTo>
                <a:lnTo>
                  <a:pt x="367334" y="173202"/>
                </a:lnTo>
                <a:lnTo>
                  <a:pt x="183667" y="0"/>
                </a:lnTo>
                <a:close/>
              </a:path>
            </a:pathLst>
          </a:custGeom>
          <a:solidFill>
            <a:srgbClr val="000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00462" y="4492688"/>
            <a:ext cx="2068195" cy="451484"/>
          </a:xfrm>
          <a:custGeom>
            <a:avLst/>
            <a:gdLst/>
            <a:ahLst/>
            <a:cxnLst/>
            <a:rect l="l" t="t" r="r" b="b"/>
            <a:pathLst>
              <a:path w="2068195" h="451485">
                <a:moveTo>
                  <a:pt x="0" y="0"/>
                </a:moveTo>
                <a:lnTo>
                  <a:pt x="2067572" y="0"/>
                </a:lnTo>
                <a:lnTo>
                  <a:pt x="2067572" y="451369"/>
                </a:lnTo>
                <a:lnTo>
                  <a:pt x="0" y="451369"/>
                </a:lnTo>
                <a:lnTo>
                  <a:pt x="0" y="0"/>
                </a:lnTo>
                <a:close/>
              </a:path>
            </a:pathLst>
          </a:custGeom>
          <a:solidFill>
            <a:srgbClr val="4F83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56049" y="4204217"/>
            <a:ext cx="367665" cy="346710"/>
          </a:xfrm>
          <a:custGeom>
            <a:avLst/>
            <a:gdLst/>
            <a:ahLst/>
            <a:cxnLst/>
            <a:rect l="l" t="t" r="r" b="b"/>
            <a:pathLst>
              <a:path w="367664" h="346710">
                <a:moveTo>
                  <a:pt x="275501" y="173200"/>
                </a:moveTo>
                <a:lnTo>
                  <a:pt x="91833" y="173200"/>
                </a:lnTo>
                <a:lnTo>
                  <a:pt x="91833" y="346398"/>
                </a:lnTo>
                <a:lnTo>
                  <a:pt x="275501" y="346398"/>
                </a:lnTo>
                <a:lnTo>
                  <a:pt x="275501" y="173200"/>
                </a:lnTo>
                <a:close/>
              </a:path>
              <a:path w="367664" h="346710">
                <a:moveTo>
                  <a:pt x="183667" y="0"/>
                </a:moveTo>
                <a:lnTo>
                  <a:pt x="0" y="173200"/>
                </a:lnTo>
                <a:lnTo>
                  <a:pt x="367334" y="173200"/>
                </a:lnTo>
                <a:lnTo>
                  <a:pt x="183667" y="0"/>
                </a:lnTo>
                <a:close/>
              </a:path>
            </a:pathLst>
          </a:custGeom>
          <a:solidFill>
            <a:srgbClr val="000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00462" y="3912632"/>
            <a:ext cx="3535045" cy="951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2025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Edge</a:t>
            </a:r>
            <a:r>
              <a:rPr sz="1400" b="1" spc="-8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Detection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19380">
              <a:lnSpc>
                <a:spcPct val="100000"/>
              </a:lnSpc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Raw Image Pixels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52249" y="3025838"/>
            <a:ext cx="2002155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8895">
              <a:lnSpc>
                <a:spcPts val="1670"/>
              </a:lnSpc>
              <a:spcBef>
                <a:spcPts val="160"/>
              </a:spcBef>
            </a:pP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Object Parts Detection  (Combination of</a:t>
            </a:r>
            <a:r>
              <a:rPr sz="1400" b="1" spc="-6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E2735"/>
                </a:solidFill>
                <a:latin typeface="Arial"/>
                <a:cs typeface="Arial"/>
              </a:rPr>
              <a:t>edges)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17425" y="2076056"/>
            <a:ext cx="19939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Object </a:t>
            </a:r>
            <a:r>
              <a:rPr sz="1400" b="1" spc="-10" dirty="0">
                <a:solidFill>
                  <a:srgbClr val="0E2735"/>
                </a:solidFill>
                <a:latin typeface="Arial"/>
                <a:cs typeface="Arial"/>
              </a:rPr>
              <a:t>Model</a:t>
            </a:r>
            <a:r>
              <a:rPr sz="1400" b="1" spc="-7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Detection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33389" y="1042302"/>
            <a:ext cx="149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Object</a:t>
            </a:r>
            <a:r>
              <a:rPr sz="1400" b="1" spc="-7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Prediction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86786" y="1606029"/>
            <a:ext cx="504190" cy="2635250"/>
          </a:xfrm>
          <a:custGeom>
            <a:avLst/>
            <a:gdLst/>
            <a:ahLst/>
            <a:cxnLst/>
            <a:rect l="l" t="t" r="r" b="b"/>
            <a:pathLst>
              <a:path w="504189" h="2635250">
                <a:moveTo>
                  <a:pt x="503770" y="2382848"/>
                </a:moveTo>
                <a:lnTo>
                  <a:pt x="0" y="2382848"/>
                </a:lnTo>
                <a:lnTo>
                  <a:pt x="251891" y="2634733"/>
                </a:lnTo>
                <a:lnTo>
                  <a:pt x="503770" y="2382848"/>
                </a:lnTo>
                <a:close/>
              </a:path>
              <a:path w="504189" h="2635250">
                <a:moveTo>
                  <a:pt x="377837" y="251891"/>
                </a:moveTo>
                <a:lnTo>
                  <a:pt x="125945" y="251891"/>
                </a:lnTo>
                <a:lnTo>
                  <a:pt x="125945" y="2382848"/>
                </a:lnTo>
                <a:lnTo>
                  <a:pt x="377837" y="2382848"/>
                </a:lnTo>
                <a:lnTo>
                  <a:pt x="377837" y="251891"/>
                </a:lnTo>
                <a:close/>
              </a:path>
              <a:path w="504189" h="2635250">
                <a:moveTo>
                  <a:pt x="251891" y="0"/>
                </a:moveTo>
                <a:lnTo>
                  <a:pt x="0" y="251891"/>
                </a:lnTo>
                <a:lnTo>
                  <a:pt x="503770" y="251891"/>
                </a:lnTo>
                <a:lnTo>
                  <a:pt x="251891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52599" y="2679433"/>
            <a:ext cx="892810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113030">
              <a:lnSpc>
                <a:spcPts val="1670"/>
              </a:lnSpc>
              <a:spcBef>
                <a:spcPts val="160"/>
              </a:spcBef>
            </a:pP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Feature  </a:t>
            </a:r>
            <a:r>
              <a:rPr sz="1400" b="1" dirty="0">
                <a:solidFill>
                  <a:srgbClr val="0E2735"/>
                </a:solidFill>
                <a:latin typeface="Arial"/>
                <a:cs typeface="Arial"/>
              </a:rPr>
              <a:t>E</a:t>
            </a: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xt</a:t>
            </a:r>
            <a:r>
              <a:rPr sz="1400" b="1" dirty="0">
                <a:solidFill>
                  <a:srgbClr val="0E2735"/>
                </a:solidFill>
                <a:latin typeface="Arial"/>
                <a:cs typeface="Arial"/>
              </a:rPr>
              <a:t>r</a:t>
            </a: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acti</a:t>
            </a:r>
            <a:r>
              <a:rPr sz="1400" b="1" spc="-10" dirty="0">
                <a:solidFill>
                  <a:srgbClr val="0E2735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0E2735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40" dirty="0"/>
              <a:t>©</a:t>
            </a:r>
            <a:r>
              <a:rPr spc="-30" dirty="0"/>
              <a:t> </a:t>
            </a:r>
            <a:r>
              <a:rPr spc="15" dirty="0"/>
              <a:t>2017,</a:t>
            </a:r>
            <a:r>
              <a:rPr spc="-20"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20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25" dirty="0"/>
              <a:t> </a:t>
            </a:r>
            <a:r>
              <a:rPr spc="-20" dirty="0"/>
              <a:t>Inc. </a:t>
            </a:r>
            <a:r>
              <a:rPr dirty="0"/>
              <a:t>or</a:t>
            </a:r>
            <a:r>
              <a:rPr spc="-2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20" dirty="0"/>
              <a:t> </a:t>
            </a:r>
            <a:r>
              <a:rPr spc="5" dirty="0"/>
              <a:t>All</a:t>
            </a:r>
            <a:r>
              <a:rPr spc="-25" dirty="0"/>
              <a:t> </a:t>
            </a:r>
            <a:r>
              <a:rPr spc="5" dirty="0"/>
              <a:t>rights</a:t>
            </a:r>
            <a:r>
              <a:rPr spc="-25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F2684D1-C8B8-462A-A662-51C33B64292B}"/>
              </a:ext>
            </a:extLst>
          </p:cNvPr>
          <p:cNvSpPr txBox="1"/>
          <p:nvPr/>
        </p:nvSpPr>
        <p:spPr>
          <a:xfrm>
            <a:off x="7824431" y="2102586"/>
            <a:ext cx="955675" cy="85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220" marR="35560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E2735"/>
                </a:solidFill>
                <a:latin typeface="Droid Sans Fallback"/>
                <a:cs typeface="Droid Sans Fallback"/>
              </a:rPr>
              <a:t>你 好 吗</a:t>
            </a:r>
            <a:endParaRPr sz="1800">
              <a:latin typeface="Droid Sans Fallback"/>
              <a:cs typeface="Droid Sans Fallback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4CB4D9D7-3B71-409E-B8D2-9CDC9249C4D6}"/>
              </a:ext>
            </a:extLst>
          </p:cNvPr>
          <p:cNvSpPr/>
          <p:nvPr/>
        </p:nvSpPr>
        <p:spPr>
          <a:xfrm>
            <a:off x="335848" y="2078393"/>
            <a:ext cx="955675" cy="1092200"/>
          </a:xfrm>
          <a:custGeom>
            <a:avLst/>
            <a:gdLst/>
            <a:ahLst/>
            <a:cxnLst/>
            <a:rect l="l" t="t" r="r" b="b"/>
            <a:pathLst>
              <a:path w="955675" h="1092200">
                <a:moveTo>
                  <a:pt x="0" y="0"/>
                </a:moveTo>
                <a:lnTo>
                  <a:pt x="955067" y="0"/>
                </a:lnTo>
                <a:lnTo>
                  <a:pt x="955067" y="1091679"/>
                </a:lnTo>
                <a:lnTo>
                  <a:pt x="0" y="1091679"/>
                </a:lnTo>
                <a:lnTo>
                  <a:pt x="0" y="0"/>
                </a:lnTo>
                <a:close/>
              </a:path>
            </a:pathLst>
          </a:custGeom>
          <a:solidFill>
            <a:srgbClr val="4F83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7B31D4E1-0DE3-4F1C-A2A9-E37762F0A44B}"/>
              </a:ext>
            </a:extLst>
          </p:cNvPr>
          <p:cNvSpPr txBox="1"/>
          <p:nvPr/>
        </p:nvSpPr>
        <p:spPr>
          <a:xfrm>
            <a:off x="335848" y="2195804"/>
            <a:ext cx="955675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45"/>
              </a:lnSpc>
              <a:spcBef>
                <a:spcPts val="100"/>
              </a:spcBef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“How”</a:t>
            </a:r>
            <a:endParaRPr sz="1800" dirty="0">
              <a:latin typeface="Arial"/>
              <a:cs typeface="Arial"/>
            </a:endParaRPr>
          </a:p>
          <a:p>
            <a:pPr marL="62865" algn="ctr">
              <a:lnSpc>
                <a:spcPts val="2145"/>
              </a:lnSpc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“Are”</a:t>
            </a:r>
            <a:endParaRPr sz="1800" dirty="0">
              <a:latin typeface="Arial"/>
              <a:cs typeface="Arial"/>
            </a:endParaRPr>
          </a:p>
          <a:p>
            <a:pPr marL="208279">
              <a:lnSpc>
                <a:spcPct val="100000"/>
              </a:lnSpc>
              <a:spcBef>
                <a:spcPts val="5"/>
              </a:spcBef>
            </a:pPr>
            <a:r>
              <a:rPr sz="1800" spc="-40" dirty="0">
                <a:solidFill>
                  <a:srgbClr val="0E2735"/>
                </a:solidFill>
                <a:latin typeface="Arial"/>
                <a:cs typeface="Arial"/>
              </a:rPr>
              <a:t>“You”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B6DF7FEF-EBAA-42C0-9E34-C4327CA632F7}"/>
              </a:ext>
            </a:extLst>
          </p:cNvPr>
          <p:cNvSpPr/>
          <p:nvPr/>
        </p:nvSpPr>
        <p:spPr>
          <a:xfrm>
            <a:off x="1889150" y="2057400"/>
            <a:ext cx="1658620" cy="1113155"/>
          </a:xfrm>
          <a:custGeom>
            <a:avLst/>
            <a:gdLst/>
            <a:ahLst/>
            <a:cxnLst/>
            <a:rect l="l" t="t" r="r" b="b"/>
            <a:pathLst>
              <a:path w="1658620" h="1113155">
                <a:moveTo>
                  <a:pt x="0" y="0"/>
                </a:moveTo>
                <a:lnTo>
                  <a:pt x="1658251" y="0"/>
                </a:lnTo>
                <a:lnTo>
                  <a:pt x="1658251" y="1112672"/>
                </a:lnTo>
                <a:lnTo>
                  <a:pt x="0" y="1112672"/>
                </a:lnTo>
                <a:lnTo>
                  <a:pt x="0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5D4C11E5-033A-4E2C-8C71-B78EDAA1614D}"/>
              </a:ext>
            </a:extLst>
          </p:cNvPr>
          <p:cNvSpPr txBox="1"/>
          <p:nvPr/>
        </p:nvSpPr>
        <p:spPr>
          <a:xfrm>
            <a:off x="2280119" y="2459621"/>
            <a:ext cx="876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En</a:t>
            </a: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c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ode</a:t>
            </a: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0C11C3FF-0F96-43E0-8A32-B3B767DC4F11}"/>
              </a:ext>
            </a:extLst>
          </p:cNvPr>
          <p:cNvSpPr/>
          <p:nvPr/>
        </p:nvSpPr>
        <p:spPr>
          <a:xfrm>
            <a:off x="5557456" y="1989366"/>
            <a:ext cx="1658620" cy="1113155"/>
          </a:xfrm>
          <a:custGeom>
            <a:avLst/>
            <a:gdLst/>
            <a:ahLst/>
            <a:cxnLst/>
            <a:rect l="l" t="t" r="r" b="b"/>
            <a:pathLst>
              <a:path w="1658620" h="1113155">
                <a:moveTo>
                  <a:pt x="0" y="0"/>
                </a:moveTo>
                <a:lnTo>
                  <a:pt x="1658251" y="0"/>
                </a:lnTo>
                <a:lnTo>
                  <a:pt x="1658251" y="1112672"/>
                </a:lnTo>
                <a:lnTo>
                  <a:pt x="0" y="1112672"/>
                </a:lnTo>
                <a:lnTo>
                  <a:pt x="0" y="0"/>
                </a:lnTo>
                <a:close/>
              </a:path>
            </a:pathLst>
          </a:custGeom>
          <a:solidFill>
            <a:srgbClr val="1083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A68DC766-CD2C-4230-9258-3AB97FFCCFD0}"/>
              </a:ext>
            </a:extLst>
          </p:cNvPr>
          <p:cNvSpPr txBox="1"/>
          <p:nvPr/>
        </p:nvSpPr>
        <p:spPr>
          <a:xfrm>
            <a:off x="5942088" y="2391587"/>
            <a:ext cx="889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c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ode</a:t>
            </a: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11199D32-4983-4544-AC98-C545D9FC8E6F}"/>
              </a:ext>
            </a:extLst>
          </p:cNvPr>
          <p:cNvSpPr/>
          <p:nvPr/>
        </p:nvSpPr>
        <p:spPr>
          <a:xfrm>
            <a:off x="4145635" y="2004910"/>
            <a:ext cx="798195" cy="1144270"/>
          </a:xfrm>
          <a:custGeom>
            <a:avLst/>
            <a:gdLst/>
            <a:ahLst/>
            <a:cxnLst/>
            <a:rect l="l" t="t" r="r" b="b"/>
            <a:pathLst>
              <a:path w="798195" h="1144270">
                <a:moveTo>
                  <a:pt x="0" y="0"/>
                </a:moveTo>
                <a:lnTo>
                  <a:pt x="797636" y="0"/>
                </a:lnTo>
                <a:lnTo>
                  <a:pt x="797636" y="1144168"/>
                </a:lnTo>
                <a:lnTo>
                  <a:pt x="0" y="1144168"/>
                </a:lnTo>
                <a:lnTo>
                  <a:pt x="0" y="0"/>
                </a:lnTo>
                <a:close/>
              </a:path>
            </a:pathLst>
          </a:custGeom>
          <a:solidFill>
            <a:srgbClr val="B047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99047460-D905-4D9F-B012-8EAB4A78FB8D}"/>
              </a:ext>
            </a:extLst>
          </p:cNvPr>
          <p:cNvSpPr txBox="1"/>
          <p:nvPr/>
        </p:nvSpPr>
        <p:spPr>
          <a:xfrm>
            <a:off x="4342041" y="2102840"/>
            <a:ext cx="40513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435"/>
              </a:lnSpc>
              <a:spcBef>
                <a:spcPts val="100"/>
              </a:spcBef>
            </a:pPr>
            <a:r>
              <a:rPr sz="1200" spc="-5" dirty="0">
                <a:solidFill>
                  <a:srgbClr val="0E2735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rgbClr val="0E2735"/>
                </a:solidFill>
                <a:latin typeface="Arial"/>
                <a:cs typeface="Arial"/>
              </a:rPr>
              <a:t>.</a:t>
            </a:r>
            <a:r>
              <a:rPr sz="1200" spc="-5" dirty="0">
                <a:solidFill>
                  <a:srgbClr val="0E2735"/>
                </a:solidFill>
                <a:latin typeface="Arial"/>
                <a:cs typeface="Arial"/>
              </a:rPr>
              <a:t>643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435"/>
              </a:lnSpc>
            </a:pPr>
            <a:r>
              <a:rPr sz="1200" spc="-5" dirty="0">
                <a:solidFill>
                  <a:srgbClr val="0E2735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rgbClr val="0E2735"/>
                </a:solidFill>
                <a:latin typeface="Arial"/>
                <a:cs typeface="Arial"/>
              </a:rPr>
              <a:t>.</a:t>
            </a:r>
            <a:r>
              <a:rPr sz="1200" spc="-5" dirty="0">
                <a:solidFill>
                  <a:srgbClr val="0E2735"/>
                </a:solidFill>
                <a:latin typeface="Arial"/>
                <a:cs typeface="Arial"/>
              </a:rPr>
              <a:t>875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435"/>
              </a:lnSpc>
            </a:pPr>
            <a:r>
              <a:rPr sz="1200" spc="-5" dirty="0">
                <a:solidFill>
                  <a:srgbClr val="0E2735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rgbClr val="0E2735"/>
                </a:solidFill>
                <a:latin typeface="Arial"/>
                <a:cs typeface="Arial"/>
              </a:rPr>
              <a:t>.</a:t>
            </a:r>
            <a:r>
              <a:rPr sz="1200" spc="-5" dirty="0">
                <a:solidFill>
                  <a:srgbClr val="0E2735"/>
                </a:solidFill>
                <a:latin typeface="Arial"/>
                <a:cs typeface="Arial"/>
              </a:rPr>
              <a:t>345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435"/>
              </a:lnSpc>
              <a:spcBef>
                <a:spcPts val="25"/>
              </a:spcBef>
            </a:pPr>
            <a:r>
              <a:rPr sz="1200" dirty="0">
                <a:solidFill>
                  <a:srgbClr val="0E2735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435"/>
              </a:lnSpc>
            </a:pPr>
            <a:r>
              <a:rPr sz="1200" dirty="0">
                <a:solidFill>
                  <a:srgbClr val="0E2735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0EC4DB17-745C-4F52-886A-0D511BB626F6}"/>
              </a:ext>
            </a:extLst>
          </p:cNvPr>
          <p:cNvSpPr txBox="1"/>
          <p:nvPr/>
        </p:nvSpPr>
        <p:spPr>
          <a:xfrm>
            <a:off x="311382" y="1456347"/>
            <a:ext cx="1078230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8455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E2735"/>
                </a:solidFill>
                <a:latin typeface="Arial"/>
                <a:cs typeface="Arial"/>
              </a:rPr>
              <a:t>Input  One </a:t>
            </a:r>
            <a:r>
              <a:rPr sz="1200" b="1" spc="-10" dirty="0">
                <a:solidFill>
                  <a:srgbClr val="0E2735"/>
                </a:solidFill>
                <a:latin typeface="Arial"/>
                <a:cs typeface="Arial"/>
              </a:rPr>
              <a:t>Word </a:t>
            </a:r>
            <a:r>
              <a:rPr sz="1200" b="1" spc="-5" dirty="0">
                <a:solidFill>
                  <a:srgbClr val="0E2735"/>
                </a:solidFill>
                <a:latin typeface="Arial"/>
                <a:cs typeface="Arial"/>
              </a:rPr>
              <a:t>At</a:t>
            </a:r>
            <a:r>
              <a:rPr sz="1200" b="1" spc="-114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E2735"/>
                </a:solidFill>
                <a:latin typeface="Arial"/>
                <a:cs typeface="Arial"/>
              </a:rPr>
              <a:t>a</a:t>
            </a:r>
            <a:endParaRPr sz="1200" dirty="0">
              <a:latin typeface="Arial"/>
              <a:cs typeface="Arial"/>
            </a:endParaRPr>
          </a:p>
          <a:p>
            <a:pPr algn="ctr">
              <a:lnSpc>
                <a:spcPts val="1425"/>
              </a:lnSpc>
            </a:pPr>
            <a:r>
              <a:rPr sz="1200" b="1" spc="-10" dirty="0">
                <a:solidFill>
                  <a:srgbClr val="0E2735"/>
                </a:solidFill>
                <a:latin typeface="Arial"/>
                <a:cs typeface="Arial"/>
              </a:rPr>
              <a:t>Time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29FB3522-A3CE-49D9-BAA5-15A6802D0C8A}"/>
              </a:ext>
            </a:extLst>
          </p:cNvPr>
          <p:cNvSpPr txBox="1"/>
          <p:nvPr/>
        </p:nvSpPr>
        <p:spPr>
          <a:xfrm>
            <a:off x="2484907" y="1713725"/>
            <a:ext cx="466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E2735"/>
                </a:solidFill>
                <a:latin typeface="Arial"/>
                <a:cs typeface="Arial"/>
              </a:rPr>
              <a:t>Mod</a:t>
            </a:r>
            <a:r>
              <a:rPr sz="1200" b="1" spc="-5" dirty="0">
                <a:solidFill>
                  <a:srgbClr val="0E2735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0E2735"/>
                </a:solidFill>
                <a:latin typeface="Arial"/>
                <a:cs typeface="Arial"/>
              </a:rPr>
              <a:t>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603BF05A-8AC5-44E0-B41A-1E39B860C996}"/>
              </a:ext>
            </a:extLst>
          </p:cNvPr>
          <p:cNvSpPr txBox="1"/>
          <p:nvPr/>
        </p:nvSpPr>
        <p:spPr>
          <a:xfrm>
            <a:off x="6163716" y="1698167"/>
            <a:ext cx="466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E2735"/>
                </a:solidFill>
                <a:latin typeface="Arial"/>
                <a:cs typeface="Arial"/>
              </a:rPr>
              <a:t>Mod</a:t>
            </a:r>
            <a:r>
              <a:rPr sz="1200" b="1" spc="-5" dirty="0">
                <a:solidFill>
                  <a:srgbClr val="0E2735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0E2735"/>
                </a:solidFill>
                <a:latin typeface="Arial"/>
                <a:cs typeface="Arial"/>
              </a:rPr>
              <a:t>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02A781BB-B56C-4F9C-A100-1AF9E87F9A13}"/>
              </a:ext>
            </a:extLst>
          </p:cNvPr>
          <p:cNvSpPr txBox="1"/>
          <p:nvPr/>
        </p:nvSpPr>
        <p:spPr>
          <a:xfrm>
            <a:off x="3929684" y="1698167"/>
            <a:ext cx="1178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E2735"/>
                </a:solidFill>
                <a:latin typeface="Arial"/>
                <a:cs typeface="Arial"/>
              </a:rPr>
              <a:t>Encoded</a:t>
            </a:r>
            <a:r>
              <a:rPr sz="1200" b="1" spc="-6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0E2735"/>
                </a:solidFill>
                <a:latin typeface="Arial"/>
                <a:cs typeface="Arial"/>
              </a:rPr>
              <a:t>Vector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15">
            <a:extLst>
              <a:ext uri="{FF2B5EF4-FFF2-40B4-BE49-F238E27FC236}">
                <a16:creationId xmlns:a16="http://schemas.microsoft.com/office/drawing/2014/main" id="{B69EC7EF-3E0A-40B3-B771-1D6D1A4A0F07}"/>
              </a:ext>
            </a:extLst>
          </p:cNvPr>
          <p:cNvSpPr txBox="1"/>
          <p:nvPr/>
        </p:nvSpPr>
        <p:spPr>
          <a:xfrm>
            <a:off x="7736992" y="1377810"/>
            <a:ext cx="1078230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4955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E2735"/>
                </a:solidFill>
                <a:latin typeface="Arial"/>
                <a:cs typeface="Arial"/>
              </a:rPr>
              <a:t>Output  One </a:t>
            </a:r>
            <a:r>
              <a:rPr sz="1200" b="1" spc="-10" dirty="0">
                <a:solidFill>
                  <a:srgbClr val="0E2735"/>
                </a:solidFill>
                <a:latin typeface="Arial"/>
                <a:cs typeface="Arial"/>
              </a:rPr>
              <a:t>Word </a:t>
            </a:r>
            <a:r>
              <a:rPr sz="1200" b="1" spc="-5" dirty="0">
                <a:solidFill>
                  <a:srgbClr val="0E2735"/>
                </a:solidFill>
                <a:latin typeface="Arial"/>
                <a:cs typeface="Arial"/>
              </a:rPr>
              <a:t>At</a:t>
            </a:r>
            <a:r>
              <a:rPr sz="1200" b="1" spc="-114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E2735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425"/>
              </a:lnSpc>
            </a:pPr>
            <a:r>
              <a:rPr sz="1200" b="1" spc="-10" dirty="0">
                <a:solidFill>
                  <a:srgbClr val="0E2735"/>
                </a:solidFill>
                <a:latin typeface="Arial"/>
                <a:cs typeface="Arial"/>
              </a:rPr>
              <a:t>Time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2036E076-02F1-4934-8FDC-E87B96EF2932}"/>
              </a:ext>
            </a:extLst>
          </p:cNvPr>
          <p:cNvSpPr/>
          <p:nvPr/>
        </p:nvSpPr>
        <p:spPr>
          <a:xfrm>
            <a:off x="2015096" y="3170072"/>
            <a:ext cx="1280795" cy="819150"/>
          </a:xfrm>
          <a:custGeom>
            <a:avLst/>
            <a:gdLst/>
            <a:ahLst/>
            <a:cxnLst/>
            <a:rect l="l" t="t" r="r" b="b"/>
            <a:pathLst>
              <a:path w="1280795" h="819150">
                <a:moveTo>
                  <a:pt x="244055" y="204698"/>
                </a:moveTo>
                <a:lnTo>
                  <a:pt x="165315" y="204698"/>
                </a:lnTo>
                <a:lnTo>
                  <a:pt x="165303" y="460552"/>
                </a:lnTo>
                <a:lnTo>
                  <a:pt x="168573" y="509161"/>
                </a:lnTo>
                <a:lnTo>
                  <a:pt x="178098" y="555781"/>
                </a:lnTo>
                <a:lnTo>
                  <a:pt x="193453" y="599987"/>
                </a:lnTo>
                <a:lnTo>
                  <a:pt x="214209" y="641351"/>
                </a:lnTo>
                <a:lnTo>
                  <a:pt x="239941" y="679447"/>
                </a:lnTo>
                <a:lnTo>
                  <a:pt x="270221" y="713848"/>
                </a:lnTo>
                <a:lnTo>
                  <a:pt x="304622" y="744127"/>
                </a:lnTo>
                <a:lnTo>
                  <a:pt x="342719" y="769858"/>
                </a:lnTo>
                <a:lnTo>
                  <a:pt x="384084" y="790614"/>
                </a:lnTo>
                <a:lnTo>
                  <a:pt x="428290" y="805968"/>
                </a:lnTo>
                <a:lnTo>
                  <a:pt x="474910" y="815493"/>
                </a:lnTo>
                <a:lnTo>
                  <a:pt x="523519" y="818763"/>
                </a:lnTo>
                <a:lnTo>
                  <a:pt x="922210" y="818763"/>
                </a:lnTo>
                <a:lnTo>
                  <a:pt x="970816" y="815493"/>
                </a:lnTo>
                <a:lnTo>
                  <a:pt x="1017434" y="805968"/>
                </a:lnTo>
                <a:lnTo>
                  <a:pt x="1061638" y="790614"/>
                </a:lnTo>
                <a:lnTo>
                  <a:pt x="1103001" y="769858"/>
                </a:lnTo>
                <a:lnTo>
                  <a:pt x="1141096" y="744127"/>
                </a:lnTo>
                <a:lnTo>
                  <a:pt x="1145768" y="740016"/>
                </a:lnTo>
                <a:lnTo>
                  <a:pt x="523519" y="740015"/>
                </a:lnTo>
                <a:lnTo>
                  <a:pt x="478189" y="736357"/>
                </a:lnTo>
                <a:lnTo>
                  <a:pt x="435187" y="725767"/>
                </a:lnTo>
                <a:lnTo>
                  <a:pt x="395089" y="708822"/>
                </a:lnTo>
                <a:lnTo>
                  <a:pt x="358472" y="686095"/>
                </a:lnTo>
                <a:lnTo>
                  <a:pt x="325908" y="658162"/>
                </a:lnTo>
                <a:lnTo>
                  <a:pt x="297976" y="625599"/>
                </a:lnTo>
                <a:lnTo>
                  <a:pt x="275249" y="588981"/>
                </a:lnTo>
                <a:lnTo>
                  <a:pt x="258303" y="548884"/>
                </a:lnTo>
                <a:lnTo>
                  <a:pt x="247713" y="505883"/>
                </a:lnTo>
                <a:lnTo>
                  <a:pt x="244055" y="460552"/>
                </a:lnTo>
                <a:lnTo>
                  <a:pt x="244055" y="204698"/>
                </a:lnTo>
                <a:close/>
              </a:path>
              <a:path w="1280795" h="819150">
                <a:moveTo>
                  <a:pt x="1280413" y="0"/>
                </a:moveTo>
                <a:lnTo>
                  <a:pt x="1201673" y="0"/>
                </a:lnTo>
                <a:lnTo>
                  <a:pt x="1201661" y="460552"/>
                </a:lnTo>
                <a:lnTo>
                  <a:pt x="1198003" y="505883"/>
                </a:lnTo>
                <a:lnTo>
                  <a:pt x="1187415" y="548884"/>
                </a:lnTo>
                <a:lnTo>
                  <a:pt x="1170470" y="588982"/>
                </a:lnTo>
                <a:lnTo>
                  <a:pt x="1147745" y="625600"/>
                </a:lnTo>
                <a:lnTo>
                  <a:pt x="1119814" y="658163"/>
                </a:lnTo>
                <a:lnTo>
                  <a:pt x="1087253" y="686095"/>
                </a:lnTo>
                <a:lnTo>
                  <a:pt x="1050637" y="708823"/>
                </a:lnTo>
                <a:lnTo>
                  <a:pt x="1010541" y="725769"/>
                </a:lnTo>
                <a:lnTo>
                  <a:pt x="967540" y="736358"/>
                </a:lnTo>
                <a:lnTo>
                  <a:pt x="922210" y="740016"/>
                </a:lnTo>
                <a:lnTo>
                  <a:pt x="1145769" y="740015"/>
                </a:lnTo>
                <a:lnTo>
                  <a:pt x="1175497" y="713848"/>
                </a:lnTo>
                <a:lnTo>
                  <a:pt x="1205777" y="679447"/>
                </a:lnTo>
                <a:lnTo>
                  <a:pt x="1231508" y="641351"/>
                </a:lnTo>
                <a:lnTo>
                  <a:pt x="1252264" y="599987"/>
                </a:lnTo>
                <a:lnTo>
                  <a:pt x="1267618" y="555781"/>
                </a:lnTo>
                <a:lnTo>
                  <a:pt x="1277143" y="509161"/>
                </a:lnTo>
                <a:lnTo>
                  <a:pt x="1280413" y="460552"/>
                </a:lnTo>
                <a:lnTo>
                  <a:pt x="1280413" y="0"/>
                </a:lnTo>
                <a:close/>
              </a:path>
              <a:path w="1280795" h="819150">
                <a:moveTo>
                  <a:pt x="204685" y="0"/>
                </a:moveTo>
                <a:lnTo>
                  <a:pt x="0" y="204698"/>
                </a:lnTo>
                <a:lnTo>
                  <a:pt x="409371" y="204698"/>
                </a:lnTo>
                <a:lnTo>
                  <a:pt x="204685" y="0"/>
                </a:lnTo>
                <a:close/>
              </a:path>
            </a:pathLst>
          </a:custGeom>
          <a:solidFill>
            <a:srgbClr val="B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7">
            <a:extLst>
              <a:ext uri="{FF2B5EF4-FFF2-40B4-BE49-F238E27FC236}">
                <a16:creationId xmlns:a16="http://schemas.microsoft.com/office/drawing/2014/main" id="{D5A80FC4-A24A-458E-B814-EB51AD73C9AB}"/>
              </a:ext>
            </a:extLst>
          </p:cNvPr>
          <p:cNvSpPr/>
          <p:nvPr/>
        </p:nvSpPr>
        <p:spPr>
          <a:xfrm>
            <a:off x="1244600" y="2472267"/>
            <a:ext cx="804332" cy="32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8">
            <a:extLst>
              <a:ext uri="{FF2B5EF4-FFF2-40B4-BE49-F238E27FC236}">
                <a16:creationId xmlns:a16="http://schemas.microsoft.com/office/drawing/2014/main" id="{C7207579-8075-4C48-8711-8232136EBBCB}"/>
              </a:ext>
            </a:extLst>
          </p:cNvPr>
          <p:cNvSpPr/>
          <p:nvPr/>
        </p:nvSpPr>
        <p:spPr>
          <a:xfrm>
            <a:off x="1290700" y="2556560"/>
            <a:ext cx="598805" cy="116839"/>
          </a:xfrm>
          <a:custGeom>
            <a:avLst/>
            <a:gdLst/>
            <a:ahLst/>
            <a:cxnLst/>
            <a:rect l="l" t="t" r="r" b="b"/>
            <a:pathLst>
              <a:path w="598805" h="116839">
                <a:moveTo>
                  <a:pt x="575498" y="71145"/>
                </a:moveTo>
                <a:lnTo>
                  <a:pt x="526554" y="71145"/>
                </a:lnTo>
                <a:lnTo>
                  <a:pt x="485317" y="96177"/>
                </a:lnTo>
                <a:lnTo>
                  <a:pt x="483400" y="104000"/>
                </a:lnTo>
                <a:lnTo>
                  <a:pt x="489775" y="114490"/>
                </a:lnTo>
                <a:lnTo>
                  <a:pt x="494842" y="116687"/>
                </a:lnTo>
                <a:lnTo>
                  <a:pt x="501383" y="115722"/>
                </a:lnTo>
                <a:lnTo>
                  <a:pt x="502983" y="115163"/>
                </a:lnTo>
                <a:lnTo>
                  <a:pt x="575498" y="71145"/>
                </a:lnTo>
                <a:close/>
              </a:path>
              <a:path w="598805" h="116839">
                <a:moveTo>
                  <a:pt x="496430" y="0"/>
                </a:moveTo>
                <a:lnTo>
                  <a:pt x="488683" y="2184"/>
                </a:lnTo>
                <a:lnTo>
                  <a:pt x="481825" y="14427"/>
                </a:lnTo>
                <a:lnTo>
                  <a:pt x="484009" y="22161"/>
                </a:lnTo>
                <a:lnTo>
                  <a:pt x="526110" y="45745"/>
                </a:lnTo>
                <a:lnTo>
                  <a:pt x="0" y="54978"/>
                </a:lnTo>
                <a:lnTo>
                  <a:pt x="444" y="80378"/>
                </a:lnTo>
                <a:lnTo>
                  <a:pt x="526554" y="71145"/>
                </a:lnTo>
                <a:lnTo>
                  <a:pt x="575498" y="71145"/>
                </a:lnTo>
                <a:lnTo>
                  <a:pt x="598512" y="57175"/>
                </a:lnTo>
                <a:lnTo>
                  <a:pt x="49643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9">
            <a:extLst>
              <a:ext uri="{FF2B5EF4-FFF2-40B4-BE49-F238E27FC236}">
                <a16:creationId xmlns:a16="http://schemas.microsoft.com/office/drawing/2014/main" id="{BDC81089-DB2E-4450-9548-FE9385DFF6D7}"/>
              </a:ext>
            </a:extLst>
          </p:cNvPr>
          <p:cNvSpPr/>
          <p:nvPr/>
        </p:nvSpPr>
        <p:spPr>
          <a:xfrm>
            <a:off x="3505200" y="2438400"/>
            <a:ext cx="804332" cy="31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0">
            <a:extLst>
              <a:ext uri="{FF2B5EF4-FFF2-40B4-BE49-F238E27FC236}">
                <a16:creationId xmlns:a16="http://schemas.microsoft.com/office/drawing/2014/main" id="{580E0A0F-4931-40BF-A5CE-C86FA1E5B9AE}"/>
              </a:ext>
            </a:extLst>
          </p:cNvPr>
          <p:cNvSpPr/>
          <p:nvPr/>
        </p:nvSpPr>
        <p:spPr>
          <a:xfrm>
            <a:off x="3552647" y="2520022"/>
            <a:ext cx="598805" cy="116839"/>
          </a:xfrm>
          <a:custGeom>
            <a:avLst/>
            <a:gdLst/>
            <a:ahLst/>
            <a:cxnLst/>
            <a:rect l="l" t="t" r="r" b="b"/>
            <a:pathLst>
              <a:path w="598804" h="116839">
                <a:moveTo>
                  <a:pt x="575522" y="71132"/>
                </a:moveTo>
                <a:lnTo>
                  <a:pt x="526567" y="71132"/>
                </a:lnTo>
                <a:lnTo>
                  <a:pt x="485317" y="96177"/>
                </a:lnTo>
                <a:lnTo>
                  <a:pt x="483400" y="103987"/>
                </a:lnTo>
                <a:lnTo>
                  <a:pt x="489775" y="114477"/>
                </a:lnTo>
                <a:lnTo>
                  <a:pt x="494855" y="116674"/>
                </a:lnTo>
                <a:lnTo>
                  <a:pt x="501383" y="115722"/>
                </a:lnTo>
                <a:lnTo>
                  <a:pt x="502996" y="115163"/>
                </a:lnTo>
                <a:lnTo>
                  <a:pt x="575522" y="71132"/>
                </a:lnTo>
                <a:close/>
              </a:path>
              <a:path w="598804" h="116839">
                <a:moveTo>
                  <a:pt x="496430" y="0"/>
                </a:moveTo>
                <a:lnTo>
                  <a:pt x="488683" y="2184"/>
                </a:lnTo>
                <a:lnTo>
                  <a:pt x="481838" y="14414"/>
                </a:lnTo>
                <a:lnTo>
                  <a:pt x="484009" y="22161"/>
                </a:lnTo>
                <a:lnTo>
                  <a:pt x="526122" y="45732"/>
                </a:lnTo>
                <a:lnTo>
                  <a:pt x="0" y="54965"/>
                </a:lnTo>
                <a:lnTo>
                  <a:pt x="444" y="80365"/>
                </a:lnTo>
                <a:lnTo>
                  <a:pt x="526567" y="71132"/>
                </a:lnTo>
                <a:lnTo>
                  <a:pt x="575522" y="71132"/>
                </a:lnTo>
                <a:lnTo>
                  <a:pt x="598512" y="57175"/>
                </a:lnTo>
                <a:lnTo>
                  <a:pt x="49643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1">
            <a:extLst>
              <a:ext uri="{FF2B5EF4-FFF2-40B4-BE49-F238E27FC236}">
                <a16:creationId xmlns:a16="http://schemas.microsoft.com/office/drawing/2014/main" id="{C4846BEB-E59C-4B14-AAE0-E287026CABFA}"/>
              </a:ext>
            </a:extLst>
          </p:cNvPr>
          <p:cNvSpPr/>
          <p:nvPr/>
        </p:nvSpPr>
        <p:spPr>
          <a:xfrm>
            <a:off x="4902200" y="2404537"/>
            <a:ext cx="804332" cy="3217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2">
            <a:extLst>
              <a:ext uri="{FF2B5EF4-FFF2-40B4-BE49-F238E27FC236}">
                <a16:creationId xmlns:a16="http://schemas.microsoft.com/office/drawing/2014/main" id="{0060DCB8-97AA-4767-B819-18E4DFDB6AAF}"/>
              </a:ext>
            </a:extLst>
          </p:cNvPr>
          <p:cNvSpPr/>
          <p:nvPr/>
        </p:nvSpPr>
        <p:spPr>
          <a:xfrm>
            <a:off x="4948516" y="2488526"/>
            <a:ext cx="598805" cy="116839"/>
          </a:xfrm>
          <a:custGeom>
            <a:avLst/>
            <a:gdLst/>
            <a:ahLst/>
            <a:cxnLst/>
            <a:rect l="l" t="t" r="r" b="b"/>
            <a:pathLst>
              <a:path w="598804" h="116839">
                <a:moveTo>
                  <a:pt x="575522" y="71132"/>
                </a:moveTo>
                <a:lnTo>
                  <a:pt x="526567" y="71132"/>
                </a:lnTo>
                <a:lnTo>
                  <a:pt x="485317" y="96177"/>
                </a:lnTo>
                <a:lnTo>
                  <a:pt x="483412" y="103987"/>
                </a:lnTo>
                <a:lnTo>
                  <a:pt x="489775" y="114490"/>
                </a:lnTo>
                <a:lnTo>
                  <a:pt x="494855" y="116687"/>
                </a:lnTo>
                <a:lnTo>
                  <a:pt x="501383" y="115722"/>
                </a:lnTo>
                <a:lnTo>
                  <a:pt x="502996" y="115163"/>
                </a:lnTo>
                <a:lnTo>
                  <a:pt x="575522" y="71132"/>
                </a:lnTo>
                <a:close/>
              </a:path>
              <a:path w="598804" h="116839">
                <a:moveTo>
                  <a:pt x="496430" y="0"/>
                </a:moveTo>
                <a:lnTo>
                  <a:pt x="488696" y="2184"/>
                </a:lnTo>
                <a:lnTo>
                  <a:pt x="481838" y="14427"/>
                </a:lnTo>
                <a:lnTo>
                  <a:pt x="484022" y="22161"/>
                </a:lnTo>
                <a:lnTo>
                  <a:pt x="526122" y="45745"/>
                </a:lnTo>
                <a:lnTo>
                  <a:pt x="0" y="54978"/>
                </a:lnTo>
                <a:lnTo>
                  <a:pt x="444" y="80365"/>
                </a:lnTo>
                <a:lnTo>
                  <a:pt x="526567" y="71132"/>
                </a:lnTo>
                <a:lnTo>
                  <a:pt x="575522" y="71132"/>
                </a:lnTo>
                <a:lnTo>
                  <a:pt x="598512" y="57175"/>
                </a:lnTo>
                <a:lnTo>
                  <a:pt x="49643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3D620E5D-6675-483F-B18F-0CB151D98086}"/>
              </a:ext>
            </a:extLst>
          </p:cNvPr>
          <p:cNvSpPr/>
          <p:nvPr/>
        </p:nvSpPr>
        <p:spPr>
          <a:xfrm>
            <a:off x="7175500" y="2370670"/>
            <a:ext cx="804332" cy="31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4">
            <a:extLst>
              <a:ext uri="{FF2B5EF4-FFF2-40B4-BE49-F238E27FC236}">
                <a16:creationId xmlns:a16="http://schemas.microsoft.com/office/drawing/2014/main" id="{79F5A643-EC9B-4B0A-B6D5-03A3462AA186}"/>
              </a:ext>
            </a:extLst>
          </p:cNvPr>
          <p:cNvSpPr/>
          <p:nvPr/>
        </p:nvSpPr>
        <p:spPr>
          <a:xfrm>
            <a:off x="7220966" y="2451989"/>
            <a:ext cx="598805" cy="116839"/>
          </a:xfrm>
          <a:custGeom>
            <a:avLst/>
            <a:gdLst/>
            <a:ahLst/>
            <a:cxnLst/>
            <a:rect l="l" t="t" r="r" b="b"/>
            <a:pathLst>
              <a:path w="598804" h="116839">
                <a:moveTo>
                  <a:pt x="575501" y="71132"/>
                </a:moveTo>
                <a:lnTo>
                  <a:pt x="526554" y="71132"/>
                </a:lnTo>
                <a:lnTo>
                  <a:pt x="485317" y="96177"/>
                </a:lnTo>
                <a:lnTo>
                  <a:pt x="483400" y="103987"/>
                </a:lnTo>
                <a:lnTo>
                  <a:pt x="489775" y="114477"/>
                </a:lnTo>
                <a:lnTo>
                  <a:pt x="494842" y="116674"/>
                </a:lnTo>
                <a:lnTo>
                  <a:pt x="501383" y="115722"/>
                </a:lnTo>
                <a:lnTo>
                  <a:pt x="502996" y="115150"/>
                </a:lnTo>
                <a:lnTo>
                  <a:pt x="575501" y="71132"/>
                </a:lnTo>
                <a:close/>
              </a:path>
              <a:path w="598804" h="116839">
                <a:moveTo>
                  <a:pt x="496430" y="0"/>
                </a:moveTo>
                <a:lnTo>
                  <a:pt x="488683" y="2184"/>
                </a:lnTo>
                <a:lnTo>
                  <a:pt x="481825" y="14414"/>
                </a:lnTo>
                <a:lnTo>
                  <a:pt x="484009" y="22161"/>
                </a:lnTo>
                <a:lnTo>
                  <a:pt x="526110" y="45732"/>
                </a:lnTo>
                <a:lnTo>
                  <a:pt x="0" y="54965"/>
                </a:lnTo>
                <a:lnTo>
                  <a:pt x="444" y="80365"/>
                </a:lnTo>
                <a:lnTo>
                  <a:pt x="526554" y="71132"/>
                </a:lnTo>
                <a:lnTo>
                  <a:pt x="575501" y="71132"/>
                </a:lnTo>
                <a:lnTo>
                  <a:pt x="598512" y="57162"/>
                </a:lnTo>
                <a:lnTo>
                  <a:pt x="49643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5">
            <a:extLst>
              <a:ext uri="{FF2B5EF4-FFF2-40B4-BE49-F238E27FC236}">
                <a16:creationId xmlns:a16="http://schemas.microsoft.com/office/drawing/2014/main" id="{188E64BD-062B-462D-A6E2-7C14A85D63A1}"/>
              </a:ext>
            </a:extLst>
          </p:cNvPr>
          <p:cNvSpPr/>
          <p:nvPr/>
        </p:nvSpPr>
        <p:spPr>
          <a:xfrm>
            <a:off x="5704395" y="3112541"/>
            <a:ext cx="1280795" cy="819150"/>
          </a:xfrm>
          <a:custGeom>
            <a:avLst/>
            <a:gdLst/>
            <a:ahLst/>
            <a:cxnLst/>
            <a:rect l="l" t="t" r="r" b="b"/>
            <a:pathLst>
              <a:path w="1280795" h="819150">
                <a:moveTo>
                  <a:pt x="244068" y="204685"/>
                </a:moveTo>
                <a:lnTo>
                  <a:pt x="165315" y="204685"/>
                </a:lnTo>
                <a:lnTo>
                  <a:pt x="165315" y="460552"/>
                </a:lnTo>
                <a:lnTo>
                  <a:pt x="168585" y="509158"/>
                </a:lnTo>
                <a:lnTo>
                  <a:pt x="178111" y="555776"/>
                </a:lnTo>
                <a:lnTo>
                  <a:pt x="193465" y="599980"/>
                </a:lnTo>
                <a:lnTo>
                  <a:pt x="214221" y="641344"/>
                </a:lnTo>
                <a:lnTo>
                  <a:pt x="239952" y="679439"/>
                </a:lnTo>
                <a:lnTo>
                  <a:pt x="270232" y="713840"/>
                </a:lnTo>
                <a:lnTo>
                  <a:pt x="304632" y="744120"/>
                </a:lnTo>
                <a:lnTo>
                  <a:pt x="342728" y="769851"/>
                </a:lnTo>
                <a:lnTo>
                  <a:pt x="384091" y="790607"/>
                </a:lnTo>
                <a:lnTo>
                  <a:pt x="428295" y="805961"/>
                </a:lnTo>
                <a:lnTo>
                  <a:pt x="474913" y="815487"/>
                </a:lnTo>
                <a:lnTo>
                  <a:pt x="523519" y="818757"/>
                </a:lnTo>
                <a:lnTo>
                  <a:pt x="922210" y="818757"/>
                </a:lnTo>
                <a:lnTo>
                  <a:pt x="970819" y="815487"/>
                </a:lnTo>
                <a:lnTo>
                  <a:pt x="1017439" y="805961"/>
                </a:lnTo>
                <a:lnTo>
                  <a:pt x="1061645" y="790607"/>
                </a:lnTo>
                <a:lnTo>
                  <a:pt x="1103010" y="769851"/>
                </a:lnTo>
                <a:lnTo>
                  <a:pt x="1141107" y="744120"/>
                </a:lnTo>
                <a:lnTo>
                  <a:pt x="1145769" y="740016"/>
                </a:lnTo>
                <a:lnTo>
                  <a:pt x="523519" y="740003"/>
                </a:lnTo>
                <a:lnTo>
                  <a:pt x="478189" y="736345"/>
                </a:lnTo>
                <a:lnTo>
                  <a:pt x="435188" y="725756"/>
                </a:lnTo>
                <a:lnTo>
                  <a:pt x="395092" y="708810"/>
                </a:lnTo>
                <a:lnTo>
                  <a:pt x="358476" y="686084"/>
                </a:lnTo>
                <a:lnTo>
                  <a:pt x="325915" y="658152"/>
                </a:lnTo>
                <a:lnTo>
                  <a:pt x="297984" y="625590"/>
                </a:lnTo>
                <a:lnTo>
                  <a:pt x="275259" y="588973"/>
                </a:lnTo>
                <a:lnTo>
                  <a:pt x="258314" y="548878"/>
                </a:lnTo>
                <a:lnTo>
                  <a:pt x="247725" y="505879"/>
                </a:lnTo>
                <a:lnTo>
                  <a:pt x="244068" y="460552"/>
                </a:lnTo>
                <a:lnTo>
                  <a:pt x="244068" y="204685"/>
                </a:lnTo>
                <a:close/>
              </a:path>
              <a:path w="1280795" h="819150">
                <a:moveTo>
                  <a:pt x="1280426" y="0"/>
                </a:moveTo>
                <a:lnTo>
                  <a:pt x="1201673" y="0"/>
                </a:lnTo>
                <a:lnTo>
                  <a:pt x="1201673" y="460552"/>
                </a:lnTo>
                <a:lnTo>
                  <a:pt x="1198016" y="505883"/>
                </a:lnTo>
                <a:lnTo>
                  <a:pt x="1187426" y="548884"/>
                </a:lnTo>
                <a:lnTo>
                  <a:pt x="1170480" y="588982"/>
                </a:lnTo>
                <a:lnTo>
                  <a:pt x="1147753" y="625600"/>
                </a:lnTo>
                <a:lnTo>
                  <a:pt x="1119820" y="658163"/>
                </a:lnTo>
                <a:lnTo>
                  <a:pt x="1087257" y="686095"/>
                </a:lnTo>
                <a:lnTo>
                  <a:pt x="1050639" y="708823"/>
                </a:lnTo>
                <a:lnTo>
                  <a:pt x="1010542" y="725769"/>
                </a:lnTo>
                <a:lnTo>
                  <a:pt x="967540" y="736358"/>
                </a:lnTo>
                <a:lnTo>
                  <a:pt x="922210" y="740016"/>
                </a:lnTo>
                <a:lnTo>
                  <a:pt x="1145784" y="740003"/>
                </a:lnTo>
                <a:lnTo>
                  <a:pt x="1175508" y="713840"/>
                </a:lnTo>
                <a:lnTo>
                  <a:pt x="1205788" y="679439"/>
                </a:lnTo>
                <a:lnTo>
                  <a:pt x="1231520" y="641344"/>
                </a:lnTo>
                <a:lnTo>
                  <a:pt x="1252276" y="599980"/>
                </a:lnTo>
                <a:lnTo>
                  <a:pt x="1267631" y="555776"/>
                </a:lnTo>
                <a:lnTo>
                  <a:pt x="1277156" y="509158"/>
                </a:lnTo>
                <a:lnTo>
                  <a:pt x="1280426" y="460552"/>
                </a:lnTo>
                <a:lnTo>
                  <a:pt x="1280426" y="0"/>
                </a:lnTo>
                <a:close/>
              </a:path>
              <a:path w="1280795" h="819150">
                <a:moveTo>
                  <a:pt x="204685" y="0"/>
                </a:moveTo>
                <a:lnTo>
                  <a:pt x="0" y="204685"/>
                </a:lnTo>
                <a:lnTo>
                  <a:pt x="409384" y="204685"/>
                </a:lnTo>
                <a:lnTo>
                  <a:pt x="204685" y="0"/>
                </a:lnTo>
                <a:close/>
              </a:path>
            </a:pathLst>
          </a:custGeom>
          <a:solidFill>
            <a:srgbClr val="F293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76F2BFB2-080C-4EF9-9C82-42F746F20B9B}"/>
              </a:ext>
            </a:extLst>
          </p:cNvPr>
          <p:cNvSpPr txBox="1"/>
          <p:nvPr/>
        </p:nvSpPr>
        <p:spPr>
          <a:xfrm>
            <a:off x="1838134" y="4070477"/>
            <a:ext cx="1880870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845" marR="5080" indent="-14478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E2735"/>
                </a:solidFill>
                <a:latin typeface="Arial"/>
                <a:cs typeface="Arial"/>
              </a:rPr>
              <a:t>Memory </a:t>
            </a:r>
            <a:r>
              <a:rPr sz="1200" b="1" dirty="0">
                <a:solidFill>
                  <a:srgbClr val="0E2735"/>
                </a:solidFill>
                <a:latin typeface="Arial"/>
                <a:cs typeface="Arial"/>
              </a:rPr>
              <a:t>of </a:t>
            </a:r>
            <a:r>
              <a:rPr sz="1200" b="1" spc="-5" dirty="0">
                <a:solidFill>
                  <a:srgbClr val="0E2735"/>
                </a:solidFill>
                <a:latin typeface="Arial"/>
                <a:cs typeface="Arial"/>
              </a:rPr>
              <a:t>previous word  influences next</a:t>
            </a:r>
            <a:r>
              <a:rPr sz="1200" b="1" spc="-1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E2735"/>
                </a:solidFill>
                <a:latin typeface="Arial"/>
                <a:cs typeface="Arial"/>
              </a:rPr>
              <a:t>result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27">
            <a:extLst>
              <a:ext uri="{FF2B5EF4-FFF2-40B4-BE49-F238E27FC236}">
                <a16:creationId xmlns:a16="http://schemas.microsoft.com/office/drawing/2014/main" id="{5E4DEE26-85C6-409A-9DBE-2B53BD31EA2E}"/>
              </a:ext>
            </a:extLst>
          </p:cNvPr>
          <p:cNvSpPr txBox="1"/>
          <p:nvPr/>
        </p:nvSpPr>
        <p:spPr>
          <a:xfrm>
            <a:off x="5548426" y="4023435"/>
            <a:ext cx="1880870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845" marR="5080" indent="-14478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E2735"/>
                </a:solidFill>
                <a:latin typeface="Arial"/>
                <a:cs typeface="Arial"/>
              </a:rPr>
              <a:t>Memory </a:t>
            </a:r>
            <a:r>
              <a:rPr sz="1200" b="1" dirty="0">
                <a:solidFill>
                  <a:srgbClr val="0E2735"/>
                </a:solidFill>
                <a:latin typeface="Arial"/>
                <a:cs typeface="Arial"/>
              </a:rPr>
              <a:t>of </a:t>
            </a:r>
            <a:r>
              <a:rPr sz="1200" b="1" spc="-5" dirty="0">
                <a:solidFill>
                  <a:srgbClr val="0E2735"/>
                </a:solidFill>
                <a:latin typeface="Arial"/>
                <a:cs typeface="Arial"/>
              </a:rPr>
              <a:t>previous word  influences next</a:t>
            </a:r>
            <a:r>
              <a:rPr sz="1200" b="1" spc="-1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E2735"/>
                </a:solidFill>
                <a:latin typeface="Arial"/>
                <a:cs typeface="Arial"/>
              </a:rPr>
              <a:t>result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3" name="object 28">
            <a:extLst>
              <a:ext uri="{FF2B5EF4-FFF2-40B4-BE49-F238E27FC236}">
                <a16:creationId xmlns:a16="http://schemas.microsoft.com/office/drawing/2014/main" id="{CE61B02D-4C8A-47D4-880D-F807C399512B}"/>
              </a:ext>
            </a:extLst>
          </p:cNvPr>
          <p:cNvSpPr txBox="1">
            <a:spLocks/>
          </p:cNvSpPr>
          <p:nvPr/>
        </p:nvSpPr>
        <p:spPr>
          <a:xfrm>
            <a:off x="415528" y="139509"/>
            <a:ext cx="7859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0" i="0">
                <a:solidFill>
                  <a:srgbClr val="0E2735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kern="0" spc="80">
                <a:latin typeface="Trebuchet MS"/>
                <a:cs typeface="Trebuchet MS"/>
              </a:rPr>
              <a:t>Language</a:t>
            </a:r>
            <a:r>
              <a:rPr lang="en-US" kern="0" spc="-125">
                <a:latin typeface="Trebuchet MS"/>
                <a:cs typeface="Trebuchet MS"/>
              </a:rPr>
              <a:t> </a:t>
            </a:r>
            <a:r>
              <a:rPr lang="en-US" kern="0" spc="20">
                <a:latin typeface="Trebuchet MS"/>
                <a:cs typeface="Trebuchet MS"/>
              </a:rPr>
              <a:t>Translation</a:t>
            </a:r>
            <a:r>
              <a:rPr lang="en-US" kern="0" spc="-114">
                <a:latin typeface="Trebuchet MS"/>
                <a:cs typeface="Trebuchet MS"/>
              </a:rPr>
              <a:t> </a:t>
            </a:r>
            <a:r>
              <a:rPr lang="en-US" kern="0" spc="370">
                <a:latin typeface="Trebuchet MS"/>
                <a:cs typeface="Trebuchet MS"/>
              </a:rPr>
              <a:t>–</a:t>
            </a:r>
            <a:r>
              <a:rPr lang="en-US" kern="0" spc="-114">
                <a:latin typeface="Trebuchet MS"/>
                <a:cs typeface="Trebuchet MS"/>
              </a:rPr>
              <a:t> </a:t>
            </a:r>
            <a:r>
              <a:rPr lang="en-US" kern="0" spc="50">
                <a:latin typeface="Trebuchet MS"/>
                <a:cs typeface="Trebuchet MS"/>
              </a:rPr>
              <a:t>Deep</a:t>
            </a:r>
            <a:r>
              <a:rPr lang="en-US" kern="0" spc="-114">
                <a:latin typeface="Trebuchet MS"/>
                <a:cs typeface="Trebuchet MS"/>
              </a:rPr>
              <a:t> </a:t>
            </a:r>
            <a:r>
              <a:rPr lang="en-US" kern="0" spc="35">
                <a:latin typeface="Trebuchet MS"/>
                <a:cs typeface="Trebuchet MS"/>
              </a:rPr>
              <a:t>Learning</a:t>
            </a:r>
            <a:r>
              <a:rPr lang="en-US" kern="0" spc="-114">
                <a:latin typeface="Trebuchet MS"/>
                <a:cs typeface="Trebuchet MS"/>
              </a:rPr>
              <a:t> </a:t>
            </a:r>
            <a:r>
              <a:rPr lang="en-US" kern="0" spc="55">
                <a:latin typeface="Trebuchet MS"/>
                <a:cs typeface="Trebuchet MS"/>
              </a:rPr>
              <a:t>Approach</a:t>
            </a:r>
            <a:endParaRPr lang="en-US" kern="0" spc="55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B65E-C0C1-4E5F-B8B9-E78913A10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287" y="1544041"/>
            <a:ext cx="6367424" cy="430887"/>
          </a:xfrm>
        </p:spPr>
        <p:txBody>
          <a:bodyPr/>
          <a:lstStyle/>
          <a:p>
            <a:r>
              <a:rPr lang="en-US" dirty="0"/>
              <a:t>                   </a:t>
            </a:r>
            <a:r>
              <a:rPr lang="en-US" dirty="0">
                <a:solidFill>
                  <a:srgbClr val="00B0F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5048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9009" y="2230857"/>
            <a:ext cx="43237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>
                <a:latin typeface="Trebuchet MS"/>
                <a:cs typeface="Trebuchet MS"/>
              </a:rPr>
              <a:t>What </a:t>
            </a:r>
            <a:r>
              <a:rPr spc="-10" dirty="0">
                <a:latin typeface="Trebuchet MS"/>
                <a:cs typeface="Trebuchet MS"/>
              </a:rPr>
              <a:t>is </a:t>
            </a:r>
            <a:r>
              <a:rPr spc="50" dirty="0">
                <a:latin typeface="Trebuchet MS"/>
                <a:cs typeface="Trebuchet MS"/>
              </a:rPr>
              <a:t>Machine</a:t>
            </a:r>
            <a:r>
              <a:rPr spc="-430" dirty="0">
                <a:latin typeface="Trebuchet MS"/>
                <a:cs typeface="Trebuchet MS"/>
              </a:rPr>
              <a:t> </a:t>
            </a:r>
            <a:r>
              <a:rPr spc="50" dirty="0">
                <a:latin typeface="Trebuchet MS"/>
                <a:cs typeface="Trebuchet MS"/>
              </a:rPr>
              <a:t>Learning?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0887" y="139509"/>
            <a:ext cx="4838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>
                <a:latin typeface="Trebuchet MS"/>
                <a:cs typeface="Trebuchet MS"/>
              </a:rPr>
              <a:t>Option</a:t>
            </a:r>
            <a:r>
              <a:rPr spc="-110" dirty="0">
                <a:latin typeface="Trebuchet MS"/>
                <a:cs typeface="Trebuchet MS"/>
              </a:rPr>
              <a:t> </a:t>
            </a:r>
            <a:r>
              <a:rPr spc="110" dirty="0">
                <a:latin typeface="Trebuchet MS"/>
                <a:cs typeface="Trebuchet MS"/>
              </a:rPr>
              <a:t>1-</a:t>
            </a:r>
            <a:r>
              <a:rPr spc="-120" dirty="0">
                <a:latin typeface="Trebuchet MS"/>
                <a:cs typeface="Trebuchet MS"/>
              </a:rPr>
              <a:t> </a:t>
            </a:r>
            <a:r>
              <a:rPr spc="35" dirty="0">
                <a:latin typeface="Trebuchet MS"/>
                <a:cs typeface="Trebuchet MS"/>
              </a:rPr>
              <a:t>Build</a:t>
            </a:r>
            <a:r>
              <a:rPr spc="-114" dirty="0">
                <a:latin typeface="Trebuchet MS"/>
                <a:cs typeface="Trebuchet MS"/>
              </a:rPr>
              <a:t> </a:t>
            </a:r>
            <a:r>
              <a:rPr spc="145" dirty="0">
                <a:latin typeface="Trebuchet MS"/>
                <a:cs typeface="Trebuchet MS"/>
              </a:rPr>
              <a:t>A</a:t>
            </a:r>
            <a:r>
              <a:rPr spc="-114" dirty="0">
                <a:latin typeface="Trebuchet MS"/>
                <a:cs typeface="Trebuchet MS"/>
              </a:rPr>
              <a:t> </a:t>
            </a:r>
            <a:r>
              <a:rPr spc="20" dirty="0">
                <a:latin typeface="Trebuchet MS"/>
                <a:cs typeface="Trebuchet MS"/>
              </a:rPr>
              <a:t>Rule</a:t>
            </a:r>
            <a:r>
              <a:rPr spc="-120" dirty="0">
                <a:latin typeface="Trebuchet MS"/>
                <a:cs typeface="Trebuchet MS"/>
              </a:rPr>
              <a:t> </a:t>
            </a:r>
            <a:r>
              <a:rPr spc="60" dirty="0">
                <a:latin typeface="Trebuchet MS"/>
                <a:cs typeface="Trebuchet MS"/>
              </a:rPr>
              <a:t>Engine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3127" y="2185301"/>
          <a:ext cx="2421253" cy="1401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Gender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96520" marR="144145">
                        <a:lnSpc>
                          <a:spcPct val="101899"/>
                        </a:lnSpc>
                        <a:spcBef>
                          <a:spcPts val="30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Purchase  Date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Items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3/1/2017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Toy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1/3/2017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Books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….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……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…..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…..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32641" y="1844916"/>
            <a:ext cx="41973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E2735"/>
                </a:solidFill>
                <a:latin typeface="Arial"/>
                <a:cs typeface="Arial"/>
              </a:rPr>
              <a:t>Inpu</a:t>
            </a:r>
            <a:r>
              <a:rPr sz="1400" dirty="0">
                <a:solidFill>
                  <a:srgbClr val="0E2735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77966" y="2505075"/>
            <a:ext cx="821690" cy="668020"/>
          </a:xfrm>
          <a:custGeom>
            <a:avLst/>
            <a:gdLst/>
            <a:ahLst/>
            <a:cxnLst/>
            <a:rect l="l" t="t" r="r" b="b"/>
            <a:pathLst>
              <a:path w="821690" h="668019">
                <a:moveTo>
                  <a:pt x="487133" y="0"/>
                </a:moveTo>
                <a:lnTo>
                  <a:pt x="487133" y="166979"/>
                </a:lnTo>
                <a:lnTo>
                  <a:pt x="0" y="166979"/>
                </a:lnTo>
                <a:lnTo>
                  <a:pt x="0" y="500938"/>
                </a:lnTo>
                <a:lnTo>
                  <a:pt x="487133" y="500938"/>
                </a:lnTo>
                <a:lnTo>
                  <a:pt x="487133" y="667918"/>
                </a:lnTo>
                <a:lnTo>
                  <a:pt x="821093" y="333959"/>
                </a:lnTo>
                <a:lnTo>
                  <a:pt x="487133" y="0"/>
                </a:lnTo>
                <a:close/>
              </a:path>
            </a:pathLst>
          </a:custGeom>
          <a:solidFill>
            <a:srgbClr val="FCB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87919" y="1876882"/>
            <a:ext cx="5581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E2735"/>
                </a:solidFill>
                <a:latin typeface="Arial"/>
                <a:cs typeface="Arial"/>
              </a:rPr>
              <a:t>Outpu</a:t>
            </a:r>
            <a:r>
              <a:rPr sz="1400" dirty="0">
                <a:solidFill>
                  <a:srgbClr val="0E2735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681775" y="2304846"/>
          <a:ext cx="2434587" cy="1056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Gender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97155" marR="147955">
                        <a:lnSpc>
                          <a:spcPct val="101899"/>
                        </a:lnSpc>
                        <a:spcBef>
                          <a:spcPts val="30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Purchase  Date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Items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3/1/2017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Toy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….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……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…..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…..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4414024" y="1514830"/>
            <a:ext cx="345440" cy="419734"/>
          </a:xfrm>
          <a:custGeom>
            <a:avLst/>
            <a:gdLst/>
            <a:ahLst/>
            <a:cxnLst/>
            <a:rect l="l" t="t" r="r" b="b"/>
            <a:pathLst>
              <a:path w="345439" h="419735">
                <a:moveTo>
                  <a:pt x="345236" y="246633"/>
                </a:moveTo>
                <a:lnTo>
                  <a:pt x="0" y="246633"/>
                </a:lnTo>
                <a:lnTo>
                  <a:pt x="172618" y="419252"/>
                </a:lnTo>
                <a:lnTo>
                  <a:pt x="345236" y="246633"/>
                </a:lnTo>
                <a:close/>
              </a:path>
              <a:path w="345439" h="419735">
                <a:moveTo>
                  <a:pt x="258927" y="0"/>
                </a:moveTo>
                <a:lnTo>
                  <a:pt x="86309" y="0"/>
                </a:lnTo>
                <a:lnTo>
                  <a:pt x="86309" y="246633"/>
                </a:lnTo>
                <a:lnTo>
                  <a:pt x="258927" y="246633"/>
                </a:lnTo>
                <a:lnTo>
                  <a:pt x="258927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60915" y="1905495"/>
            <a:ext cx="2474595" cy="1825625"/>
          </a:xfrm>
          <a:prstGeom prst="rect">
            <a:avLst/>
          </a:prstGeom>
          <a:solidFill>
            <a:srgbClr val="4F832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tabLst>
                <a:tab pos="701040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Rule 1:	15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&lt;age&lt;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  <a:p>
            <a:pPr marL="90805">
              <a:lnSpc>
                <a:spcPts val="1435"/>
              </a:lnSpc>
              <a:spcBef>
                <a:spcPts val="25"/>
              </a:spcBef>
              <a:tabLst>
                <a:tab pos="70040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Rule 2:	Bought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Toy=Y,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Last</a:t>
            </a:r>
            <a:endParaRPr sz="1200">
              <a:latin typeface="Arial"/>
              <a:cs typeface="Arial"/>
            </a:endParaRPr>
          </a:p>
          <a:p>
            <a:pPr marL="90805" marR="323850" indent="628650">
              <a:lnSpc>
                <a:spcPts val="1430"/>
              </a:lnSpc>
              <a:spcBef>
                <a:spcPts val="55"/>
              </a:spcBef>
              <a:tabLst>
                <a:tab pos="701040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Purchase&lt;30 days  Rule 3:	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Gender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‘M’,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Bought</a:t>
            </a:r>
            <a:endParaRPr sz="1200">
              <a:latin typeface="Arial"/>
              <a:cs typeface="Arial"/>
            </a:endParaRPr>
          </a:p>
          <a:p>
            <a:pPr marL="716915">
              <a:lnSpc>
                <a:spcPts val="1385"/>
              </a:lnSpc>
            </a:pP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Toy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=‘Y’</a:t>
            </a:r>
            <a:endParaRPr sz="1200">
              <a:latin typeface="Arial"/>
              <a:cs typeface="Arial"/>
            </a:endParaRPr>
          </a:p>
          <a:p>
            <a:pPr marL="90805">
              <a:lnSpc>
                <a:spcPts val="1435"/>
              </a:lnSpc>
              <a:tabLst>
                <a:tab pos="74358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Rule 4:	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……..</a:t>
            </a:r>
            <a:endParaRPr sz="12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25"/>
              </a:spcBef>
              <a:tabLst>
                <a:tab pos="74358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Rule 5:	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……..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28874" y="2573413"/>
            <a:ext cx="821690" cy="668020"/>
          </a:xfrm>
          <a:custGeom>
            <a:avLst/>
            <a:gdLst/>
            <a:ahLst/>
            <a:cxnLst/>
            <a:rect l="l" t="t" r="r" b="b"/>
            <a:pathLst>
              <a:path w="821689" h="668019">
                <a:moveTo>
                  <a:pt x="487133" y="0"/>
                </a:moveTo>
                <a:lnTo>
                  <a:pt x="487133" y="166979"/>
                </a:lnTo>
                <a:lnTo>
                  <a:pt x="0" y="166979"/>
                </a:lnTo>
                <a:lnTo>
                  <a:pt x="0" y="500938"/>
                </a:lnTo>
                <a:lnTo>
                  <a:pt x="487133" y="500938"/>
                </a:lnTo>
                <a:lnTo>
                  <a:pt x="487133" y="667918"/>
                </a:lnTo>
                <a:lnTo>
                  <a:pt x="821093" y="333959"/>
                </a:lnTo>
                <a:lnTo>
                  <a:pt x="487133" y="0"/>
                </a:lnTo>
                <a:close/>
              </a:path>
            </a:pathLst>
          </a:custGeom>
          <a:solidFill>
            <a:srgbClr val="FCB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48227" y="1005484"/>
            <a:ext cx="1701800" cy="518159"/>
          </a:xfrm>
          <a:prstGeom prst="rect">
            <a:avLst/>
          </a:prstGeom>
          <a:solidFill>
            <a:srgbClr val="005E8D"/>
          </a:solidFill>
        </p:spPr>
        <p:txBody>
          <a:bodyPr vert="horz" wrap="square" lIns="0" tIns="49530" rIns="0" bIns="0" rtlCol="0">
            <a:spAutoFit/>
          </a:bodyPr>
          <a:lstStyle/>
          <a:p>
            <a:pPr marL="358140" marR="349885" indent="206375">
              <a:lnSpc>
                <a:spcPts val="1670"/>
              </a:lnSpc>
              <a:spcBef>
                <a:spcPts val="39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Human 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rogramme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1293" y="2107489"/>
            <a:ext cx="2707640" cy="76390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45"/>
              </a:spcBef>
            </a:pPr>
            <a:r>
              <a:rPr sz="2400" spc="45" dirty="0">
                <a:latin typeface="Trebuchet MS"/>
                <a:cs typeface="Trebuchet MS"/>
              </a:rPr>
              <a:t>Problem </a:t>
            </a:r>
            <a:r>
              <a:rPr sz="2400" spc="10" dirty="0">
                <a:latin typeface="Trebuchet MS"/>
                <a:cs typeface="Trebuchet MS"/>
              </a:rPr>
              <a:t>with</a:t>
            </a:r>
            <a:r>
              <a:rPr sz="2400" spc="-31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Hand  </a:t>
            </a:r>
            <a:r>
              <a:rPr sz="2400" spc="55" dirty="0">
                <a:latin typeface="Trebuchet MS"/>
                <a:cs typeface="Trebuchet MS"/>
              </a:rPr>
              <a:t>Designed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25" dirty="0">
                <a:latin typeface="Trebuchet MS"/>
                <a:cs typeface="Trebuchet MS"/>
              </a:rPr>
              <a:t>Rules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52925">
              <a:lnSpc>
                <a:spcPct val="100000"/>
              </a:lnSpc>
              <a:spcBef>
                <a:spcPts val="100"/>
              </a:spcBef>
            </a:pPr>
            <a:r>
              <a:rPr dirty="0"/>
              <a:t>Scalability</a:t>
            </a:r>
          </a:p>
          <a:p>
            <a:pPr marL="4352925" marR="5080">
              <a:lnSpc>
                <a:spcPct val="162500"/>
              </a:lnSpc>
              <a:spcBef>
                <a:spcPts val="45"/>
              </a:spcBef>
            </a:pPr>
            <a:r>
              <a:rPr dirty="0"/>
              <a:t>Adaptability  Closed</a:t>
            </a:r>
            <a:r>
              <a:rPr spc="-75" dirty="0"/>
              <a:t> </a:t>
            </a:r>
            <a:r>
              <a:rPr dirty="0"/>
              <a:t>Loop</a:t>
            </a:r>
          </a:p>
        </p:txBody>
      </p:sp>
      <p:sp>
        <p:nvSpPr>
          <p:cNvPr id="5" name="object 5"/>
          <p:cNvSpPr/>
          <p:nvPr/>
        </p:nvSpPr>
        <p:spPr>
          <a:xfrm>
            <a:off x="3798417" y="2211298"/>
            <a:ext cx="1330325" cy="657860"/>
          </a:xfrm>
          <a:custGeom>
            <a:avLst/>
            <a:gdLst/>
            <a:ahLst/>
            <a:cxnLst/>
            <a:rect l="l" t="t" r="r" b="b"/>
            <a:pathLst>
              <a:path w="1330325" h="657860">
                <a:moveTo>
                  <a:pt x="1001064" y="0"/>
                </a:moveTo>
                <a:lnTo>
                  <a:pt x="1001064" y="164350"/>
                </a:lnTo>
                <a:lnTo>
                  <a:pt x="0" y="164350"/>
                </a:lnTo>
                <a:lnTo>
                  <a:pt x="0" y="493052"/>
                </a:lnTo>
                <a:lnTo>
                  <a:pt x="1001064" y="493052"/>
                </a:lnTo>
                <a:lnTo>
                  <a:pt x="1001064" y="657402"/>
                </a:lnTo>
                <a:lnTo>
                  <a:pt x="1329766" y="328701"/>
                </a:lnTo>
                <a:lnTo>
                  <a:pt x="1001064" y="0"/>
                </a:lnTo>
                <a:close/>
              </a:path>
            </a:pathLst>
          </a:custGeom>
          <a:solidFill>
            <a:srgbClr val="BF73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144" y="139509"/>
            <a:ext cx="75939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>
                <a:latin typeface="Trebuchet MS"/>
                <a:cs typeface="Trebuchet MS"/>
              </a:rPr>
              <a:t>Option</a:t>
            </a:r>
            <a:r>
              <a:rPr spc="-105" dirty="0">
                <a:latin typeface="Trebuchet MS"/>
                <a:cs typeface="Trebuchet MS"/>
              </a:rPr>
              <a:t> </a:t>
            </a:r>
            <a:r>
              <a:rPr spc="170" dirty="0">
                <a:latin typeface="Trebuchet MS"/>
                <a:cs typeface="Trebuchet MS"/>
              </a:rPr>
              <a:t>2</a:t>
            </a:r>
            <a:r>
              <a:rPr spc="-114" dirty="0">
                <a:latin typeface="Trebuchet MS"/>
                <a:cs typeface="Trebuchet MS"/>
              </a:rPr>
              <a:t> </a:t>
            </a:r>
            <a:r>
              <a:rPr spc="60" dirty="0">
                <a:latin typeface="Trebuchet MS"/>
                <a:cs typeface="Trebuchet MS"/>
              </a:rPr>
              <a:t>-</a:t>
            </a:r>
            <a:r>
              <a:rPr spc="-114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Learn</a:t>
            </a:r>
            <a:r>
              <a:rPr spc="-105" dirty="0">
                <a:latin typeface="Trebuchet MS"/>
                <a:cs typeface="Trebuchet MS"/>
              </a:rPr>
              <a:t> </a:t>
            </a:r>
            <a:r>
              <a:rPr spc="15" dirty="0">
                <a:latin typeface="Trebuchet MS"/>
                <a:cs typeface="Trebuchet MS"/>
              </a:rPr>
              <a:t>The</a:t>
            </a:r>
            <a:r>
              <a:rPr spc="-120" dirty="0">
                <a:latin typeface="Trebuchet MS"/>
                <a:cs typeface="Trebuchet MS"/>
              </a:rPr>
              <a:t> </a:t>
            </a:r>
            <a:r>
              <a:rPr spc="50" dirty="0">
                <a:latin typeface="Trebuchet MS"/>
                <a:cs typeface="Trebuchet MS"/>
              </a:rPr>
              <a:t>Business</a:t>
            </a:r>
            <a:r>
              <a:rPr spc="-105" dirty="0">
                <a:latin typeface="Trebuchet MS"/>
                <a:cs typeface="Trebuchet MS"/>
              </a:rPr>
              <a:t> </a:t>
            </a:r>
            <a:r>
              <a:rPr spc="30" dirty="0">
                <a:latin typeface="Trebuchet MS"/>
                <a:cs typeface="Trebuchet MS"/>
              </a:rPr>
              <a:t>Rules</a:t>
            </a:r>
            <a:r>
              <a:rPr spc="-105" dirty="0">
                <a:latin typeface="Trebuchet MS"/>
                <a:cs typeface="Trebuchet MS"/>
              </a:rPr>
              <a:t> </a:t>
            </a:r>
            <a:r>
              <a:rPr spc="60" dirty="0">
                <a:latin typeface="Trebuchet MS"/>
                <a:cs typeface="Trebuchet MS"/>
              </a:rPr>
              <a:t>From</a:t>
            </a:r>
            <a:r>
              <a:rPr spc="-110" dirty="0">
                <a:latin typeface="Trebuchet MS"/>
                <a:cs typeface="Trebuchet MS"/>
              </a:rPr>
              <a:t> </a:t>
            </a:r>
            <a:r>
              <a:rPr spc="45" dirty="0">
                <a:latin typeface="Trebuchet MS"/>
                <a:cs typeface="Trebuchet MS"/>
              </a:rPr>
              <a:t>Data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0567" y="2534856"/>
          <a:ext cx="2724784" cy="1432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2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Gender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97155" marR="1847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  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Items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-1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-1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3/20/2017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Toy</a:t>
                      </a:r>
                      <a:r>
                        <a:rPr sz="1000" spc="-2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*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-1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-1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1/3/2017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Books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….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……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…..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…..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076257" y="2866478"/>
            <a:ext cx="897890" cy="668020"/>
          </a:xfrm>
          <a:custGeom>
            <a:avLst/>
            <a:gdLst/>
            <a:ahLst/>
            <a:cxnLst/>
            <a:rect l="l" t="t" r="r" b="b"/>
            <a:pathLst>
              <a:path w="897889" h="668020">
                <a:moveTo>
                  <a:pt x="563753" y="0"/>
                </a:moveTo>
                <a:lnTo>
                  <a:pt x="563753" y="166979"/>
                </a:lnTo>
                <a:lnTo>
                  <a:pt x="0" y="166979"/>
                </a:lnTo>
                <a:lnTo>
                  <a:pt x="0" y="500938"/>
                </a:lnTo>
                <a:lnTo>
                  <a:pt x="563753" y="500938"/>
                </a:lnTo>
                <a:lnTo>
                  <a:pt x="563753" y="667918"/>
                </a:lnTo>
                <a:lnTo>
                  <a:pt x="897712" y="333959"/>
                </a:lnTo>
                <a:lnTo>
                  <a:pt x="563753" y="0"/>
                </a:lnTo>
                <a:close/>
              </a:path>
            </a:pathLst>
          </a:custGeom>
          <a:solidFill>
            <a:srgbClr val="FCB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17759" y="2658440"/>
            <a:ext cx="1062355" cy="1128395"/>
          </a:xfrm>
          <a:prstGeom prst="rect">
            <a:avLst/>
          </a:prstGeom>
          <a:solidFill>
            <a:srgbClr val="005E8D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02235" marR="94615" indent="33655">
              <a:lnSpc>
                <a:spcPts val="1900"/>
              </a:lnSpc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Learning  Algo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66385" y="2876537"/>
            <a:ext cx="897890" cy="668020"/>
          </a:xfrm>
          <a:custGeom>
            <a:avLst/>
            <a:gdLst/>
            <a:ahLst/>
            <a:cxnLst/>
            <a:rect l="l" t="t" r="r" b="b"/>
            <a:pathLst>
              <a:path w="897889" h="668020">
                <a:moveTo>
                  <a:pt x="563740" y="0"/>
                </a:moveTo>
                <a:lnTo>
                  <a:pt x="563740" y="166979"/>
                </a:lnTo>
                <a:lnTo>
                  <a:pt x="0" y="166979"/>
                </a:lnTo>
                <a:lnTo>
                  <a:pt x="0" y="500938"/>
                </a:lnTo>
                <a:lnTo>
                  <a:pt x="563740" y="500938"/>
                </a:lnTo>
                <a:lnTo>
                  <a:pt x="563740" y="667918"/>
                </a:lnTo>
                <a:lnTo>
                  <a:pt x="897699" y="333959"/>
                </a:lnTo>
                <a:lnTo>
                  <a:pt x="563740" y="0"/>
                </a:lnTo>
                <a:close/>
              </a:path>
            </a:pathLst>
          </a:custGeom>
          <a:solidFill>
            <a:srgbClr val="FCB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64084" y="2669387"/>
            <a:ext cx="997585" cy="10833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22225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53069" y="3863779"/>
            <a:ext cx="5581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E2735"/>
                </a:solidFill>
                <a:latin typeface="Arial"/>
                <a:cs typeface="Arial"/>
              </a:rPr>
              <a:t>Outpu</a:t>
            </a:r>
            <a:r>
              <a:rPr sz="1400" dirty="0">
                <a:solidFill>
                  <a:srgbClr val="0E2735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9551" y="4022167"/>
            <a:ext cx="1978660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401320" marR="5080" indent="-389255">
              <a:lnSpc>
                <a:spcPts val="1670"/>
              </a:lnSpc>
              <a:spcBef>
                <a:spcPts val="160"/>
              </a:spcBef>
            </a:pPr>
            <a:r>
              <a:rPr sz="1400" spc="-5" dirty="0">
                <a:solidFill>
                  <a:srgbClr val="0E2735"/>
                </a:solidFill>
                <a:latin typeface="Arial"/>
                <a:cs typeface="Arial"/>
              </a:rPr>
              <a:t>Historical Purchase</a:t>
            </a:r>
            <a:r>
              <a:rPr sz="1400" spc="-4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E2735"/>
                </a:solidFill>
                <a:latin typeface="Arial"/>
                <a:cs typeface="Arial"/>
              </a:rPr>
              <a:t>Data  </a:t>
            </a:r>
            <a:r>
              <a:rPr sz="1400" spc="-10" dirty="0">
                <a:solidFill>
                  <a:srgbClr val="0E2735"/>
                </a:solidFill>
                <a:latin typeface="Arial"/>
                <a:cs typeface="Arial"/>
              </a:rPr>
              <a:t>(Training</a:t>
            </a:r>
            <a:r>
              <a:rPr sz="1400" spc="-1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E2735"/>
                </a:solidFill>
                <a:latin typeface="Arial"/>
                <a:cs typeface="Arial"/>
              </a:rPr>
              <a:t>Data)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92289" y="2886595"/>
            <a:ext cx="897890" cy="668020"/>
          </a:xfrm>
          <a:custGeom>
            <a:avLst/>
            <a:gdLst/>
            <a:ahLst/>
            <a:cxnLst/>
            <a:rect l="l" t="t" r="r" b="b"/>
            <a:pathLst>
              <a:path w="897890" h="668020">
                <a:moveTo>
                  <a:pt x="563752" y="0"/>
                </a:moveTo>
                <a:lnTo>
                  <a:pt x="563752" y="166979"/>
                </a:lnTo>
                <a:lnTo>
                  <a:pt x="0" y="166979"/>
                </a:lnTo>
                <a:lnTo>
                  <a:pt x="0" y="500938"/>
                </a:lnTo>
                <a:lnTo>
                  <a:pt x="563752" y="500938"/>
                </a:lnTo>
                <a:lnTo>
                  <a:pt x="563752" y="667918"/>
                </a:lnTo>
                <a:lnTo>
                  <a:pt x="897712" y="333959"/>
                </a:lnTo>
                <a:lnTo>
                  <a:pt x="563752" y="0"/>
                </a:lnTo>
                <a:close/>
              </a:path>
            </a:pathLst>
          </a:custGeom>
          <a:solidFill>
            <a:srgbClr val="FCB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51117" y="2199817"/>
            <a:ext cx="668020" cy="425450"/>
          </a:xfrm>
          <a:custGeom>
            <a:avLst/>
            <a:gdLst/>
            <a:ahLst/>
            <a:cxnLst/>
            <a:rect l="l" t="t" r="r" b="b"/>
            <a:pathLst>
              <a:path w="668020" h="425450">
                <a:moveTo>
                  <a:pt x="667918" y="212470"/>
                </a:moveTo>
                <a:lnTo>
                  <a:pt x="0" y="212470"/>
                </a:lnTo>
                <a:lnTo>
                  <a:pt x="333959" y="424942"/>
                </a:lnTo>
                <a:lnTo>
                  <a:pt x="667918" y="212470"/>
                </a:lnTo>
                <a:close/>
              </a:path>
              <a:path w="668020" h="425450">
                <a:moveTo>
                  <a:pt x="500938" y="0"/>
                </a:moveTo>
                <a:lnTo>
                  <a:pt x="166979" y="0"/>
                </a:lnTo>
                <a:lnTo>
                  <a:pt x="166979" y="212470"/>
                </a:lnTo>
                <a:lnTo>
                  <a:pt x="500938" y="212470"/>
                </a:lnTo>
                <a:lnTo>
                  <a:pt x="500938" y="0"/>
                </a:lnTo>
                <a:close/>
              </a:path>
            </a:pathLst>
          </a:custGeom>
          <a:solidFill>
            <a:srgbClr val="FCB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38858" y="2613748"/>
            <a:ext cx="1104265" cy="1083310"/>
          </a:xfrm>
          <a:custGeom>
            <a:avLst/>
            <a:gdLst/>
            <a:ahLst/>
            <a:cxnLst/>
            <a:rect l="l" t="t" r="r" b="b"/>
            <a:pathLst>
              <a:path w="1104265" h="1083310">
                <a:moveTo>
                  <a:pt x="0" y="0"/>
                </a:moveTo>
                <a:lnTo>
                  <a:pt x="1103871" y="0"/>
                </a:lnTo>
                <a:lnTo>
                  <a:pt x="1103871" y="1083106"/>
                </a:lnTo>
                <a:lnTo>
                  <a:pt x="0" y="10831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27251" y="3016428"/>
            <a:ext cx="9277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665825" y="1225410"/>
          <a:ext cx="1865630" cy="941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69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Gender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Items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-1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-1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Toy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5519991" y="961263"/>
            <a:ext cx="2016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E2735"/>
                </a:solidFill>
                <a:latin typeface="Arial"/>
                <a:cs typeface="Arial"/>
              </a:rPr>
              <a:t>Input </a:t>
            </a:r>
            <a:r>
              <a:rPr sz="1400" dirty="0">
                <a:solidFill>
                  <a:srgbClr val="0E2735"/>
                </a:solidFill>
                <a:latin typeface="Arial"/>
                <a:cs typeface="Arial"/>
              </a:rPr>
              <a:t>- </a:t>
            </a:r>
            <a:r>
              <a:rPr sz="1400" spc="-5" dirty="0">
                <a:solidFill>
                  <a:srgbClr val="0E2735"/>
                </a:solidFill>
                <a:latin typeface="Arial"/>
                <a:cs typeface="Arial"/>
              </a:rPr>
              <a:t>New Unseen</a:t>
            </a:r>
            <a:r>
              <a:rPr sz="1400" spc="-7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E2735"/>
                </a:solidFill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DD01087-E4FF-4029-9C95-419A1A6B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055" y="133350"/>
            <a:ext cx="5861345" cy="430887"/>
          </a:xfrm>
        </p:spPr>
        <p:txBody>
          <a:bodyPr/>
          <a:lstStyle/>
          <a:p>
            <a:r>
              <a:rPr lang="en-US" dirty="0"/>
              <a:t>Train the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8EBF3E-68C7-41D4-AA97-9EDA709680C7}"/>
              </a:ext>
            </a:extLst>
          </p:cNvPr>
          <p:cNvSpPr/>
          <p:nvPr/>
        </p:nvSpPr>
        <p:spPr>
          <a:xfrm>
            <a:off x="685800" y="1504951"/>
            <a:ext cx="3429000" cy="43088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7E7B64-2E69-46EB-8C10-E7E9F52E6292}"/>
              </a:ext>
            </a:extLst>
          </p:cNvPr>
          <p:cNvSpPr/>
          <p:nvPr/>
        </p:nvSpPr>
        <p:spPr>
          <a:xfrm>
            <a:off x="685800" y="2386607"/>
            <a:ext cx="3429000" cy="4308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(Un)Supervised Algorithm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0B62E1-A76D-43FB-A149-4ACEAB30C6C5}"/>
              </a:ext>
            </a:extLst>
          </p:cNvPr>
          <p:cNvSpPr/>
          <p:nvPr/>
        </p:nvSpPr>
        <p:spPr>
          <a:xfrm>
            <a:off x="685800" y="3268265"/>
            <a:ext cx="3429000" cy="4308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            Model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25FC704-050F-404D-AE98-12AC590E4F26}"/>
              </a:ext>
            </a:extLst>
          </p:cNvPr>
          <p:cNvSpPr/>
          <p:nvPr/>
        </p:nvSpPr>
        <p:spPr>
          <a:xfrm>
            <a:off x="2057400" y="1935839"/>
            <a:ext cx="228600" cy="430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495AAC8-135E-4010-B32D-66B0D1C6146D}"/>
              </a:ext>
            </a:extLst>
          </p:cNvPr>
          <p:cNvSpPr/>
          <p:nvPr/>
        </p:nvSpPr>
        <p:spPr>
          <a:xfrm>
            <a:off x="2063602" y="2833735"/>
            <a:ext cx="228600" cy="430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150672-BE1A-4776-9D87-C56541BBB883}"/>
              </a:ext>
            </a:extLst>
          </p:cNvPr>
          <p:cNvSpPr/>
          <p:nvPr/>
        </p:nvSpPr>
        <p:spPr>
          <a:xfrm>
            <a:off x="5365898" y="1504951"/>
            <a:ext cx="3429000" cy="43088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A76C2B-F3DD-4B5B-87F4-C963239C9296}"/>
              </a:ext>
            </a:extLst>
          </p:cNvPr>
          <p:cNvSpPr/>
          <p:nvPr/>
        </p:nvSpPr>
        <p:spPr>
          <a:xfrm>
            <a:off x="5365898" y="2386607"/>
            <a:ext cx="3429000" cy="4308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4B8E28-5357-40E2-83BA-87F835E465E5}"/>
              </a:ext>
            </a:extLst>
          </p:cNvPr>
          <p:cNvSpPr/>
          <p:nvPr/>
        </p:nvSpPr>
        <p:spPr>
          <a:xfrm>
            <a:off x="5365898" y="3268265"/>
            <a:ext cx="3429000" cy="4308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5DB9E48-14C4-4B47-9FC1-88EFD9C9C810}"/>
              </a:ext>
            </a:extLst>
          </p:cNvPr>
          <p:cNvSpPr/>
          <p:nvPr/>
        </p:nvSpPr>
        <p:spPr>
          <a:xfrm>
            <a:off x="6737498" y="1935839"/>
            <a:ext cx="228600" cy="430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FF461F4-93E9-48BA-B37A-AEF401DA7683}"/>
              </a:ext>
            </a:extLst>
          </p:cNvPr>
          <p:cNvSpPr/>
          <p:nvPr/>
        </p:nvSpPr>
        <p:spPr>
          <a:xfrm>
            <a:off x="6743700" y="2833735"/>
            <a:ext cx="228600" cy="430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C7E6D3-28CF-43F6-92BE-05A7CE3F8BF3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 flipV="1">
            <a:off x="4114800" y="2602052"/>
            <a:ext cx="1251098" cy="881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object 3">
            <a:extLst>
              <a:ext uri="{FF2B5EF4-FFF2-40B4-BE49-F238E27FC236}">
                <a16:creationId xmlns:a16="http://schemas.microsoft.com/office/drawing/2014/main" id="{2FDAAE26-37DC-45AC-B05E-D21776B5783D}"/>
              </a:ext>
            </a:extLst>
          </p:cNvPr>
          <p:cNvSpPr txBox="1">
            <a:spLocks/>
          </p:cNvSpPr>
          <p:nvPr/>
        </p:nvSpPr>
        <p:spPr>
          <a:xfrm>
            <a:off x="1168887" y="4178482"/>
            <a:ext cx="6583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0" i="0">
                <a:solidFill>
                  <a:srgbClr val="0E2735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kern="0" spc="80">
                <a:latin typeface="Trebuchet MS"/>
                <a:cs typeface="Trebuchet MS"/>
              </a:rPr>
              <a:t>We</a:t>
            </a:r>
            <a:r>
              <a:rPr lang="en-US" kern="0" spc="-120">
                <a:latin typeface="Trebuchet MS"/>
                <a:cs typeface="Trebuchet MS"/>
              </a:rPr>
              <a:t> </a:t>
            </a:r>
            <a:r>
              <a:rPr lang="en-US" kern="0" spc="-10">
                <a:latin typeface="Trebuchet MS"/>
                <a:cs typeface="Trebuchet MS"/>
              </a:rPr>
              <a:t>Call</a:t>
            </a:r>
            <a:r>
              <a:rPr lang="en-US" kern="0" spc="-110">
                <a:latin typeface="Trebuchet MS"/>
                <a:cs typeface="Trebuchet MS"/>
              </a:rPr>
              <a:t> </a:t>
            </a:r>
            <a:r>
              <a:rPr lang="en-US" kern="0" spc="20">
                <a:latin typeface="Trebuchet MS"/>
                <a:cs typeface="Trebuchet MS"/>
              </a:rPr>
              <a:t>This</a:t>
            </a:r>
            <a:r>
              <a:rPr lang="en-US" kern="0" spc="-105">
                <a:latin typeface="Trebuchet MS"/>
                <a:cs typeface="Trebuchet MS"/>
              </a:rPr>
              <a:t> </a:t>
            </a:r>
            <a:r>
              <a:rPr lang="en-US" kern="0" spc="50">
                <a:latin typeface="Trebuchet MS"/>
                <a:cs typeface="Trebuchet MS"/>
              </a:rPr>
              <a:t>Approach</a:t>
            </a:r>
            <a:r>
              <a:rPr lang="en-US" kern="0" spc="-110">
                <a:latin typeface="Trebuchet MS"/>
                <a:cs typeface="Trebuchet MS"/>
              </a:rPr>
              <a:t> </a:t>
            </a:r>
            <a:r>
              <a:rPr lang="en-US" kern="0" spc="50">
                <a:latin typeface="Trebuchet MS"/>
                <a:cs typeface="Trebuchet MS"/>
              </a:rPr>
              <a:t>Machine</a:t>
            </a:r>
            <a:r>
              <a:rPr lang="en-US" kern="0" spc="-114">
                <a:latin typeface="Trebuchet MS"/>
                <a:cs typeface="Trebuchet MS"/>
              </a:rPr>
              <a:t> </a:t>
            </a:r>
            <a:r>
              <a:rPr lang="en-US" kern="0" spc="35">
                <a:latin typeface="Trebuchet MS"/>
                <a:cs typeface="Trebuchet MS"/>
              </a:rPr>
              <a:t>Learning</a:t>
            </a:r>
            <a:endParaRPr lang="en-US" kern="0" spc="35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</TotalTime>
  <Words>1331</Words>
  <Application>Microsoft Office PowerPoint</Application>
  <PresentationFormat>On-screen Show (16:9)</PresentationFormat>
  <Paragraphs>495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Calibri</vt:lpstr>
      <vt:lpstr>DejaVu Sans</vt:lpstr>
      <vt:lpstr>Droid Sans Fallback</vt:lpstr>
      <vt:lpstr>Lucida Bright</vt:lpstr>
      <vt:lpstr>Symbol</vt:lpstr>
      <vt:lpstr>Times New Roman</vt:lpstr>
      <vt:lpstr>Trebuchet MS</vt:lpstr>
      <vt:lpstr>Wingdings</vt:lpstr>
      <vt:lpstr>Office Theme</vt:lpstr>
      <vt:lpstr>Introduction to Machine Learning,  Deep Learning</vt:lpstr>
      <vt:lpstr>Agenda</vt:lpstr>
      <vt:lpstr>Introduction</vt:lpstr>
      <vt:lpstr>Timeline Of Intelligent Machines</vt:lpstr>
      <vt:lpstr>What is Machine Learning?</vt:lpstr>
      <vt:lpstr>Option 1- Build A Rule Engine</vt:lpstr>
      <vt:lpstr>Scalability Adaptability  Closed Loop</vt:lpstr>
      <vt:lpstr>Option 2 - Learn The Business Rules From Data</vt:lpstr>
      <vt:lpstr>Train the Model</vt:lpstr>
      <vt:lpstr>Why Use Machine Learning?</vt:lpstr>
      <vt:lpstr>Types Of Machine Learning</vt:lpstr>
      <vt:lpstr>Supervised Learning</vt:lpstr>
      <vt:lpstr>Supervised Learning – How Machine Learn</vt:lpstr>
      <vt:lpstr>Unsupervised Learning</vt:lpstr>
      <vt:lpstr>Model Training</vt:lpstr>
      <vt:lpstr>Model Training – Split training data</vt:lpstr>
      <vt:lpstr>Model Training – Training w/ training data</vt:lpstr>
      <vt:lpstr>Model Training – Split the test data</vt:lpstr>
      <vt:lpstr>Model Training – Model evaluation</vt:lpstr>
      <vt:lpstr>Model Training - Performance Measurement</vt:lpstr>
      <vt:lpstr>Day -2 </vt:lpstr>
      <vt:lpstr>           Machine Learning – Types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Deep Learning</vt:lpstr>
      <vt:lpstr>What is Deep Learning?</vt:lpstr>
      <vt:lpstr>Sample Deep Learning Use Cases</vt:lpstr>
      <vt:lpstr>Artificial Neuron/Perceptron</vt:lpstr>
      <vt:lpstr>Artificial Neuron/Perceptron</vt:lpstr>
      <vt:lpstr>Neural Network</vt:lpstr>
      <vt:lpstr>Neural Network – Forward Propagation</vt:lpstr>
      <vt:lpstr>Neural Network – Backpropagation</vt:lpstr>
      <vt:lpstr>Neural Network – Backpropagation</vt:lpstr>
      <vt:lpstr>Computer Vision – Deep Learning Approach</vt:lpstr>
      <vt:lpstr>PowerPoint Presentation</vt:lpstr>
      <vt:lpstr>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Learning,  Deep Learning and MXNet</dc:title>
  <dc:creator>Oishik</dc:creator>
  <cp:lastModifiedBy>Raju Pal</cp:lastModifiedBy>
  <cp:revision>73</cp:revision>
  <dcterms:created xsi:type="dcterms:W3CDTF">2018-11-07T04:11:44Z</dcterms:created>
  <dcterms:modified xsi:type="dcterms:W3CDTF">2018-11-18T13:56:54Z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2018-11-07T00:00:00Z</vt:filetime>
  </property>
</Properties>
</file>