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lbert Sans Medium"/>
      <p:regular r:id="rId22"/>
      <p:bold r:id="rId23"/>
      <p:italic r:id="rId24"/>
      <p:boldItalic r:id="rId25"/>
    </p:embeddedFont>
    <p:embeddedFont>
      <p:font typeface="Albert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lbertSansMedium-regular.fntdata"/><Relationship Id="rId21" Type="http://schemas.openxmlformats.org/officeDocument/2006/relationships/slide" Target="slides/slide16.xml"/><Relationship Id="rId24" Type="http://schemas.openxmlformats.org/officeDocument/2006/relationships/font" Target="fonts/AlbertSansMedium-italic.fntdata"/><Relationship Id="rId23" Type="http://schemas.openxmlformats.org/officeDocument/2006/relationships/font" Target="fonts/AlbertSans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bertSans-regular.fntdata"/><Relationship Id="rId25" Type="http://schemas.openxmlformats.org/officeDocument/2006/relationships/font" Target="fonts/AlbertSansMedium-boldItalic.fntdata"/><Relationship Id="rId28" Type="http://schemas.openxmlformats.org/officeDocument/2006/relationships/font" Target="fonts/AlbertSans-italic.fntdata"/><Relationship Id="rId27" Type="http://schemas.openxmlformats.org/officeDocument/2006/relationships/font" Target="fonts/Albert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bert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3b4b9609ee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3b4b9609ee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42d4ad1c3e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42d4ad1c3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42d9536f1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42d9536f1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42d4ad1c3e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42d4ad1c3e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42d9536f1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42d9536f1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42d9536f1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42d9536f1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42d9536f1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42d9536f1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2d4ad1c3e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2d4ad1c3e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2d9536f1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2d9536f1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Spectrums with an effect &amp; without (direct)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Effect- Low: Desirable Effect, High: Noise &amp; Unwanted peaking the higher frequencies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Signal - Low: lacks harmonics &amp; other high frequency effects wanted, High: Desirable outcome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2d4ad1c3e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2d4ad1c3e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Subi: There is an unfulfilled need for an audio processing unit that activates an effect when only certain frequencies of notes are played.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2d4ad1c3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2d4ad1c3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b4b9609e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b4b9609e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2d4ad1c3e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2d4ad1c3e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2d4ad1c3e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42d4ad1c3e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42d4ad1c3e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42d4ad1c3e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Relationship Id="rId4" Type="http://schemas.openxmlformats.org/officeDocument/2006/relationships/image" Target="../media/image13.jpg"/><Relationship Id="rId5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" y="838450"/>
            <a:ext cx="6447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rPr>
              <a:t>IEEE Techathon</a:t>
            </a:r>
            <a:r>
              <a:rPr lang="en" sz="5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5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Frequency Gate</a:t>
            </a:r>
            <a:endParaRPr b="1" sz="52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55" name="Google Shape;55;p13" title="dean_no_b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225" y="510050"/>
            <a:ext cx="3297375" cy="4207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Tspice Download for Windows 11 PC. 64 bit"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50" y="55850"/>
            <a:ext cx="823050" cy="8230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822450" y="3117300"/>
            <a:ext cx="4802700" cy="11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 lnSpcReduction="10000"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00000"/>
                </a:solidFill>
                <a:latin typeface="Albert Sans"/>
                <a:ea typeface="Albert Sans"/>
                <a:cs typeface="Albert Sans"/>
                <a:sym typeface="Albert Sans"/>
              </a:rPr>
              <a:t>Team: Ground Loop Issue</a:t>
            </a:r>
            <a:endParaRPr b="1" sz="1800">
              <a:solidFill>
                <a:srgbClr val="800000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Noah Schunck 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Subi Jayakumar 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Mihir Chaudhari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/>
          <p:nvPr/>
        </p:nvSpPr>
        <p:spPr>
          <a:xfrm>
            <a:off x="0" y="0"/>
            <a:ext cx="9144000" cy="875400"/>
          </a:xfrm>
          <a:prstGeom prst="rect">
            <a:avLst/>
          </a:prstGeom>
          <a:solidFill>
            <a:srgbClr val="004C8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"/>
          <p:cNvSpPr txBox="1"/>
          <p:nvPr>
            <p:ph type="ctrTitle"/>
          </p:nvPr>
        </p:nvSpPr>
        <p:spPr>
          <a:xfrm>
            <a:off x="441375" y="113250"/>
            <a:ext cx="53715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Frequency Gate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29" name="Google Shape;229;p22"/>
          <p:cNvSpPr/>
          <p:nvPr/>
        </p:nvSpPr>
        <p:spPr>
          <a:xfrm>
            <a:off x="6601225" y="3328400"/>
            <a:ext cx="1529100" cy="42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4C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Bypass</a:t>
            </a:r>
            <a:endParaRPr sz="16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30" name="Google Shape;230;p22" title="bddi_no_b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1225" y="1807150"/>
            <a:ext cx="1529100" cy="115415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2"/>
          <p:cNvSpPr/>
          <p:nvPr/>
        </p:nvSpPr>
        <p:spPr>
          <a:xfrm>
            <a:off x="3630625" y="1952300"/>
            <a:ext cx="1265700" cy="194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4C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4C8F"/>
                </a:solidFill>
              </a:rPr>
              <a:t>Frequency Gate</a:t>
            </a:r>
            <a:endParaRPr sz="1600">
              <a:solidFill>
                <a:srgbClr val="004C8F"/>
              </a:solidFill>
            </a:endParaRPr>
          </a:p>
        </p:txBody>
      </p:sp>
      <p:cxnSp>
        <p:nvCxnSpPr>
          <p:cNvPr id="232" name="Google Shape;232;p22"/>
          <p:cNvCxnSpPr>
            <a:endCxn id="230" idx="1"/>
          </p:cNvCxnSpPr>
          <p:nvPr/>
        </p:nvCxnSpPr>
        <p:spPr>
          <a:xfrm>
            <a:off x="4896325" y="2382428"/>
            <a:ext cx="1704900" cy="1800"/>
          </a:xfrm>
          <a:prstGeom prst="straightConnector1">
            <a:avLst/>
          </a:prstGeom>
          <a:noFill/>
          <a:ln cap="flat" cmpd="sng" w="19050">
            <a:solidFill>
              <a:srgbClr val="8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22"/>
          <p:cNvSpPr txBox="1"/>
          <p:nvPr/>
        </p:nvSpPr>
        <p:spPr>
          <a:xfrm>
            <a:off x="5040025" y="1884325"/>
            <a:ext cx="12657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0000"/>
                </a:solidFill>
                <a:latin typeface="Albert Sans"/>
                <a:ea typeface="Albert Sans"/>
                <a:cs typeface="Albert Sans"/>
                <a:sym typeface="Albert Sans"/>
              </a:rPr>
              <a:t>Low</a:t>
            </a:r>
            <a:endParaRPr sz="1800">
              <a:solidFill>
                <a:srgbClr val="800000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0000"/>
                </a:solidFill>
                <a:latin typeface="Albert Sans"/>
                <a:ea typeface="Albert Sans"/>
                <a:cs typeface="Albert Sans"/>
                <a:sym typeface="Albert Sans"/>
              </a:rPr>
              <a:t>Notes</a:t>
            </a:r>
            <a:endParaRPr sz="1800">
              <a:solidFill>
                <a:srgbClr val="8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234" name="Google Shape;234;p22"/>
          <p:cNvCxnSpPr>
            <a:endCxn id="229" idx="1"/>
          </p:cNvCxnSpPr>
          <p:nvPr/>
        </p:nvCxnSpPr>
        <p:spPr>
          <a:xfrm>
            <a:off x="4896325" y="3537050"/>
            <a:ext cx="1704900" cy="1800"/>
          </a:xfrm>
          <a:prstGeom prst="straightConnector1">
            <a:avLst/>
          </a:prstGeom>
          <a:noFill/>
          <a:ln cap="flat" cmpd="sng" w="19050">
            <a:solidFill>
              <a:srgbClr val="8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2"/>
          <p:cNvSpPr txBox="1"/>
          <p:nvPr/>
        </p:nvSpPr>
        <p:spPr>
          <a:xfrm>
            <a:off x="5040025" y="3040950"/>
            <a:ext cx="12657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0000"/>
                </a:solidFill>
                <a:latin typeface="Albert Sans"/>
                <a:ea typeface="Albert Sans"/>
                <a:cs typeface="Albert Sans"/>
                <a:sym typeface="Albert Sans"/>
              </a:rPr>
              <a:t>High</a:t>
            </a:r>
            <a:endParaRPr sz="1800">
              <a:solidFill>
                <a:srgbClr val="800000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0000"/>
                </a:solidFill>
                <a:latin typeface="Albert Sans"/>
                <a:ea typeface="Albert Sans"/>
                <a:cs typeface="Albert Sans"/>
                <a:sym typeface="Albert Sans"/>
              </a:rPr>
              <a:t>Notes</a:t>
            </a:r>
            <a:endParaRPr sz="1800">
              <a:solidFill>
                <a:srgbClr val="8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236" name="Google Shape;236;p22"/>
          <p:cNvCxnSpPr/>
          <p:nvPr/>
        </p:nvCxnSpPr>
        <p:spPr>
          <a:xfrm>
            <a:off x="2077525" y="2923100"/>
            <a:ext cx="1553100" cy="3600"/>
          </a:xfrm>
          <a:prstGeom prst="straightConnector1">
            <a:avLst/>
          </a:prstGeom>
          <a:noFill/>
          <a:ln cap="flat" cmpd="sng" w="19050">
            <a:solidFill>
              <a:srgbClr val="8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2"/>
          <p:cNvSpPr txBox="1"/>
          <p:nvPr/>
        </p:nvSpPr>
        <p:spPr>
          <a:xfrm>
            <a:off x="1950025" y="2448675"/>
            <a:ext cx="16806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0000"/>
                </a:solidFill>
                <a:latin typeface="Albert Sans"/>
                <a:ea typeface="Albert Sans"/>
                <a:cs typeface="Albert Sans"/>
                <a:sym typeface="Albert Sans"/>
              </a:rPr>
              <a:t>Input Signal</a:t>
            </a:r>
            <a:endParaRPr sz="1800">
              <a:solidFill>
                <a:srgbClr val="8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38" name="Google Shape;238;p22" title="dean_no_b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75701">
            <a:off x="636051" y="1833848"/>
            <a:ext cx="1710124" cy="2182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3"/>
          <p:cNvPicPr preferRelativeResize="0"/>
          <p:nvPr/>
        </p:nvPicPr>
        <p:blipFill rotWithShape="1">
          <a:blip r:embed="rId3">
            <a:alphaModFix/>
          </a:blip>
          <a:srcRect b="13008" l="1920" r="26163" t="23503"/>
          <a:stretch/>
        </p:blipFill>
        <p:spPr>
          <a:xfrm>
            <a:off x="2454675" y="200506"/>
            <a:ext cx="6567798" cy="226771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3"/>
          <p:cNvSpPr txBox="1"/>
          <p:nvPr/>
        </p:nvSpPr>
        <p:spPr>
          <a:xfrm>
            <a:off x="528575" y="1624313"/>
            <a:ext cx="13770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E1 (41Hz)</a:t>
            </a:r>
            <a:endParaRPr sz="18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SansAmp</a:t>
            </a:r>
            <a:endParaRPr sz="18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45" name="Google Shape;245;p23"/>
          <p:cNvPicPr preferRelativeResize="0"/>
          <p:nvPr/>
        </p:nvPicPr>
        <p:blipFill rotWithShape="1">
          <a:blip r:embed="rId4">
            <a:alphaModFix/>
          </a:blip>
          <a:srcRect b="11867" l="0" r="25694" t="21238"/>
          <a:stretch/>
        </p:blipFill>
        <p:spPr>
          <a:xfrm>
            <a:off x="2454675" y="2631725"/>
            <a:ext cx="6567800" cy="22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3"/>
          <p:cNvSpPr txBox="1"/>
          <p:nvPr/>
        </p:nvSpPr>
        <p:spPr>
          <a:xfrm>
            <a:off x="341675" y="3490988"/>
            <a:ext cx="17508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E1 (41Hz)</a:t>
            </a:r>
            <a:endParaRPr sz="18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Direct Signal</a:t>
            </a:r>
            <a:endParaRPr sz="18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7940050" y="1624325"/>
            <a:ext cx="9144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5C951"/>
                </a:solidFill>
                <a:latin typeface="Albert Sans"/>
                <a:ea typeface="Albert Sans"/>
                <a:cs typeface="Albert Sans"/>
                <a:sym typeface="Albert Sans"/>
              </a:rPr>
              <a:t>Good</a:t>
            </a:r>
            <a:endParaRPr sz="1800">
              <a:solidFill>
                <a:srgbClr val="E5C95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7750450" y="4159500"/>
            <a:ext cx="9144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5C951"/>
                </a:solidFill>
                <a:latin typeface="Albert Sans"/>
                <a:ea typeface="Albert Sans"/>
                <a:cs typeface="Albert Sans"/>
                <a:sym typeface="Albert Sans"/>
              </a:rPr>
              <a:t>Bad</a:t>
            </a:r>
            <a:endParaRPr sz="1800">
              <a:solidFill>
                <a:srgbClr val="E5C95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304625" y="136675"/>
            <a:ext cx="18249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lbert Sans"/>
                <a:ea typeface="Albert Sans"/>
                <a:cs typeface="Albert Sans"/>
                <a:sym typeface="Albert Sans"/>
              </a:rPr>
              <a:t>Low Notes</a:t>
            </a:r>
            <a:endParaRPr sz="22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55775" y="557575"/>
            <a:ext cx="23226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Want the harmonic content at higher frequencies</a:t>
            </a:r>
            <a:endParaRPr sz="18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"/>
          <p:cNvPicPr preferRelativeResize="0"/>
          <p:nvPr/>
        </p:nvPicPr>
        <p:blipFill rotWithShape="1">
          <a:blip r:embed="rId3">
            <a:alphaModFix/>
          </a:blip>
          <a:srcRect b="14588" l="2693" r="26248" t="21143"/>
          <a:stretch/>
        </p:blipFill>
        <p:spPr>
          <a:xfrm>
            <a:off x="2330600" y="240927"/>
            <a:ext cx="6629924" cy="2330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4"/>
          <p:cNvPicPr preferRelativeResize="0"/>
          <p:nvPr/>
        </p:nvPicPr>
        <p:blipFill rotWithShape="1">
          <a:blip r:embed="rId4">
            <a:alphaModFix/>
          </a:blip>
          <a:srcRect b="7560" l="0" r="24992" t="22752"/>
          <a:stretch/>
        </p:blipFill>
        <p:spPr>
          <a:xfrm>
            <a:off x="2330600" y="2631738"/>
            <a:ext cx="6629925" cy="229842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4"/>
          <p:cNvSpPr txBox="1"/>
          <p:nvPr/>
        </p:nvSpPr>
        <p:spPr>
          <a:xfrm>
            <a:off x="528575" y="1761388"/>
            <a:ext cx="13770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E3 (164Hz)</a:t>
            </a:r>
            <a:endParaRPr sz="18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SansAmp</a:t>
            </a:r>
            <a:endParaRPr sz="18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8" name="Google Shape;258;p24"/>
          <p:cNvSpPr txBox="1"/>
          <p:nvPr/>
        </p:nvSpPr>
        <p:spPr>
          <a:xfrm>
            <a:off x="341675" y="3490988"/>
            <a:ext cx="17508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E3 (164Hz)</a:t>
            </a:r>
            <a:endParaRPr sz="18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Direct Signal</a:t>
            </a:r>
            <a:endParaRPr sz="18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9" name="Google Shape;259;p24"/>
          <p:cNvSpPr txBox="1"/>
          <p:nvPr/>
        </p:nvSpPr>
        <p:spPr>
          <a:xfrm>
            <a:off x="7009225" y="4354325"/>
            <a:ext cx="9144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5C951"/>
                </a:solidFill>
                <a:latin typeface="Albert Sans"/>
                <a:ea typeface="Albert Sans"/>
                <a:cs typeface="Albert Sans"/>
                <a:sym typeface="Albert Sans"/>
              </a:rPr>
              <a:t>Good</a:t>
            </a:r>
            <a:endParaRPr sz="1800">
              <a:solidFill>
                <a:srgbClr val="E5C95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0" name="Google Shape;260;p24"/>
          <p:cNvSpPr txBox="1"/>
          <p:nvPr/>
        </p:nvSpPr>
        <p:spPr>
          <a:xfrm>
            <a:off x="6933450" y="2164350"/>
            <a:ext cx="9144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5C951"/>
                </a:solidFill>
                <a:latin typeface="Albert Sans"/>
                <a:ea typeface="Albert Sans"/>
                <a:cs typeface="Albert Sans"/>
                <a:sym typeface="Albert Sans"/>
              </a:rPr>
              <a:t>Bad</a:t>
            </a:r>
            <a:endParaRPr sz="1800">
              <a:solidFill>
                <a:srgbClr val="E5C95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1" name="Google Shape;261;p24"/>
          <p:cNvSpPr txBox="1"/>
          <p:nvPr/>
        </p:nvSpPr>
        <p:spPr>
          <a:xfrm>
            <a:off x="341675" y="190800"/>
            <a:ext cx="17508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High </a:t>
            </a:r>
            <a:r>
              <a:rPr lang="en" sz="2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Notes</a:t>
            </a:r>
            <a:endParaRPr sz="2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2" name="Google Shape;262;p24"/>
          <p:cNvSpPr txBox="1"/>
          <p:nvPr/>
        </p:nvSpPr>
        <p:spPr>
          <a:xfrm>
            <a:off x="55775" y="703750"/>
            <a:ext cx="23226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Do not w</a:t>
            </a:r>
            <a:r>
              <a:rPr lang="en" sz="18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ant the effect at higher frequencies</a:t>
            </a:r>
            <a:endParaRPr sz="18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5" title="F0000TEK.JPG"/>
          <p:cNvPicPr preferRelativeResize="0"/>
          <p:nvPr/>
        </p:nvPicPr>
        <p:blipFill rotWithShape="1">
          <a:blip r:embed="rId3">
            <a:alphaModFix/>
          </a:blip>
          <a:srcRect b="11302" l="3381" r="18530" t="4973"/>
          <a:stretch/>
        </p:blipFill>
        <p:spPr>
          <a:xfrm>
            <a:off x="127998" y="1824450"/>
            <a:ext cx="2843251" cy="22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5" title="F0001TEK.JPG"/>
          <p:cNvPicPr preferRelativeResize="0"/>
          <p:nvPr/>
        </p:nvPicPr>
        <p:blipFill rotWithShape="1">
          <a:blip r:embed="rId4">
            <a:alphaModFix/>
          </a:blip>
          <a:srcRect b="11694" l="3464" r="18514" t="5777"/>
          <a:stretch/>
        </p:blipFill>
        <p:spPr>
          <a:xfrm>
            <a:off x="3111825" y="1824450"/>
            <a:ext cx="2881800" cy="2286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5" title="F0002TEK.JPG"/>
          <p:cNvPicPr preferRelativeResize="0"/>
          <p:nvPr/>
        </p:nvPicPr>
        <p:blipFill rotWithShape="1">
          <a:blip r:embed="rId5">
            <a:alphaModFix/>
          </a:blip>
          <a:srcRect b="11378" l="3575" r="18694" t="4897"/>
          <a:stretch/>
        </p:blipFill>
        <p:spPr>
          <a:xfrm>
            <a:off x="6134200" y="1803475"/>
            <a:ext cx="2881800" cy="232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5"/>
          <p:cNvSpPr txBox="1"/>
          <p:nvPr/>
        </p:nvSpPr>
        <p:spPr>
          <a:xfrm>
            <a:off x="239525" y="177850"/>
            <a:ext cx="329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Albert Sans"/>
                <a:ea typeface="Albert Sans"/>
                <a:cs typeface="Albert Sans"/>
                <a:sym typeface="Albert Sans"/>
              </a:rPr>
              <a:t>Mixer Pot Performance</a:t>
            </a:r>
            <a:endParaRPr b="1" sz="2200">
              <a:solidFill>
                <a:srgbClr val="EEECE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1" name="Google Shape;271;p25"/>
          <p:cNvSpPr txBox="1"/>
          <p:nvPr/>
        </p:nvSpPr>
        <p:spPr>
          <a:xfrm>
            <a:off x="3195675" y="4570788"/>
            <a:ext cx="271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Test Note: A1 (55 Hz)</a:t>
            </a:r>
            <a:endParaRPr sz="22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2" name="Google Shape;272;p25"/>
          <p:cNvSpPr txBox="1"/>
          <p:nvPr/>
        </p:nvSpPr>
        <p:spPr>
          <a:xfrm>
            <a:off x="480500" y="1230775"/>
            <a:ext cx="20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Pot: 10%</a:t>
            </a:r>
            <a:endParaRPr sz="22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3" name="Google Shape;273;p25"/>
          <p:cNvSpPr txBox="1"/>
          <p:nvPr/>
        </p:nvSpPr>
        <p:spPr>
          <a:xfrm>
            <a:off x="3502875" y="1230775"/>
            <a:ext cx="20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Pot</a:t>
            </a:r>
            <a:r>
              <a:rPr lang="en" sz="22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: 50%</a:t>
            </a:r>
            <a:endParaRPr sz="22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4" name="Google Shape;274;p25"/>
          <p:cNvSpPr txBox="1"/>
          <p:nvPr/>
        </p:nvSpPr>
        <p:spPr>
          <a:xfrm>
            <a:off x="6525250" y="1230775"/>
            <a:ext cx="20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Pot</a:t>
            </a:r>
            <a:r>
              <a:rPr lang="en" sz="22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: 100%</a:t>
            </a:r>
            <a:endParaRPr sz="22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5" name="Google Shape;275;p25"/>
          <p:cNvSpPr txBox="1"/>
          <p:nvPr/>
        </p:nvSpPr>
        <p:spPr>
          <a:xfrm>
            <a:off x="480500" y="4110625"/>
            <a:ext cx="20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Vpp</a:t>
            </a:r>
            <a:r>
              <a:rPr lang="en" sz="22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: 88 mV</a:t>
            </a:r>
            <a:endParaRPr sz="22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3502875" y="4110625"/>
            <a:ext cx="20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Vpp: 256 mV</a:t>
            </a:r>
            <a:endParaRPr sz="22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6525250" y="4110625"/>
            <a:ext cx="20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Vpp: 656 mV</a:t>
            </a:r>
            <a:endParaRPr sz="22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391925" y="750550"/>
            <a:ext cx="814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lbert Sans"/>
                <a:ea typeface="Albert Sans"/>
                <a:cs typeface="Albert Sans"/>
                <a:sym typeface="Albert Sans"/>
              </a:rPr>
              <a:t>Tuning the mixer pot will change the amplitude of the signal</a:t>
            </a:r>
            <a:endParaRPr sz="2200">
              <a:solidFill>
                <a:srgbClr val="EEECE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/>
        </p:nvSpPr>
        <p:spPr>
          <a:xfrm>
            <a:off x="152800" y="166775"/>
            <a:ext cx="321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Albert Sans"/>
                <a:ea typeface="Albert Sans"/>
                <a:cs typeface="Albert Sans"/>
                <a:sym typeface="Albert Sans"/>
              </a:rPr>
              <a:t>Gain Pot Performance</a:t>
            </a:r>
            <a:endParaRPr b="1" sz="2200">
              <a:solidFill>
                <a:srgbClr val="EEECE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84" name="Google Shape;284;p26" title="F0004TEK.JPG"/>
          <p:cNvPicPr preferRelativeResize="0"/>
          <p:nvPr/>
        </p:nvPicPr>
        <p:blipFill rotWithShape="1">
          <a:blip r:embed="rId3">
            <a:alphaModFix/>
          </a:blip>
          <a:srcRect b="11653" l="2963" r="18642" t="15877"/>
          <a:stretch/>
        </p:blipFill>
        <p:spPr>
          <a:xfrm>
            <a:off x="483700" y="1694763"/>
            <a:ext cx="3895600" cy="270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6" title="F0005TEK.JPG"/>
          <p:cNvPicPr preferRelativeResize="0"/>
          <p:nvPr/>
        </p:nvPicPr>
        <p:blipFill rotWithShape="1">
          <a:blip r:embed="rId4">
            <a:alphaModFix/>
          </a:blip>
          <a:srcRect b="11653" l="2963" r="18642" t="15877"/>
          <a:stretch/>
        </p:blipFill>
        <p:spPr>
          <a:xfrm>
            <a:off x="4701500" y="1694761"/>
            <a:ext cx="3895600" cy="270067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6"/>
          <p:cNvSpPr txBox="1"/>
          <p:nvPr/>
        </p:nvSpPr>
        <p:spPr>
          <a:xfrm>
            <a:off x="5292250" y="166763"/>
            <a:ext cx="271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Test Note: E1 (41 Hz)</a:t>
            </a:r>
            <a:endParaRPr sz="22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1381650" y="1122075"/>
            <a:ext cx="20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Pot</a:t>
            </a:r>
            <a:r>
              <a:rPr lang="en" sz="22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: 50%</a:t>
            </a:r>
            <a:endParaRPr sz="22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8" name="Google Shape;288;p26"/>
          <p:cNvSpPr txBox="1"/>
          <p:nvPr/>
        </p:nvSpPr>
        <p:spPr>
          <a:xfrm>
            <a:off x="5599450" y="1122075"/>
            <a:ext cx="20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Pot</a:t>
            </a:r>
            <a:r>
              <a:rPr lang="en" sz="22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: 100%</a:t>
            </a:r>
            <a:endParaRPr sz="22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9" name="Google Shape;289;p26"/>
          <p:cNvSpPr/>
          <p:nvPr/>
        </p:nvSpPr>
        <p:spPr>
          <a:xfrm rot="-5400000">
            <a:off x="7034199" y="3700775"/>
            <a:ext cx="367200" cy="11082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6"/>
          <p:cNvSpPr txBox="1"/>
          <p:nvPr/>
        </p:nvSpPr>
        <p:spPr>
          <a:xfrm>
            <a:off x="4701500" y="4570800"/>
            <a:ext cx="395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835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Max gain amplifies 1st harmonic to same level as fundamental</a:t>
            </a:r>
            <a:endParaRPr sz="1835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1" name="Google Shape;291;p26"/>
          <p:cNvSpPr txBox="1"/>
          <p:nvPr/>
        </p:nvSpPr>
        <p:spPr>
          <a:xfrm>
            <a:off x="326650" y="652475"/>
            <a:ext cx="814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lbert Sans"/>
                <a:ea typeface="Albert Sans"/>
                <a:cs typeface="Albert Sans"/>
                <a:sym typeface="Albert Sans"/>
              </a:rPr>
              <a:t>Tuning the gain pot will change the amplitude of the output</a:t>
            </a:r>
            <a:endParaRPr sz="2200">
              <a:solidFill>
                <a:srgbClr val="EEECE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27" title="F0006TEK.JPG"/>
          <p:cNvPicPr preferRelativeResize="0"/>
          <p:nvPr/>
        </p:nvPicPr>
        <p:blipFill rotWithShape="1">
          <a:blip r:embed="rId3">
            <a:alphaModFix/>
          </a:blip>
          <a:srcRect b="12080" l="3359" r="26361" t="15318"/>
          <a:stretch/>
        </p:blipFill>
        <p:spPr>
          <a:xfrm>
            <a:off x="3187450" y="1709300"/>
            <a:ext cx="2769125" cy="21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7" title="F0007TEK.JPG"/>
          <p:cNvPicPr preferRelativeResize="0"/>
          <p:nvPr/>
        </p:nvPicPr>
        <p:blipFill rotWithShape="1">
          <a:blip r:embed="rId4">
            <a:alphaModFix/>
          </a:blip>
          <a:srcRect b="12284" l="3352" r="26368" t="15109"/>
          <a:stretch/>
        </p:blipFill>
        <p:spPr>
          <a:xfrm>
            <a:off x="6125725" y="1709300"/>
            <a:ext cx="2769125" cy="21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7"/>
          <p:cNvSpPr txBox="1"/>
          <p:nvPr/>
        </p:nvSpPr>
        <p:spPr>
          <a:xfrm>
            <a:off x="152800" y="166775"/>
            <a:ext cx="321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Albert Sans"/>
                <a:ea typeface="Albert Sans"/>
                <a:cs typeface="Albert Sans"/>
                <a:sym typeface="Albert Sans"/>
              </a:rPr>
              <a:t>Filter</a:t>
            </a:r>
            <a:r>
              <a:rPr b="1" lang="en" sz="2200">
                <a:latin typeface="Albert Sans"/>
                <a:ea typeface="Albert Sans"/>
                <a:cs typeface="Albert Sans"/>
                <a:sym typeface="Albert Sans"/>
              </a:rPr>
              <a:t> Performance</a:t>
            </a:r>
            <a:endParaRPr b="1" sz="2200">
              <a:solidFill>
                <a:srgbClr val="EEECE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99" name="Google Shape;299;p27" title="F0004TEK.JPG"/>
          <p:cNvPicPr preferRelativeResize="0"/>
          <p:nvPr/>
        </p:nvPicPr>
        <p:blipFill rotWithShape="1">
          <a:blip r:embed="rId5">
            <a:alphaModFix/>
          </a:blip>
          <a:srcRect b="12029" l="3373" r="26347" t="15369"/>
          <a:stretch/>
        </p:blipFill>
        <p:spPr>
          <a:xfrm>
            <a:off x="249175" y="1709312"/>
            <a:ext cx="2769125" cy="2145538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7"/>
          <p:cNvSpPr txBox="1"/>
          <p:nvPr/>
        </p:nvSpPr>
        <p:spPr>
          <a:xfrm>
            <a:off x="583875" y="1136588"/>
            <a:ext cx="20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E1 (41 Hz)</a:t>
            </a:r>
            <a:endParaRPr sz="22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3522150" y="1136600"/>
            <a:ext cx="20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E2 (82 Hz)</a:t>
            </a:r>
            <a:endParaRPr sz="22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6460438" y="1136600"/>
            <a:ext cx="209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E3 (164 Hz)</a:t>
            </a:r>
            <a:endParaRPr sz="22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/>
          <p:nvPr/>
        </p:nvSpPr>
        <p:spPr>
          <a:xfrm>
            <a:off x="152800" y="166775"/>
            <a:ext cx="551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Albert Sans"/>
                <a:ea typeface="Albert Sans"/>
                <a:cs typeface="Albert Sans"/>
                <a:sym typeface="Albert Sans"/>
              </a:rPr>
              <a:t>Current Popular Solution: Vocoder</a:t>
            </a:r>
            <a:endParaRPr sz="2200">
              <a:solidFill>
                <a:srgbClr val="EEECE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descr="Vocoder Analyzer www.haraldswerk.de" id="308" name="Google Shape;3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400" y="852425"/>
            <a:ext cx="4730350" cy="3611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8"/>
          <p:cNvSpPr txBox="1"/>
          <p:nvPr/>
        </p:nvSpPr>
        <p:spPr>
          <a:xfrm>
            <a:off x="517875" y="1338775"/>
            <a:ext cx="3143400" cy="26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lbert Sans"/>
              <a:buAutoNum type="arabicPeriod"/>
            </a:pPr>
            <a:r>
              <a:rPr lang="en" sz="2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Split signal into frequency bands</a:t>
            </a:r>
            <a:endParaRPr sz="2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lbert Sans"/>
              <a:buAutoNum type="arabicPeriod"/>
            </a:pPr>
            <a:r>
              <a:rPr lang="en" sz="2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Process individual bands</a:t>
            </a:r>
            <a:endParaRPr sz="2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lbert Sans"/>
              <a:buAutoNum type="arabicPeriod"/>
            </a:pPr>
            <a:r>
              <a:rPr lang="en" sz="2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Recombine frequency bands</a:t>
            </a:r>
            <a:endParaRPr sz="2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720000" y="1765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Problem</a:t>
            </a:r>
            <a:endParaRPr b="1" sz="27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07100" y="906563"/>
            <a:ext cx="6271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Audio effect pedals can make music sound better, but their frequency response is not ideal</a:t>
            </a:r>
            <a:endParaRPr sz="20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14588" l="2693" r="26248" t="21143"/>
          <a:stretch/>
        </p:blipFill>
        <p:spPr>
          <a:xfrm>
            <a:off x="365025" y="2079700"/>
            <a:ext cx="8413926" cy="273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 rot="-5401067">
            <a:off x="6769213" y="3330187"/>
            <a:ext cx="966300" cy="1665900"/>
          </a:xfrm>
          <a:prstGeom prst="ellipse">
            <a:avLst/>
          </a:prstGeom>
          <a:noFill/>
          <a:ln cap="flat" cmpd="sng" w="19050">
            <a:solidFill>
              <a:srgbClr val="E5C9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5C95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925275" y="4141671"/>
            <a:ext cx="13416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5C951"/>
                </a:solidFill>
                <a:latin typeface="Albert Sans"/>
                <a:ea typeface="Albert Sans"/>
                <a:cs typeface="Albert Sans"/>
                <a:sym typeface="Albert Sans"/>
              </a:rPr>
              <a:t>Unwanted frequency</a:t>
            </a:r>
            <a:endParaRPr sz="1800">
              <a:solidFill>
                <a:srgbClr val="E5C95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4775" y="3579050"/>
            <a:ext cx="140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DD8DE"/>
                </a:solidFill>
              </a:rPr>
              <a:t>Frequency (Hz)</a:t>
            </a:r>
            <a:endParaRPr sz="1200">
              <a:solidFill>
                <a:srgbClr val="CDD8DE"/>
              </a:solidFill>
            </a:endParaRPr>
          </a:p>
        </p:txBody>
      </p:sp>
      <p:pic>
        <p:nvPicPr>
          <p:cNvPr id="68" name="Google Shape;68;p14" title="bddi_no_b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4988" y="1592975"/>
            <a:ext cx="1875025" cy="14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14589" l="2692" r="25899" t="21979"/>
          <a:stretch/>
        </p:blipFill>
        <p:spPr>
          <a:xfrm>
            <a:off x="4631738" y="1219138"/>
            <a:ext cx="4439849" cy="161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7560" l="0" r="25700" t="22752"/>
          <a:stretch/>
        </p:blipFill>
        <p:spPr>
          <a:xfrm>
            <a:off x="4631738" y="3391988"/>
            <a:ext cx="4439849" cy="16346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133550" y="111225"/>
            <a:ext cx="68769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Non-ideal Frequency Response</a:t>
            </a:r>
            <a:endParaRPr b="1" sz="24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284300" y="711563"/>
            <a:ext cx="31347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E3 (High note) + Effect</a:t>
            </a:r>
            <a:endParaRPr sz="18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5">
            <a:alphaModFix/>
          </a:blip>
          <a:srcRect b="13008" l="1920" r="26163" t="23503"/>
          <a:stretch/>
        </p:blipFill>
        <p:spPr>
          <a:xfrm>
            <a:off x="72412" y="1224787"/>
            <a:ext cx="4439849" cy="16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6">
            <a:alphaModFix/>
          </a:blip>
          <a:srcRect b="11867" l="0" r="25694" t="21238"/>
          <a:stretch/>
        </p:blipFill>
        <p:spPr>
          <a:xfrm>
            <a:off x="72425" y="3392012"/>
            <a:ext cx="4439852" cy="163458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865688" y="711563"/>
            <a:ext cx="28533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E1 (Low note) + Effect</a:t>
            </a:r>
            <a:endParaRPr sz="18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0" name="Google Shape;80;p15"/>
          <p:cNvSpPr/>
          <p:nvPr/>
        </p:nvSpPr>
        <p:spPr>
          <a:xfrm rot="-4539927">
            <a:off x="3579711" y="4292099"/>
            <a:ext cx="209626" cy="1076953"/>
          </a:xfrm>
          <a:prstGeom prst="ellipse">
            <a:avLst/>
          </a:prstGeom>
          <a:noFill/>
          <a:ln cap="flat" cmpd="sng" w="19050">
            <a:solidFill>
              <a:srgbClr val="E5C9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A9AE5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65250" y="4260600"/>
            <a:ext cx="22248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5C951"/>
                </a:solidFill>
                <a:latin typeface="Albert Sans"/>
                <a:ea typeface="Albert Sans"/>
                <a:cs typeface="Albert Sans"/>
                <a:sym typeface="Albert Sans"/>
              </a:rPr>
              <a:t>Lacks high frequency effects</a:t>
            </a:r>
            <a:endParaRPr sz="1800">
              <a:solidFill>
                <a:srgbClr val="E5C95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2749550" y="4724050"/>
            <a:ext cx="348000" cy="14700"/>
          </a:xfrm>
          <a:prstGeom prst="straightConnector1">
            <a:avLst/>
          </a:prstGeom>
          <a:noFill/>
          <a:ln cap="flat" cmpd="sng" w="9525">
            <a:solidFill>
              <a:srgbClr val="E5C95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5"/>
          <p:cNvSpPr/>
          <p:nvPr/>
        </p:nvSpPr>
        <p:spPr>
          <a:xfrm rot="-5401866">
            <a:off x="7968198" y="1849412"/>
            <a:ext cx="552600" cy="1184100"/>
          </a:xfrm>
          <a:prstGeom prst="ellipse">
            <a:avLst/>
          </a:prstGeom>
          <a:noFill/>
          <a:ln cap="flat" cmpd="sng" w="19050">
            <a:solidFill>
              <a:srgbClr val="E5C9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A9AE5"/>
              </a:solidFill>
            </a:endParaRPr>
          </a:p>
        </p:txBody>
      </p:sp>
      <p:cxnSp>
        <p:nvCxnSpPr>
          <p:cNvPr id="84" name="Google Shape;84;p15"/>
          <p:cNvCxnSpPr/>
          <p:nvPr/>
        </p:nvCxnSpPr>
        <p:spPr>
          <a:xfrm>
            <a:off x="6996945" y="2436360"/>
            <a:ext cx="630600" cy="10200"/>
          </a:xfrm>
          <a:prstGeom prst="straightConnector1">
            <a:avLst/>
          </a:prstGeom>
          <a:noFill/>
          <a:ln cap="flat" cmpd="sng" w="9525">
            <a:solidFill>
              <a:srgbClr val="E5C95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 txBox="1"/>
          <p:nvPr/>
        </p:nvSpPr>
        <p:spPr>
          <a:xfrm>
            <a:off x="4875377" y="1970463"/>
            <a:ext cx="24138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5C951"/>
                </a:solidFill>
                <a:latin typeface="Albert Sans"/>
                <a:ea typeface="Albert Sans"/>
                <a:cs typeface="Albert Sans"/>
                <a:sym typeface="Albert Sans"/>
              </a:rPr>
              <a:t>High frequency peaking, bad</a:t>
            </a:r>
            <a:endParaRPr sz="1800">
              <a:solidFill>
                <a:srgbClr val="E5C95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520438" y="2207775"/>
            <a:ext cx="9144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5C951"/>
                </a:solidFill>
                <a:latin typeface="Albert Sans"/>
                <a:ea typeface="Albert Sans"/>
                <a:cs typeface="Albert Sans"/>
                <a:sym typeface="Albert Sans"/>
              </a:rPr>
              <a:t>Good</a:t>
            </a:r>
            <a:endParaRPr sz="1800">
              <a:solidFill>
                <a:srgbClr val="E5C95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6130175" y="4402450"/>
            <a:ext cx="9144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5C951"/>
                </a:solidFill>
                <a:latin typeface="Albert Sans"/>
                <a:ea typeface="Albert Sans"/>
                <a:cs typeface="Albert Sans"/>
                <a:sym typeface="Albert Sans"/>
              </a:rPr>
              <a:t>Good</a:t>
            </a:r>
            <a:endParaRPr sz="1800">
              <a:solidFill>
                <a:srgbClr val="E5C95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865675" y="2912475"/>
            <a:ext cx="28533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E1 (Low note) + No effect</a:t>
            </a:r>
            <a:endParaRPr sz="18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284300" y="2912475"/>
            <a:ext cx="31347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E3 (High note) + No effect</a:t>
            </a:r>
            <a:endParaRPr sz="18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720000" y="2283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Demand for Frequency Based Effects</a:t>
            </a:r>
            <a:endParaRPr b="1" sz="27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 amt="90000"/>
          </a:blip>
          <a:srcRect b="46080" l="0" r="57241" t="0"/>
          <a:stretch/>
        </p:blipFill>
        <p:spPr>
          <a:xfrm>
            <a:off x="643413" y="1416138"/>
            <a:ext cx="3591996" cy="976150"/>
          </a:xfrm>
          <a:prstGeom prst="rect">
            <a:avLst/>
          </a:prstGeom>
          <a:noFill/>
          <a:ln cap="flat" cmpd="sng" w="9525">
            <a:solidFill>
              <a:srgbClr val="004C8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475" y="1266950"/>
            <a:ext cx="3357400" cy="1385400"/>
          </a:xfrm>
          <a:prstGeom prst="rect">
            <a:avLst/>
          </a:prstGeom>
          <a:noFill/>
          <a:ln cap="flat" cmpd="sng" w="9525">
            <a:solidFill>
              <a:srgbClr val="004C8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325" y="3007425"/>
            <a:ext cx="3399425" cy="1197875"/>
          </a:xfrm>
          <a:prstGeom prst="rect">
            <a:avLst/>
          </a:prstGeom>
          <a:noFill/>
          <a:ln cap="flat" cmpd="sng" w="9525">
            <a:solidFill>
              <a:srgbClr val="004C8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p16"/>
          <p:cNvPicPr preferRelativeResize="0"/>
          <p:nvPr/>
        </p:nvPicPr>
        <p:blipFill rotWithShape="1">
          <a:blip r:embed="rId6">
            <a:alphaModFix/>
          </a:blip>
          <a:srcRect b="41331" l="0" r="44090" t="0"/>
          <a:stretch/>
        </p:blipFill>
        <p:spPr>
          <a:xfrm>
            <a:off x="4437475" y="3161061"/>
            <a:ext cx="4205401" cy="890550"/>
          </a:xfrm>
          <a:prstGeom prst="rect">
            <a:avLst/>
          </a:prstGeom>
          <a:noFill/>
          <a:ln cap="flat" cmpd="sng" w="9525">
            <a:solidFill>
              <a:srgbClr val="004C8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1116600" y="847700"/>
            <a:ext cx="69108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Frequency Gate: a</a:t>
            </a:r>
            <a:r>
              <a:rPr lang="en" sz="20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utomatically toggles audio channels based on the frequency content of a signal</a:t>
            </a:r>
            <a:endParaRPr sz="20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720000" y="2283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Solution</a:t>
            </a:r>
            <a:endParaRPr b="1" sz="27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6377450" y="3645875"/>
            <a:ext cx="1529100" cy="42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4C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Bypass</a:t>
            </a:r>
            <a:endParaRPr sz="16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06" name="Google Shape;106;p17" title="bddi_no_b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450" y="2124625"/>
            <a:ext cx="1529100" cy="115415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/>
          <p:nvPr/>
        </p:nvSpPr>
        <p:spPr>
          <a:xfrm>
            <a:off x="3406850" y="2269775"/>
            <a:ext cx="1265700" cy="194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4C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4C8F"/>
                </a:solidFill>
              </a:rPr>
              <a:t>Frequency Gate</a:t>
            </a:r>
            <a:endParaRPr sz="1600">
              <a:solidFill>
                <a:srgbClr val="004C8F"/>
              </a:solidFill>
            </a:endParaRPr>
          </a:p>
        </p:txBody>
      </p:sp>
      <p:cxnSp>
        <p:nvCxnSpPr>
          <p:cNvPr id="108" name="Google Shape;108;p17"/>
          <p:cNvCxnSpPr>
            <a:endCxn id="106" idx="1"/>
          </p:cNvCxnSpPr>
          <p:nvPr/>
        </p:nvCxnSpPr>
        <p:spPr>
          <a:xfrm>
            <a:off x="4672550" y="2699903"/>
            <a:ext cx="1704900" cy="1800"/>
          </a:xfrm>
          <a:prstGeom prst="straightConnector1">
            <a:avLst/>
          </a:prstGeom>
          <a:noFill/>
          <a:ln cap="flat" cmpd="sng" w="19050">
            <a:solidFill>
              <a:srgbClr val="8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7"/>
          <p:cNvSpPr txBox="1"/>
          <p:nvPr/>
        </p:nvSpPr>
        <p:spPr>
          <a:xfrm>
            <a:off x="4816250" y="2201800"/>
            <a:ext cx="12657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0000"/>
                </a:solidFill>
                <a:latin typeface="Albert Sans"/>
                <a:ea typeface="Albert Sans"/>
                <a:cs typeface="Albert Sans"/>
                <a:sym typeface="Albert Sans"/>
              </a:rPr>
              <a:t>Low</a:t>
            </a:r>
            <a:endParaRPr sz="1800">
              <a:solidFill>
                <a:srgbClr val="800000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0000"/>
                </a:solidFill>
                <a:latin typeface="Albert Sans"/>
                <a:ea typeface="Albert Sans"/>
                <a:cs typeface="Albert Sans"/>
                <a:sym typeface="Albert Sans"/>
              </a:rPr>
              <a:t>Notes</a:t>
            </a:r>
            <a:endParaRPr sz="1800">
              <a:solidFill>
                <a:srgbClr val="8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110" name="Google Shape;110;p17"/>
          <p:cNvCxnSpPr>
            <a:endCxn id="105" idx="1"/>
          </p:cNvCxnSpPr>
          <p:nvPr/>
        </p:nvCxnSpPr>
        <p:spPr>
          <a:xfrm>
            <a:off x="4672550" y="3854525"/>
            <a:ext cx="1704900" cy="1800"/>
          </a:xfrm>
          <a:prstGeom prst="straightConnector1">
            <a:avLst/>
          </a:prstGeom>
          <a:noFill/>
          <a:ln cap="flat" cmpd="sng" w="19050">
            <a:solidFill>
              <a:srgbClr val="8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7"/>
          <p:cNvSpPr txBox="1"/>
          <p:nvPr/>
        </p:nvSpPr>
        <p:spPr>
          <a:xfrm>
            <a:off x="4816250" y="3358425"/>
            <a:ext cx="12657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0000"/>
                </a:solidFill>
                <a:latin typeface="Albert Sans"/>
                <a:ea typeface="Albert Sans"/>
                <a:cs typeface="Albert Sans"/>
                <a:sym typeface="Albert Sans"/>
              </a:rPr>
              <a:t>High</a:t>
            </a:r>
            <a:endParaRPr sz="1800">
              <a:solidFill>
                <a:srgbClr val="800000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0000"/>
                </a:solidFill>
                <a:latin typeface="Albert Sans"/>
                <a:ea typeface="Albert Sans"/>
                <a:cs typeface="Albert Sans"/>
                <a:sym typeface="Albert Sans"/>
              </a:rPr>
              <a:t>Notes</a:t>
            </a:r>
            <a:endParaRPr sz="1800">
              <a:solidFill>
                <a:srgbClr val="8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112" name="Google Shape;112;p17"/>
          <p:cNvCxnSpPr/>
          <p:nvPr/>
        </p:nvCxnSpPr>
        <p:spPr>
          <a:xfrm>
            <a:off x="1853750" y="3240575"/>
            <a:ext cx="1553100" cy="3600"/>
          </a:xfrm>
          <a:prstGeom prst="straightConnector1">
            <a:avLst/>
          </a:prstGeom>
          <a:noFill/>
          <a:ln cap="flat" cmpd="sng" w="19050">
            <a:solidFill>
              <a:srgbClr val="8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7"/>
          <p:cNvSpPr txBox="1"/>
          <p:nvPr/>
        </p:nvSpPr>
        <p:spPr>
          <a:xfrm>
            <a:off x="1726250" y="2766150"/>
            <a:ext cx="16806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0000"/>
                </a:solidFill>
                <a:latin typeface="Albert Sans"/>
                <a:ea typeface="Albert Sans"/>
                <a:cs typeface="Albert Sans"/>
                <a:sym typeface="Albert Sans"/>
              </a:rPr>
              <a:t>Input Signal</a:t>
            </a:r>
            <a:endParaRPr sz="1800">
              <a:solidFill>
                <a:srgbClr val="8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14" name="Google Shape;114;p17" title="dean_no_b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75701">
            <a:off x="412276" y="2151323"/>
            <a:ext cx="1710124" cy="2182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131875" y="169050"/>
            <a:ext cx="290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Albert Sans"/>
                <a:ea typeface="Albert Sans"/>
                <a:cs typeface="Albert Sans"/>
                <a:sym typeface="Albert Sans"/>
              </a:rPr>
              <a:t>Block Diagram</a:t>
            </a:r>
            <a:endParaRPr b="1" sz="2700">
              <a:solidFill>
                <a:srgbClr val="EEECE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2892350" y="1378675"/>
            <a:ext cx="844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3413025" y="2613675"/>
            <a:ext cx="1110600" cy="163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Effect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Clean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5242350" y="1390375"/>
            <a:ext cx="1529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Microcontroller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123" name="Google Shape;123;p18"/>
          <p:cNvCxnSpPr/>
          <p:nvPr/>
        </p:nvCxnSpPr>
        <p:spPr>
          <a:xfrm>
            <a:off x="3037575" y="1552275"/>
            <a:ext cx="3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8"/>
          <p:cNvCxnSpPr/>
          <p:nvPr/>
        </p:nvCxnSpPr>
        <p:spPr>
          <a:xfrm>
            <a:off x="3343175" y="1556250"/>
            <a:ext cx="230100" cy="2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8"/>
          <p:cNvSpPr/>
          <p:nvPr/>
        </p:nvSpPr>
        <p:spPr>
          <a:xfrm rot="5400000">
            <a:off x="4207900" y="1407625"/>
            <a:ext cx="563100" cy="514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8"/>
          <p:cNvCxnSpPr/>
          <p:nvPr/>
        </p:nvCxnSpPr>
        <p:spPr>
          <a:xfrm flipH="1" rot="10800000">
            <a:off x="4327150" y="1310700"/>
            <a:ext cx="209700" cy="7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8"/>
          <p:cNvSpPr/>
          <p:nvPr/>
        </p:nvSpPr>
        <p:spPr>
          <a:xfrm rot="5400000">
            <a:off x="1857900" y="1419900"/>
            <a:ext cx="563100" cy="514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8" title="dean_no_b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175703">
            <a:off x="-58175" y="995732"/>
            <a:ext cx="1231043" cy="1570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18"/>
          <p:cNvCxnSpPr/>
          <p:nvPr/>
        </p:nvCxnSpPr>
        <p:spPr>
          <a:xfrm>
            <a:off x="1030175" y="1676275"/>
            <a:ext cx="7863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2421700" y="1677300"/>
            <a:ext cx="44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3761400" y="1665025"/>
            <a:ext cx="44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8"/>
          <p:cNvSpPr/>
          <p:nvPr/>
        </p:nvSpPr>
        <p:spPr>
          <a:xfrm rot="5400000">
            <a:off x="1862900" y="2642625"/>
            <a:ext cx="563100" cy="5148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1612525" y="891888"/>
            <a:ext cx="10539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Buffer</a:t>
            </a:r>
            <a:endParaRPr sz="18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3908975" y="891900"/>
            <a:ext cx="10539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Gain</a:t>
            </a:r>
            <a:endParaRPr sz="18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2760738" y="891900"/>
            <a:ext cx="10539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Filter</a:t>
            </a:r>
            <a:endParaRPr sz="18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136" name="Google Shape;136;p18"/>
          <p:cNvCxnSpPr/>
          <p:nvPr/>
        </p:nvCxnSpPr>
        <p:spPr>
          <a:xfrm>
            <a:off x="1375594" y="2900032"/>
            <a:ext cx="44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8"/>
          <p:cNvCxnSpPr/>
          <p:nvPr/>
        </p:nvCxnSpPr>
        <p:spPr>
          <a:xfrm>
            <a:off x="4771700" y="1665025"/>
            <a:ext cx="44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8"/>
          <p:cNvCxnSpPr/>
          <p:nvPr/>
        </p:nvCxnSpPr>
        <p:spPr>
          <a:xfrm>
            <a:off x="2467500" y="2900025"/>
            <a:ext cx="7863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8"/>
          <p:cNvCxnSpPr/>
          <p:nvPr/>
        </p:nvCxnSpPr>
        <p:spPr>
          <a:xfrm>
            <a:off x="2801819" y="3984257"/>
            <a:ext cx="59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8"/>
          <p:cNvCxnSpPr/>
          <p:nvPr/>
        </p:nvCxnSpPr>
        <p:spPr>
          <a:xfrm rot="10800000">
            <a:off x="2801825" y="2910250"/>
            <a:ext cx="10200" cy="1074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8"/>
          <p:cNvSpPr/>
          <p:nvPr/>
        </p:nvSpPr>
        <p:spPr>
          <a:xfrm>
            <a:off x="7209575" y="2671725"/>
            <a:ext cx="576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18"/>
          <p:cNvCxnSpPr>
            <a:endCxn id="141" idx="7"/>
          </p:cNvCxnSpPr>
          <p:nvPr/>
        </p:nvCxnSpPr>
        <p:spPr>
          <a:xfrm flipH="1" rot="10800000">
            <a:off x="7299522" y="2755595"/>
            <a:ext cx="401700" cy="3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8"/>
          <p:cNvCxnSpPr>
            <a:endCxn id="141" idx="5"/>
          </p:cNvCxnSpPr>
          <p:nvPr/>
        </p:nvCxnSpPr>
        <p:spPr>
          <a:xfrm>
            <a:off x="7299522" y="2756455"/>
            <a:ext cx="401700" cy="4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8"/>
          <p:cNvSpPr txBox="1"/>
          <p:nvPr/>
        </p:nvSpPr>
        <p:spPr>
          <a:xfrm>
            <a:off x="6970625" y="2275175"/>
            <a:ext cx="10539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Mixer</a:t>
            </a:r>
            <a:endParaRPr sz="18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4901100" y="891900"/>
            <a:ext cx="22116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Level Detection</a:t>
            </a:r>
            <a:endParaRPr sz="18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146" name="Google Shape;146;p18"/>
          <p:cNvCxnSpPr/>
          <p:nvPr/>
        </p:nvCxnSpPr>
        <p:spPr>
          <a:xfrm>
            <a:off x="4545388" y="2957625"/>
            <a:ext cx="7863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8"/>
          <p:cNvSpPr txBox="1"/>
          <p:nvPr/>
        </p:nvSpPr>
        <p:spPr>
          <a:xfrm>
            <a:off x="4872700" y="4283050"/>
            <a:ext cx="2034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Channel Select</a:t>
            </a:r>
            <a:endParaRPr sz="18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5366150" y="2628875"/>
            <a:ext cx="1013400" cy="163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 rot="5400000">
            <a:off x="5715225" y="3116575"/>
            <a:ext cx="348950" cy="404100"/>
          </a:xfrm>
          <a:prstGeom prst="flowChartCollat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 rot="5400000">
            <a:off x="5715225" y="3465525"/>
            <a:ext cx="348950" cy="404100"/>
          </a:xfrm>
          <a:prstGeom prst="flowChartCollat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5833150" y="3210700"/>
            <a:ext cx="113100" cy="10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 txBox="1"/>
          <p:nvPr/>
        </p:nvSpPr>
        <p:spPr>
          <a:xfrm>
            <a:off x="4411600" y="2554900"/>
            <a:ext cx="10539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0000"/>
                </a:solidFill>
                <a:latin typeface="Albert Sans"/>
                <a:ea typeface="Albert Sans"/>
                <a:cs typeface="Albert Sans"/>
                <a:sym typeface="Albert Sans"/>
              </a:rPr>
              <a:t>Ch 1</a:t>
            </a:r>
            <a:endParaRPr sz="1800">
              <a:solidFill>
                <a:srgbClr val="8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4411600" y="3625350"/>
            <a:ext cx="10539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0000"/>
                </a:solidFill>
                <a:latin typeface="Albert Sans"/>
                <a:ea typeface="Albert Sans"/>
                <a:cs typeface="Albert Sans"/>
                <a:sym typeface="Albert Sans"/>
              </a:rPr>
              <a:t>Ch 2</a:t>
            </a:r>
            <a:endParaRPr sz="1800">
              <a:solidFill>
                <a:srgbClr val="8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154" name="Google Shape;154;p18"/>
          <p:cNvCxnSpPr/>
          <p:nvPr/>
        </p:nvCxnSpPr>
        <p:spPr>
          <a:xfrm flipH="1" rot="10800000">
            <a:off x="1384300" y="1685025"/>
            <a:ext cx="5400" cy="121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8"/>
          <p:cNvCxnSpPr/>
          <p:nvPr/>
        </p:nvCxnSpPr>
        <p:spPr>
          <a:xfrm flipH="1">
            <a:off x="5870138" y="2043900"/>
            <a:ext cx="5400" cy="56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8"/>
          <p:cNvSpPr txBox="1"/>
          <p:nvPr/>
        </p:nvSpPr>
        <p:spPr>
          <a:xfrm>
            <a:off x="5853350" y="2022275"/>
            <a:ext cx="10539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Ctrl</a:t>
            </a:r>
            <a:endParaRPr sz="18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157" name="Google Shape;157;p18"/>
          <p:cNvCxnSpPr/>
          <p:nvPr/>
        </p:nvCxnSpPr>
        <p:spPr>
          <a:xfrm>
            <a:off x="6401400" y="2953450"/>
            <a:ext cx="7863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8"/>
          <p:cNvCxnSpPr>
            <a:endCxn id="141" idx="4"/>
          </p:cNvCxnSpPr>
          <p:nvPr/>
        </p:nvCxnSpPr>
        <p:spPr>
          <a:xfrm rot="10800000">
            <a:off x="7497575" y="3244425"/>
            <a:ext cx="1500" cy="79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8"/>
          <p:cNvCxnSpPr/>
          <p:nvPr/>
        </p:nvCxnSpPr>
        <p:spPr>
          <a:xfrm rot="10800000">
            <a:off x="6395875" y="4031525"/>
            <a:ext cx="1110600" cy="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8"/>
          <p:cNvCxnSpPr/>
          <p:nvPr/>
        </p:nvCxnSpPr>
        <p:spPr>
          <a:xfrm>
            <a:off x="7807450" y="2953450"/>
            <a:ext cx="7863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8"/>
          <p:cNvCxnSpPr/>
          <p:nvPr/>
        </p:nvCxnSpPr>
        <p:spPr>
          <a:xfrm>
            <a:off x="4546400" y="4033775"/>
            <a:ext cx="783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8"/>
          <p:cNvSpPr txBox="1"/>
          <p:nvPr/>
        </p:nvSpPr>
        <p:spPr>
          <a:xfrm>
            <a:off x="639100" y="1284088"/>
            <a:ext cx="11823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0000"/>
                </a:solidFill>
                <a:latin typeface="Albert Sans"/>
                <a:ea typeface="Albert Sans"/>
                <a:cs typeface="Albert Sans"/>
                <a:sym typeface="Albert Sans"/>
              </a:rPr>
              <a:t>Guitar In</a:t>
            </a:r>
            <a:endParaRPr sz="1800">
              <a:solidFill>
                <a:srgbClr val="8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3377175" y="4283038"/>
            <a:ext cx="11823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Pedal</a:t>
            </a:r>
            <a:endParaRPr sz="18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7701225" y="3085738"/>
            <a:ext cx="11823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0000"/>
                </a:solidFill>
                <a:latin typeface="Albert Sans"/>
                <a:ea typeface="Albert Sans"/>
                <a:cs typeface="Albert Sans"/>
                <a:sym typeface="Albert Sans"/>
              </a:rPr>
              <a:t>Amp Out</a:t>
            </a:r>
            <a:endParaRPr sz="1800">
              <a:solidFill>
                <a:srgbClr val="8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2215775" y="2248838"/>
            <a:ext cx="11823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0000"/>
                </a:solidFill>
                <a:latin typeface="Albert Sans"/>
                <a:ea typeface="Albert Sans"/>
                <a:cs typeface="Albert Sans"/>
                <a:sym typeface="Albert Sans"/>
              </a:rPr>
              <a:t>Buffer Out</a:t>
            </a:r>
            <a:endParaRPr sz="1800">
              <a:solidFill>
                <a:srgbClr val="8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131875" y="4036025"/>
            <a:ext cx="208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0000"/>
                </a:solidFill>
              </a:rPr>
              <a:t>*I/O Ports</a:t>
            </a:r>
            <a:endParaRPr sz="1800">
              <a:solidFill>
                <a:srgbClr val="8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4C8F"/>
                </a:solidFill>
              </a:rPr>
              <a:t>*</a:t>
            </a:r>
            <a:r>
              <a:rPr lang="en" sz="1800">
                <a:solidFill>
                  <a:srgbClr val="004C8F"/>
                </a:solidFill>
              </a:rPr>
              <a:t>Internal Stages</a:t>
            </a:r>
            <a:endParaRPr sz="1800">
              <a:solidFill>
                <a:srgbClr val="004C8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 title="freq_gate-removebg-preview.png"/>
          <p:cNvPicPr preferRelativeResize="0"/>
          <p:nvPr/>
        </p:nvPicPr>
        <p:blipFill rotWithShape="1">
          <a:blip r:embed="rId3">
            <a:alphaModFix/>
          </a:blip>
          <a:srcRect b="0" l="12144" r="14782" t="10144"/>
          <a:stretch/>
        </p:blipFill>
        <p:spPr>
          <a:xfrm rot="-5400000">
            <a:off x="2875713" y="-391463"/>
            <a:ext cx="3614775" cy="59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/>
          <p:nvPr/>
        </p:nvSpPr>
        <p:spPr>
          <a:xfrm>
            <a:off x="4372950" y="4534775"/>
            <a:ext cx="8184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00000"/>
                </a:solidFill>
                <a:latin typeface="Albert Sans"/>
                <a:ea typeface="Albert Sans"/>
                <a:cs typeface="Albert Sans"/>
                <a:sym typeface="Albert Sans"/>
              </a:rPr>
              <a:t>Mixers</a:t>
            </a:r>
            <a:endParaRPr sz="1600">
              <a:solidFill>
                <a:srgbClr val="8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5532050" y="4534775"/>
            <a:ext cx="6309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00000"/>
                </a:solidFill>
                <a:latin typeface="Albert Sans"/>
                <a:ea typeface="Albert Sans"/>
                <a:cs typeface="Albert Sans"/>
                <a:sym typeface="Albert Sans"/>
              </a:rPr>
              <a:t>Gain</a:t>
            </a:r>
            <a:endParaRPr sz="1600">
              <a:solidFill>
                <a:srgbClr val="8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3899113" y="478000"/>
            <a:ext cx="1213200" cy="53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00000"/>
                </a:solidFill>
                <a:latin typeface="Albert Sans"/>
                <a:ea typeface="Albert Sans"/>
                <a:cs typeface="Albert Sans"/>
                <a:sym typeface="Albert Sans"/>
              </a:rPr>
              <a:t>Amp OUT</a:t>
            </a:r>
            <a:endParaRPr sz="1600">
              <a:solidFill>
                <a:srgbClr val="8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94125" y="112900"/>
            <a:ext cx="27192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Albert Sans"/>
                <a:ea typeface="Albert Sans"/>
                <a:cs typeface="Albert Sans"/>
                <a:sym typeface="Albert Sans"/>
              </a:rPr>
              <a:t>Physical Implementation</a:t>
            </a:r>
            <a:endParaRPr b="1" sz="2700">
              <a:solidFill>
                <a:srgbClr val="EEECE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6593875" y="3425225"/>
            <a:ext cx="575700" cy="80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 rot="5400000">
            <a:off x="6672775" y="3922025"/>
            <a:ext cx="191700" cy="80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19"/>
          <p:cNvCxnSpPr>
            <a:stCxn id="179" idx="1"/>
            <a:endCxn id="177" idx="2"/>
          </p:cNvCxnSpPr>
          <p:nvPr/>
        </p:nvCxnSpPr>
        <p:spPr>
          <a:xfrm rot="10800000">
            <a:off x="6367600" y="4323050"/>
            <a:ext cx="3987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19"/>
          <p:cNvSpPr/>
          <p:nvPr/>
        </p:nvSpPr>
        <p:spPr>
          <a:xfrm>
            <a:off x="6766300" y="4312700"/>
            <a:ext cx="1019400" cy="53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00000"/>
                </a:solidFill>
                <a:latin typeface="Albert Sans"/>
                <a:ea typeface="Albert Sans"/>
                <a:cs typeface="Albert Sans"/>
                <a:sym typeface="Albert Sans"/>
              </a:rPr>
              <a:t>Guitar IN</a:t>
            </a:r>
            <a:endParaRPr sz="1600">
              <a:solidFill>
                <a:srgbClr val="8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180" name="Google Shape;180;p19"/>
          <p:cNvCxnSpPr>
            <a:stCxn id="173" idx="0"/>
          </p:cNvCxnSpPr>
          <p:nvPr/>
        </p:nvCxnSpPr>
        <p:spPr>
          <a:xfrm rot="10800000">
            <a:off x="5845400" y="4356875"/>
            <a:ext cx="2100" cy="1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9"/>
          <p:cNvCxnSpPr>
            <a:stCxn id="172" idx="0"/>
          </p:cNvCxnSpPr>
          <p:nvPr/>
        </p:nvCxnSpPr>
        <p:spPr>
          <a:xfrm flipH="1" rot="10800000">
            <a:off x="4782150" y="4356875"/>
            <a:ext cx="210000" cy="1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9"/>
          <p:cNvCxnSpPr/>
          <p:nvPr/>
        </p:nvCxnSpPr>
        <p:spPr>
          <a:xfrm rot="10800000">
            <a:off x="4578100" y="4356875"/>
            <a:ext cx="210000" cy="1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19"/>
          <p:cNvSpPr/>
          <p:nvPr/>
        </p:nvSpPr>
        <p:spPr>
          <a:xfrm rot="5400000">
            <a:off x="6278000" y="776950"/>
            <a:ext cx="661800" cy="49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5534338" y="478000"/>
            <a:ext cx="1213200" cy="53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00000"/>
                </a:solidFill>
                <a:latin typeface="Albert Sans"/>
                <a:ea typeface="Albert Sans"/>
                <a:cs typeface="Albert Sans"/>
                <a:sym typeface="Albert Sans"/>
              </a:rPr>
              <a:t>Buffer OUT</a:t>
            </a:r>
            <a:endParaRPr sz="1600">
              <a:solidFill>
                <a:srgbClr val="8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7110250" y="1771700"/>
            <a:ext cx="10695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00000"/>
                </a:solidFill>
                <a:latin typeface="Albert Sans"/>
                <a:ea typeface="Albert Sans"/>
                <a:cs typeface="Albert Sans"/>
                <a:sym typeface="Albert Sans"/>
              </a:rPr>
              <a:t>Ch 1 </a:t>
            </a:r>
            <a:r>
              <a:rPr lang="en" sz="1600">
                <a:solidFill>
                  <a:srgbClr val="800000"/>
                </a:solidFill>
              </a:rPr>
              <a:t>&amp; </a:t>
            </a:r>
            <a:r>
              <a:rPr lang="en" sz="1600">
                <a:solidFill>
                  <a:srgbClr val="800000"/>
                </a:solidFill>
                <a:latin typeface="Albert Sans"/>
                <a:ea typeface="Albert Sans"/>
                <a:cs typeface="Albert Sans"/>
                <a:sym typeface="Albert Sans"/>
              </a:rPr>
              <a:t>2</a:t>
            </a:r>
            <a:endParaRPr sz="1600">
              <a:solidFill>
                <a:srgbClr val="8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EEEE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/>
        </p:nvSpPr>
        <p:spPr>
          <a:xfrm>
            <a:off x="94125" y="112900"/>
            <a:ext cx="180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Schematic</a:t>
            </a:r>
            <a:endParaRPr b="1" sz="27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450" y="0"/>
            <a:ext cx="6651436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/>
          <p:cNvSpPr txBox="1"/>
          <p:nvPr/>
        </p:nvSpPr>
        <p:spPr>
          <a:xfrm>
            <a:off x="217650" y="685600"/>
            <a:ext cx="19548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21 resistors</a:t>
            </a:r>
            <a:endParaRPr sz="16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11 capacitors</a:t>
            </a:r>
            <a:endParaRPr sz="16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6 TL072 op amps</a:t>
            </a:r>
            <a:endParaRPr sz="16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1 CMOS switch IC</a:t>
            </a:r>
            <a:endParaRPr sz="16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2214550" y="1113225"/>
            <a:ext cx="1567800" cy="868800"/>
          </a:xfrm>
          <a:prstGeom prst="rect">
            <a:avLst/>
          </a:prstGeom>
          <a:noFill/>
          <a:ln cap="flat" cmpd="sng" w="19050">
            <a:solidFill>
              <a:srgbClr val="004C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845300" y="1046475"/>
            <a:ext cx="1097700" cy="1351200"/>
          </a:xfrm>
          <a:prstGeom prst="rect">
            <a:avLst/>
          </a:prstGeom>
          <a:noFill/>
          <a:ln cap="flat" cmpd="sng" w="19050">
            <a:solidFill>
              <a:srgbClr val="004C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5269200" y="835875"/>
            <a:ext cx="2348100" cy="1027800"/>
          </a:xfrm>
          <a:prstGeom prst="rect">
            <a:avLst/>
          </a:prstGeom>
          <a:noFill/>
          <a:ln cap="flat" cmpd="sng" w="19050">
            <a:solidFill>
              <a:srgbClr val="004C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2812050" y="112900"/>
            <a:ext cx="303000" cy="8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2520700" y="196400"/>
            <a:ext cx="880800" cy="830700"/>
          </a:xfrm>
          <a:prstGeom prst="rect">
            <a:avLst/>
          </a:prstGeom>
          <a:noFill/>
          <a:ln cap="flat" cmpd="sng" w="19050">
            <a:solidFill>
              <a:srgbClr val="004C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8" name="Google Shape;198;p20"/>
          <p:cNvCxnSpPr/>
          <p:nvPr/>
        </p:nvCxnSpPr>
        <p:spPr>
          <a:xfrm>
            <a:off x="6748025" y="273625"/>
            <a:ext cx="0" cy="476400"/>
          </a:xfrm>
          <a:prstGeom prst="straightConnector1">
            <a:avLst/>
          </a:prstGeom>
          <a:noFill/>
          <a:ln cap="flat" cmpd="sng" w="19050">
            <a:solidFill>
              <a:srgbClr val="004C8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0"/>
          <p:cNvCxnSpPr/>
          <p:nvPr/>
        </p:nvCxnSpPr>
        <p:spPr>
          <a:xfrm>
            <a:off x="6732975" y="286125"/>
            <a:ext cx="1961100" cy="0"/>
          </a:xfrm>
          <a:prstGeom prst="straightConnector1">
            <a:avLst/>
          </a:prstGeom>
          <a:noFill/>
          <a:ln cap="flat" cmpd="sng" w="19050">
            <a:solidFill>
              <a:srgbClr val="004C8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0"/>
          <p:cNvCxnSpPr/>
          <p:nvPr/>
        </p:nvCxnSpPr>
        <p:spPr>
          <a:xfrm>
            <a:off x="6732975" y="738700"/>
            <a:ext cx="945300" cy="0"/>
          </a:xfrm>
          <a:prstGeom prst="straightConnector1">
            <a:avLst/>
          </a:prstGeom>
          <a:noFill/>
          <a:ln cap="flat" cmpd="sng" w="19050">
            <a:solidFill>
              <a:srgbClr val="004C8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0"/>
          <p:cNvCxnSpPr/>
          <p:nvPr/>
        </p:nvCxnSpPr>
        <p:spPr>
          <a:xfrm rot="10800000">
            <a:off x="8679800" y="299875"/>
            <a:ext cx="0" cy="1229700"/>
          </a:xfrm>
          <a:prstGeom prst="straightConnector1">
            <a:avLst/>
          </a:prstGeom>
          <a:noFill/>
          <a:ln cap="flat" cmpd="sng" w="19050">
            <a:solidFill>
              <a:srgbClr val="004C8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0"/>
          <p:cNvCxnSpPr/>
          <p:nvPr/>
        </p:nvCxnSpPr>
        <p:spPr>
          <a:xfrm>
            <a:off x="7679750" y="1542825"/>
            <a:ext cx="1014300" cy="0"/>
          </a:xfrm>
          <a:prstGeom prst="straightConnector1">
            <a:avLst/>
          </a:prstGeom>
          <a:noFill/>
          <a:ln cap="flat" cmpd="sng" w="19050">
            <a:solidFill>
              <a:srgbClr val="004C8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0"/>
          <p:cNvCxnSpPr/>
          <p:nvPr/>
        </p:nvCxnSpPr>
        <p:spPr>
          <a:xfrm>
            <a:off x="7670925" y="726200"/>
            <a:ext cx="0" cy="830700"/>
          </a:xfrm>
          <a:prstGeom prst="straightConnector1">
            <a:avLst/>
          </a:prstGeom>
          <a:noFill/>
          <a:ln cap="flat" cmpd="sng" w="19050">
            <a:solidFill>
              <a:srgbClr val="004C8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0"/>
          <p:cNvSpPr/>
          <p:nvPr/>
        </p:nvSpPr>
        <p:spPr>
          <a:xfrm>
            <a:off x="6518225" y="2979375"/>
            <a:ext cx="778800" cy="1133400"/>
          </a:xfrm>
          <a:prstGeom prst="rect">
            <a:avLst/>
          </a:prstGeom>
          <a:noFill/>
          <a:ln cap="flat" cmpd="sng" w="19050">
            <a:solidFill>
              <a:srgbClr val="004C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7587600" y="2979375"/>
            <a:ext cx="807000" cy="1133400"/>
          </a:xfrm>
          <a:prstGeom prst="rect">
            <a:avLst/>
          </a:prstGeom>
          <a:noFill/>
          <a:ln cap="flat" cmpd="sng" w="19050">
            <a:solidFill>
              <a:srgbClr val="004C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 txBox="1"/>
          <p:nvPr/>
        </p:nvSpPr>
        <p:spPr>
          <a:xfrm>
            <a:off x="7504350" y="2491200"/>
            <a:ext cx="9453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Output Buffer</a:t>
            </a:r>
            <a:endParaRPr sz="12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6466650" y="2491200"/>
            <a:ext cx="9453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Summing Amp</a:t>
            </a:r>
            <a:endParaRPr sz="12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5078350" y="2797975"/>
            <a:ext cx="1365000" cy="2312700"/>
          </a:xfrm>
          <a:prstGeom prst="rect">
            <a:avLst/>
          </a:prstGeom>
          <a:noFill/>
          <a:ln cap="flat" cmpd="sng" w="19050">
            <a:solidFill>
              <a:srgbClr val="004C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 txBox="1"/>
          <p:nvPr/>
        </p:nvSpPr>
        <p:spPr>
          <a:xfrm>
            <a:off x="5136375" y="2491200"/>
            <a:ext cx="11970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Level shifters</a:t>
            </a:r>
            <a:endParaRPr sz="12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2414700" y="-102500"/>
            <a:ext cx="10977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Power stage</a:t>
            </a:r>
            <a:endParaRPr sz="12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3845300" y="685600"/>
            <a:ext cx="10977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Buffer</a:t>
            </a:r>
            <a:endParaRPr sz="12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5491800" y="523575"/>
            <a:ext cx="10977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Filter</a:t>
            </a:r>
            <a:endParaRPr sz="12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7638050" y="-22400"/>
            <a:ext cx="10977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Gain stage</a:t>
            </a:r>
            <a:endParaRPr sz="12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3947100" y="2797850"/>
            <a:ext cx="1014300" cy="2312700"/>
          </a:xfrm>
          <a:prstGeom prst="rect">
            <a:avLst/>
          </a:prstGeom>
          <a:noFill/>
          <a:ln cap="flat" cmpd="sng" w="19050">
            <a:solidFill>
              <a:srgbClr val="004C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"/>
          <p:cNvSpPr txBox="1"/>
          <p:nvPr/>
        </p:nvSpPr>
        <p:spPr>
          <a:xfrm>
            <a:off x="3905400" y="2491200"/>
            <a:ext cx="10977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Switches</a:t>
            </a:r>
            <a:endParaRPr sz="12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6" name="Google Shape;216;p20"/>
          <p:cNvSpPr txBox="1"/>
          <p:nvPr/>
        </p:nvSpPr>
        <p:spPr>
          <a:xfrm>
            <a:off x="1976200" y="1981900"/>
            <a:ext cx="20445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4C8F"/>
                </a:solidFill>
                <a:latin typeface="Albert Sans"/>
                <a:ea typeface="Albert Sans"/>
                <a:cs typeface="Albert Sans"/>
                <a:sym typeface="Albert Sans"/>
              </a:rPr>
              <a:t>Impedance Matching</a:t>
            </a:r>
            <a:endParaRPr sz="1200">
              <a:solidFill>
                <a:srgbClr val="004C8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/>
        </p:nvSpPr>
        <p:spPr>
          <a:xfrm>
            <a:off x="720013" y="1592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Albert Sans"/>
                <a:ea typeface="Albert Sans"/>
                <a:cs typeface="Albert Sans"/>
                <a:sym typeface="Albert Sans"/>
              </a:rPr>
              <a:t>Demo</a:t>
            </a:r>
            <a:endParaRPr b="1" sz="2700">
              <a:solidFill>
                <a:srgbClr val="EEECE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22" name="Google Shape;222;p21" title="VID_20230414_195745545_exported_71269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289" y="731975"/>
            <a:ext cx="7171426" cy="422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