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charset="1" panose="00000500000000000000"/>
      <p:regular r:id="rId16"/>
    </p:embeddedFont>
    <p:embeddedFont>
      <p:font typeface="Poppins Bold" charset="1" panose="00000800000000000000"/>
      <p:regular r:id="rId17"/>
    </p:embeddedFont>
    <p:embeddedFont>
      <p:font typeface="Poppins Semi-Bold" charset="1" panose="000007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A16F1"/>
        </a:solidFill>
      </p:bgPr>
    </p:bg>
    <p:spTree>
      <p:nvGrpSpPr>
        <p:cNvPr id="1" name=""/>
        <p:cNvGrpSpPr/>
        <p:nvPr/>
      </p:nvGrpSpPr>
      <p:grpSpPr>
        <a:xfrm>
          <a:off x="0" y="0"/>
          <a:ext cx="0" cy="0"/>
          <a:chOff x="0" y="0"/>
          <a:chExt cx="0" cy="0"/>
        </a:xfrm>
      </p:grpSpPr>
      <p:grpSp>
        <p:nvGrpSpPr>
          <p:cNvPr name="Group 2" id="2"/>
          <p:cNvGrpSpPr/>
          <p:nvPr/>
        </p:nvGrpSpPr>
        <p:grpSpPr>
          <a:xfrm rot="0">
            <a:off x="541991" y="665504"/>
            <a:ext cx="17204018" cy="8955992"/>
            <a:chOff x="0" y="0"/>
            <a:chExt cx="4720783" cy="2457524"/>
          </a:xfrm>
        </p:grpSpPr>
        <p:sp>
          <p:nvSpPr>
            <p:cNvPr name="Freeform 3" id="3"/>
            <p:cNvSpPr/>
            <p:nvPr/>
          </p:nvSpPr>
          <p:spPr>
            <a:xfrm flipH="false" flipV="false" rot="0">
              <a:off x="0" y="0"/>
              <a:ext cx="4720782" cy="2457524"/>
            </a:xfrm>
            <a:custGeom>
              <a:avLst/>
              <a:gdLst/>
              <a:ahLst/>
              <a:cxnLst/>
              <a:rect r="r" b="b" t="t" l="l"/>
              <a:pathLst>
                <a:path h="2457524" w="4720782">
                  <a:moveTo>
                    <a:pt x="29700" y="0"/>
                  </a:moveTo>
                  <a:lnTo>
                    <a:pt x="4691082" y="0"/>
                  </a:lnTo>
                  <a:cubicBezTo>
                    <a:pt x="4707485" y="0"/>
                    <a:pt x="4720782" y="13297"/>
                    <a:pt x="4720782" y="29700"/>
                  </a:cubicBezTo>
                  <a:lnTo>
                    <a:pt x="4720782" y="2427824"/>
                  </a:lnTo>
                  <a:cubicBezTo>
                    <a:pt x="4720782" y="2444227"/>
                    <a:pt x="4707485" y="2457524"/>
                    <a:pt x="4691082" y="2457524"/>
                  </a:cubicBezTo>
                  <a:lnTo>
                    <a:pt x="29700" y="2457524"/>
                  </a:lnTo>
                  <a:cubicBezTo>
                    <a:pt x="13297" y="2457524"/>
                    <a:pt x="0" y="2444227"/>
                    <a:pt x="0" y="2427824"/>
                  </a:cubicBezTo>
                  <a:lnTo>
                    <a:pt x="0" y="29700"/>
                  </a:lnTo>
                  <a:cubicBezTo>
                    <a:pt x="0" y="13297"/>
                    <a:pt x="13297" y="0"/>
                    <a:pt x="29700" y="0"/>
                  </a:cubicBezTo>
                  <a:close/>
                </a:path>
              </a:pathLst>
            </a:custGeom>
            <a:solidFill>
              <a:srgbClr val="FCFAFA"/>
            </a:solidFill>
            <a:ln w="19050" cap="rnd">
              <a:solidFill>
                <a:srgbClr val="7A16F1"/>
              </a:solidFill>
              <a:prstDash val="solid"/>
              <a:round/>
            </a:ln>
          </p:spPr>
        </p:sp>
        <p:sp>
          <p:nvSpPr>
            <p:cNvPr name="TextBox 4" id="4"/>
            <p:cNvSpPr txBox="true"/>
            <p:nvPr/>
          </p:nvSpPr>
          <p:spPr>
            <a:xfrm>
              <a:off x="0" y="-66675"/>
              <a:ext cx="4720783" cy="2524199"/>
            </a:xfrm>
            <a:prstGeom prst="rect">
              <a:avLst/>
            </a:prstGeom>
          </p:spPr>
          <p:txBody>
            <a:bodyPr anchor="ctr" rtlCol="false" tIns="50800" lIns="50800" bIns="50800" rIns="50800"/>
            <a:lstStyle/>
            <a:p>
              <a:pPr algn="ctr">
                <a:lnSpc>
                  <a:spcPts val="3639"/>
                </a:lnSpc>
              </a:pPr>
            </a:p>
          </p:txBody>
        </p:sp>
      </p:grpSp>
      <p:grpSp>
        <p:nvGrpSpPr>
          <p:cNvPr name="Group 5" id="5"/>
          <p:cNvGrpSpPr/>
          <p:nvPr/>
        </p:nvGrpSpPr>
        <p:grpSpPr>
          <a:xfrm rot="0">
            <a:off x="905187" y="1028700"/>
            <a:ext cx="16456633" cy="8229600"/>
            <a:chOff x="0" y="0"/>
            <a:chExt cx="4334257" cy="2167467"/>
          </a:xfrm>
        </p:grpSpPr>
        <p:sp>
          <p:nvSpPr>
            <p:cNvPr name="Freeform 6" id="6"/>
            <p:cNvSpPr/>
            <p:nvPr/>
          </p:nvSpPr>
          <p:spPr>
            <a:xfrm flipH="false" flipV="false" rot="0">
              <a:off x="0" y="0"/>
              <a:ext cx="4334257" cy="2167467"/>
            </a:xfrm>
            <a:custGeom>
              <a:avLst/>
              <a:gdLst/>
              <a:ahLst/>
              <a:cxnLst/>
              <a:rect r="r" b="b" t="t" l="l"/>
              <a:pathLst>
                <a:path h="2167467" w="4334257">
                  <a:moveTo>
                    <a:pt x="25874" y="0"/>
                  </a:moveTo>
                  <a:lnTo>
                    <a:pt x="4308383" y="0"/>
                  </a:lnTo>
                  <a:cubicBezTo>
                    <a:pt x="4322673" y="0"/>
                    <a:pt x="4334257" y="11584"/>
                    <a:pt x="4334257" y="25874"/>
                  </a:cubicBezTo>
                  <a:lnTo>
                    <a:pt x="4334257" y="2141592"/>
                  </a:lnTo>
                  <a:cubicBezTo>
                    <a:pt x="4334257" y="2155882"/>
                    <a:pt x="4322673" y="2167467"/>
                    <a:pt x="4308383" y="2167467"/>
                  </a:cubicBezTo>
                  <a:lnTo>
                    <a:pt x="25874" y="2167467"/>
                  </a:lnTo>
                  <a:cubicBezTo>
                    <a:pt x="19012" y="2167467"/>
                    <a:pt x="12431" y="2164741"/>
                    <a:pt x="7578" y="2159888"/>
                  </a:cubicBezTo>
                  <a:cubicBezTo>
                    <a:pt x="2726" y="2155036"/>
                    <a:pt x="0" y="2148455"/>
                    <a:pt x="0" y="2141592"/>
                  </a:cubicBezTo>
                  <a:lnTo>
                    <a:pt x="0" y="25874"/>
                  </a:lnTo>
                  <a:cubicBezTo>
                    <a:pt x="0" y="11584"/>
                    <a:pt x="11584" y="0"/>
                    <a:pt x="25874" y="0"/>
                  </a:cubicBezTo>
                  <a:close/>
                </a:path>
              </a:pathLst>
            </a:custGeom>
            <a:solidFill>
              <a:srgbClr val="000000">
                <a:alpha val="0"/>
              </a:srgbClr>
            </a:solidFill>
            <a:ln w="19050" cap="rnd">
              <a:solidFill>
                <a:srgbClr val="7A16F1"/>
              </a:solidFill>
              <a:prstDash val="solid"/>
              <a:round/>
            </a:ln>
          </p:spPr>
        </p:sp>
        <p:sp>
          <p:nvSpPr>
            <p:cNvPr name="TextBox 7" id="7"/>
            <p:cNvSpPr txBox="true"/>
            <p:nvPr/>
          </p:nvSpPr>
          <p:spPr>
            <a:xfrm>
              <a:off x="0" y="-66675"/>
              <a:ext cx="4334257" cy="2234142"/>
            </a:xfrm>
            <a:prstGeom prst="rect">
              <a:avLst/>
            </a:prstGeom>
          </p:spPr>
          <p:txBody>
            <a:bodyPr anchor="ctr" rtlCol="false" tIns="50800" lIns="50800" bIns="50800" rIns="50800"/>
            <a:lstStyle/>
            <a:p>
              <a:pPr algn="ctr">
                <a:lnSpc>
                  <a:spcPts val="3639"/>
                </a:lnSpc>
              </a:pPr>
            </a:p>
          </p:txBody>
        </p:sp>
      </p:grpSp>
      <p:grpSp>
        <p:nvGrpSpPr>
          <p:cNvPr name="Group 8" id="8"/>
          <p:cNvGrpSpPr/>
          <p:nvPr/>
        </p:nvGrpSpPr>
        <p:grpSpPr>
          <a:xfrm rot="0">
            <a:off x="4805587" y="6691626"/>
            <a:ext cx="8676827" cy="718971"/>
            <a:chOff x="0" y="0"/>
            <a:chExt cx="2285255" cy="189359"/>
          </a:xfrm>
        </p:grpSpPr>
        <p:sp>
          <p:nvSpPr>
            <p:cNvPr name="Freeform 9" id="9"/>
            <p:cNvSpPr/>
            <p:nvPr/>
          </p:nvSpPr>
          <p:spPr>
            <a:xfrm flipH="false" flipV="false" rot="0">
              <a:off x="0" y="0"/>
              <a:ext cx="2285255" cy="189359"/>
            </a:xfrm>
            <a:custGeom>
              <a:avLst/>
              <a:gdLst/>
              <a:ahLst/>
              <a:cxnLst/>
              <a:rect r="r" b="b" t="t" l="l"/>
              <a:pathLst>
                <a:path h="189359" w="2285255">
                  <a:moveTo>
                    <a:pt x="89225" y="0"/>
                  </a:moveTo>
                  <a:lnTo>
                    <a:pt x="2196030" y="0"/>
                  </a:lnTo>
                  <a:cubicBezTo>
                    <a:pt x="2219693" y="0"/>
                    <a:pt x="2242388" y="9400"/>
                    <a:pt x="2259121" y="26133"/>
                  </a:cubicBezTo>
                  <a:cubicBezTo>
                    <a:pt x="2275854" y="42866"/>
                    <a:pt x="2285255" y="65561"/>
                    <a:pt x="2285255" y="89225"/>
                  </a:cubicBezTo>
                  <a:lnTo>
                    <a:pt x="2285255" y="100133"/>
                  </a:lnTo>
                  <a:cubicBezTo>
                    <a:pt x="2285255" y="123797"/>
                    <a:pt x="2275854" y="146492"/>
                    <a:pt x="2259121" y="163225"/>
                  </a:cubicBezTo>
                  <a:cubicBezTo>
                    <a:pt x="2242388" y="179958"/>
                    <a:pt x="2219693" y="189359"/>
                    <a:pt x="2196030" y="189359"/>
                  </a:cubicBezTo>
                  <a:lnTo>
                    <a:pt x="89225" y="189359"/>
                  </a:lnTo>
                  <a:cubicBezTo>
                    <a:pt x="65561" y="189359"/>
                    <a:pt x="42866" y="179958"/>
                    <a:pt x="26133" y="163225"/>
                  </a:cubicBezTo>
                  <a:cubicBezTo>
                    <a:pt x="9400" y="146492"/>
                    <a:pt x="0" y="123797"/>
                    <a:pt x="0" y="100133"/>
                  </a:cubicBezTo>
                  <a:lnTo>
                    <a:pt x="0" y="89225"/>
                  </a:lnTo>
                  <a:cubicBezTo>
                    <a:pt x="0" y="65561"/>
                    <a:pt x="9400" y="42866"/>
                    <a:pt x="26133" y="26133"/>
                  </a:cubicBezTo>
                  <a:cubicBezTo>
                    <a:pt x="42866" y="9400"/>
                    <a:pt x="65561" y="0"/>
                    <a:pt x="89225" y="0"/>
                  </a:cubicBezTo>
                  <a:close/>
                </a:path>
              </a:pathLst>
            </a:custGeom>
            <a:solidFill>
              <a:srgbClr val="F2DDFF"/>
            </a:solidFill>
          </p:spPr>
        </p:sp>
        <p:sp>
          <p:nvSpPr>
            <p:cNvPr name="TextBox 10" id="10"/>
            <p:cNvSpPr txBox="true"/>
            <p:nvPr/>
          </p:nvSpPr>
          <p:spPr>
            <a:xfrm>
              <a:off x="0" y="-66675"/>
              <a:ext cx="2285255" cy="256034"/>
            </a:xfrm>
            <a:prstGeom prst="rect">
              <a:avLst/>
            </a:prstGeom>
          </p:spPr>
          <p:txBody>
            <a:bodyPr anchor="ctr" rtlCol="false" tIns="50800" lIns="50800" bIns="50800" rIns="50800"/>
            <a:lstStyle/>
            <a:p>
              <a:pPr algn="ctr">
                <a:lnSpc>
                  <a:spcPts val="3639"/>
                </a:lnSpc>
                <a:spcBef>
                  <a:spcPct val="0"/>
                </a:spcBef>
              </a:pPr>
              <a:r>
                <a:rPr lang="en-US" sz="2599">
                  <a:solidFill>
                    <a:srgbClr val="7A16F1"/>
                  </a:solidFill>
                  <a:latin typeface="Poppins"/>
                  <a:ea typeface="Poppins"/>
                  <a:cs typeface="Poppins"/>
                  <a:sym typeface="Poppins"/>
                </a:rPr>
                <a:t>Francis xavier engineering college </a:t>
              </a:r>
            </a:p>
          </p:txBody>
        </p:sp>
      </p:grpSp>
      <p:grpSp>
        <p:nvGrpSpPr>
          <p:cNvPr name="Group 11" id="11"/>
          <p:cNvGrpSpPr/>
          <p:nvPr/>
        </p:nvGrpSpPr>
        <p:grpSpPr>
          <a:xfrm rot="0">
            <a:off x="7479096" y="1196156"/>
            <a:ext cx="3308815" cy="718971"/>
            <a:chOff x="0" y="0"/>
            <a:chExt cx="871457" cy="189359"/>
          </a:xfrm>
        </p:grpSpPr>
        <p:sp>
          <p:nvSpPr>
            <p:cNvPr name="Freeform 12" id="12"/>
            <p:cNvSpPr/>
            <p:nvPr/>
          </p:nvSpPr>
          <p:spPr>
            <a:xfrm flipH="false" flipV="false" rot="0">
              <a:off x="0" y="0"/>
              <a:ext cx="871457" cy="189359"/>
            </a:xfrm>
            <a:custGeom>
              <a:avLst/>
              <a:gdLst/>
              <a:ahLst/>
              <a:cxnLst/>
              <a:rect r="r" b="b" t="t" l="l"/>
              <a:pathLst>
                <a:path h="189359" w="871457">
                  <a:moveTo>
                    <a:pt x="94679" y="0"/>
                  </a:moveTo>
                  <a:lnTo>
                    <a:pt x="776778" y="0"/>
                  </a:lnTo>
                  <a:cubicBezTo>
                    <a:pt x="801889" y="0"/>
                    <a:pt x="825971" y="9975"/>
                    <a:pt x="843726" y="27731"/>
                  </a:cubicBezTo>
                  <a:cubicBezTo>
                    <a:pt x="861482" y="45487"/>
                    <a:pt x="871457" y="69569"/>
                    <a:pt x="871457" y="94679"/>
                  </a:cubicBezTo>
                  <a:lnTo>
                    <a:pt x="871457" y="94679"/>
                  </a:lnTo>
                  <a:cubicBezTo>
                    <a:pt x="871457" y="119790"/>
                    <a:pt x="861482" y="143872"/>
                    <a:pt x="843726" y="161628"/>
                  </a:cubicBezTo>
                  <a:cubicBezTo>
                    <a:pt x="825971" y="179383"/>
                    <a:pt x="801889" y="189359"/>
                    <a:pt x="776778" y="189359"/>
                  </a:cubicBezTo>
                  <a:lnTo>
                    <a:pt x="94679" y="189359"/>
                  </a:lnTo>
                  <a:cubicBezTo>
                    <a:pt x="69569" y="189359"/>
                    <a:pt x="45487" y="179383"/>
                    <a:pt x="27731" y="161628"/>
                  </a:cubicBezTo>
                  <a:cubicBezTo>
                    <a:pt x="9975" y="143872"/>
                    <a:pt x="0" y="119790"/>
                    <a:pt x="0" y="94679"/>
                  </a:cubicBezTo>
                  <a:lnTo>
                    <a:pt x="0" y="94679"/>
                  </a:lnTo>
                  <a:cubicBezTo>
                    <a:pt x="0" y="69569"/>
                    <a:pt x="9975" y="45487"/>
                    <a:pt x="27731" y="27731"/>
                  </a:cubicBezTo>
                  <a:cubicBezTo>
                    <a:pt x="45487" y="9975"/>
                    <a:pt x="69569" y="0"/>
                    <a:pt x="94679" y="0"/>
                  </a:cubicBezTo>
                  <a:close/>
                </a:path>
              </a:pathLst>
            </a:custGeom>
            <a:solidFill>
              <a:srgbClr val="7A16F1"/>
            </a:solidFill>
          </p:spPr>
        </p:sp>
        <p:sp>
          <p:nvSpPr>
            <p:cNvPr name="TextBox 13" id="13"/>
            <p:cNvSpPr txBox="true"/>
            <p:nvPr/>
          </p:nvSpPr>
          <p:spPr>
            <a:xfrm>
              <a:off x="0" y="-66675"/>
              <a:ext cx="871457" cy="256034"/>
            </a:xfrm>
            <a:prstGeom prst="rect">
              <a:avLst/>
            </a:prstGeom>
          </p:spPr>
          <p:txBody>
            <a:bodyPr anchor="ctr" rtlCol="false" tIns="50800" lIns="50800" bIns="50800" rIns="50800"/>
            <a:lstStyle/>
            <a:p>
              <a:pPr algn="ctr">
                <a:lnSpc>
                  <a:spcPts val="3639"/>
                </a:lnSpc>
                <a:spcBef>
                  <a:spcPct val="0"/>
                </a:spcBef>
              </a:pPr>
              <a:r>
                <a:rPr lang="en-US" sz="2599" spc="-51">
                  <a:solidFill>
                    <a:srgbClr val="FBFAFC"/>
                  </a:solidFill>
                  <a:latin typeface="Poppins"/>
                  <a:ea typeface="Poppins"/>
                  <a:cs typeface="Poppins"/>
                  <a:sym typeface="Poppins"/>
                </a:rPr>
                <a:t>Title</a:t>
              </a:r>
            </a:p>
          </p:txBody>
        </p:sp>
      </p:grpSp>
      <p:grpSp>
        <p:nvGrpSpPr>
          <p:cNvPr name="Group 14" id="14"/>
          <p:cNvGrpSpPr/>
          <p:nvPr/>
        </p:nvGrpSpPr>
        <p:grpSpPr>
          <a:xfrm rot="0">
            <a:off x="692597" y="837351"/>
            <a:ext cx="2372857" cy="2372857"/>
            <a:chOff x="0" y="0"/>
            <a:chExt cx="3163810" cy="3163810"/>
          </a:xfrm>
        </p:grpSpPr>
        <p:grpSp>
          <p:nvGrpSpPr>
            <p:cNvPr name="Group 15" id="15"/>
            <p:cNvGrpSpPr/>
            <p:nvPr/>
          </p:nvGrpSpPr>
          <p:grpSpPr>
            <a:xfrm rot="0">
              <a:off x="0" y="0"/>
              <a:ext cx="3163810" cy="3163810"/>
              <a:chOff x="0" y="0"/>
              <a:chExt cx="735625" cy="735625"/>
            </a:xfrm>
          </p:grpSpPr>
          <p:sp>
            <p:nvSpPr>
              <p:cNvPr name="Freeform 16" id="16"/>
              <p:cNvSpPr/>
              <p:nvPr/>
            </p:nvSpPr>
            <p:spPr>
              <a:xfrm flipH="false" flipV="false" rot="0">
                <a:off x="0" y="0"/>
                <a:ext cx="735625" cy="735625"/>
              </a:xfrm>
              <a:custGeom>
                <a:avLst/>
                <a:gdLst/>
                <a:ahLst/>
                <a:cxnLst/>
                <a:rect r="r" b="b" t="t" l="l"/>
                <a:pathLst>
                  <a:path h="735625" w="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name="TextBox 17" id="17"/>
              <p:cNvSpPr txBox="true"/>
              <p:nvPr/>
            </p:nvSpPr>
            <p:spPr>
              <a:xfrm>
                <a:off x="0" y="-66675"/>
                <a:ext cx="735625" cy="802300"/>
              </a:xfrm>
              <a:prstGeom prst="rect">
                <a:avLst/>
              </a:prstGeom>
            </p:spPr>
            <p:txBody>
              <a:bodyPr anchor="ctr" rtlCol="false" tIns="50800" lIns="50800" bIns="50800" rIns="50800"/>
              <a:lstStyle/>
              <a:p>
                <a:pPr algn="ctr">
                  <a:lnSpc>
                    <a:spcPts val="3639"/>
                  </a:lnSpc>
                </a:pPr>
              </a:p>
            </p:txBody>
          </p:sp>
        </p:grpSp>
        <p:sp>
          <p:nvSpPr>
            <p:cNvPr name="Freeform 18" id="18"/>
            <p:cNvSpPr/>
            <p:nvPr/>
          </p:nvSpPr>
          <p:spPr>
            <a:xfrm flipH="false" flipV="false" rot="0">
              <a:off x="574331" y="610970"/>
              <a:ext cx="2015148" cy="1941870"/>
            </a:xfrm>
            <a:custGeom>
              <a:avLst/>
              <a:gdLst/>
              <a:ahLst/>
              <a:cxnLst/>
              <a:rect r="r" b="b" t="t" l="l"/>
              <a:pathLst>
                <a:path h="1941870" w="2015148">
                  <a:moveTo>
                    <a:pt x="0" y="0"/>
                  </a:moveTo>
                  <a:lnTo>
                    <a:pt x="2015148" y="0"/>
                  </a:lnTo>
                  <a:lnTo>
                    <a:pt x="2015148" y="1941870"/>
                  </a:lnTo>
                  <a:lnTo>
                    <a:pt x="0" y="1941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9" id="19"/>
          <p:cNvGrpSpPr/>
          <p:nvPr/>
        </p:nvGrpSpPr>
        <p:grpSpPr>
          <a:xfrm rot="0">
            <a:off x="15161035" y="7075833"/>
            <a:ext cx="2372857" cy="2372857"/>
            <a:chOff x="0" y="0"/>
            <a:chExt cx="3163810" cy="3163810"/>
          </a:xfrm>
        </p:grpSpPr>
        <p:grpSp>
          <p:nvGrpSpPr>
            <p:cNvPr name="Group 20" id="20"/>
            <p:cNvGrpSpPr/>
            <p:nvPr/>
          </p:nvGrpSpPr>
          <p:grpSpPr>
            <a:xfrm rot="0">
              <a:off x="0" y="0"/>
              <a:ext cx="3163810" cy="3163810"/>
              <a:chOff x="0" y="0"/>
              <a:chExt cx="735625" cy="735625"/>
            </a:xfrm>
          </p:grpSpPr>
          <p:sp>
            <p:nvSpPr>
              <p:cNvPr name="Freeform 21" id="21"/>
              <p:cNvSpPr/>
              <p:nvPr/>
            </p:nvSpPr>
            <p:spPr>
              <a:xfrm flipH="false" flipV="false" rot="0">
                <a:off x="0" y="0"/>
                <a:ext cx="735625" cy="735625"/>
              </a:xfrm>
              <a:custGeom>
                <a:avLst/>
                <a:gdLst/>
                <a:ahLst/>
                <a:cxnLst/>
                <a:rect r="r" b="b" t="t" l="l"/>
                <a:pathLst>
                  <a:path h="735625" w="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name="TextBox 22" id="22"/>
              <p:cNvSpPr txBox="true"/>
              <p:nvPr/>
            </p:nvSpPr>
            <p:spPr>
              <a:xfrm>
                <a:off x="0" y="-66675"/>
                <a:ext cx="735625" cy="802300"/>
              </a:xfrm>
              <a:prstGeom prst="rect">
                <a:avLst/>
              </a:prstGeom>
            </p:spPr>
            <p:txBody>
              <a:bodyPr anchor="ctr" rtlCol="false" tIns="50800" lIns="50800" bIns="50800" rIns="50800"/>
              <a:lstStyle/>
              <a:p>
                <a:pPr algn="ctr">
                  <a:lnSpc>
                    <a:spcPts val="3639"/>
                  </a:lnSpc>
                </a:pPr>
              </a:p>
            </p:txBody>
          </p:sp>
        </p:grpSp>
        <p:sp>
          <p:nvSpPr>
            <p:cNvPr name="Freeform 23" id="23"/>
            <p:cNvSpPr/>
            <p:nvPr/>
          </p:nvSpPr>
          <p:spPr>
            <a:xfrm flipH="false" flipV="false" rot="0">
              <a:off x="522353" y="610970"/>
              <a:ext cx="2119104" cy="1941870"/>
            </a:xfrm>
            <a:custGeom>
              <a:avLst/>
              <a:gdLst/>
              <a:ahLst/>
              <a:cxnLst/>
              <a:rect r="r" b="b" t="t" l="l"/>
              <a:pathLst>
                <a:path h="1941870" w="2119104">
                  <a:moveTo>
                    <a:pt x="0" y="0"/>
                  </a:moveTo>
                  <a:lnTo>
                    <a:pt x="2119104" y="0"/>
                  </a:lnTo>
                  <a:lnTo>
                    <a:pt x="2119104" y="1941870"/>
                  </a:lnTo>
                  <a:lnTo>
                    <a:pt x="0" y="1941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4" id="24"/>
          <p:cNvSpPr/>
          <p:nvPr/>
        </p:nvSpPr>
        <p:spPr>
          <a:xfrm flipH="false" flipV="false" rot="0">
            <a:off x="8893236" y="777936"/>
            <a:ext cx="501527" cy="501527"/>
          </a:xfrm>
          <a:custGeom>
            <a:avLst/>
            <a:gdLst/>
            <a:ahLst/>
            <a:cxnLst/>
            <a:rect r="r" b="b" t="t" l="l"/>
            <a:pathLst>
              <a:path h="501527" w="501527">
                <a:moveTo>
                  <a:pt x="0" y="0"/>
                </a:moveTo>
                <a:lnTo>
                  <a:pt x="501528" y="0"/>
                </a:lnTo>
                <a:lnTo>
                  <a:pt x="501528" y="501528"/>
                </a:lnTo>
                <a:lnTo>
                  <a:pt x="0" y="5015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8893236" y="9007536"/>
            <a:ext cx="501527" cy="501527"/>
          </a:xfrm>
          <a:custGeom>
            <a:avLst/>
            <a:gdLst/>
            <a:ahLst/>
            <a:cxnLst/>
            <a:rect r="r" b="b" t="t" l="l"/>
            <a:pathLst>
              <a:path h="501527" w="501527">
                <a:moveTo>
                  <a:pt x="0" y="0"/>
                </a:moveTo>
                <a:lnTo>
                  <a:pt x="501528" y="0"/>
                </a:lnTo>
                <a:lnTo>
                  <a:pt x="501528" y="501528"/>
                </a:lnTo>
                <a:lnTo>
                  <a:pt x="0" y="5015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6" id="26"/>
          <p:cNvSpPr txBox="true"/>
          <p:nvPr/>
        </p:nvSpPr>
        <p:spPr>
          <a:xfrm rot="0">
            <a:off x="3541322" y="2299063"/>
            <a:ext cx="11205356" cy="4135389"/>
          </a:xfrm>
          <a:prstGeom prst="rect">
            <a:avLst/>
          </a:prstGeom>
        </p:spPr>
        <p:txBody>
          <a:bodyPr anchor="t" rtlCol="false" tIns="0" lIns="0" bIns="0" rIns="0">
            <a:spAutoFit/>
          </a:bodyPr>
          <a:lstStyle/>
          <a:p>
            <a:pPr algn="ctr">
              <a:lnSpc>
                <a:spcPts val="10474"/>
              </a:lnSpc>
            </a:pPr>
            <a:r>
              <a:rPr lang="en-US" b="true" sz="10580" spc="-380">
                <a:solidFill>
                  <a:srgbClr val="201D20"/>
                </a:solidFill>
                <a:latin typeface="Poppins Bold"/>
                <a:ea typeface="Poppins Bold"/>
                <a:cs typeface="Poppins Bold"/>
                <a:sym typeface="Poppins Bold"/>
              </a:rPr>
              <a:t>Shopping Management System</a:t>
            </a:r>
          </a:p>
        </p:txBody>
      </p:sp>
      <p:sp>
        <p:nvSpPr>
          <p:cNvPr name="TextBox 27" id="27"/>
          <p:cNvSpPr txBox="true"/>
          <p:nvPr/>
        </p:nvSpPr>
        <p:spPr>
          <a:xfrm rot="0">
            <a:off x="11088483" y="7601097"/>
            <a:ext cx="3658195" cy="915036"/>
          </a:xfrm>
          <a:prstGeom prst="rect">
            <a:avLst/>
          </a:prstGeom>
        </p:spPr>
        <p:txBody>
          <a:bodyPr anchor="t" rtlCol="false" tIns="0" lIns="0" bIns="0" rIns="0">
            <a:spAutoFit/>
          </a:bodyPr>
          <a:lstStyle/>
          <a:p>
            <a:pPr algn="ctr">
              <a:lnSpc>
                <a:spcPts val="3639"/>
              </a:lnSpc>
            </a:pPr>
            <a:r>
              <a:rPr lang="en-US" sz="2599">
                <a:solidFill>
                  <a:srgbClr val="201D20"/>
                </a:solidFill>
                <a:latin typeface="Poppins"/>
                <a:ea typeface="Poppins"/>
                <a:cs typeface="Poppins"/>
                <a:sym typeface="Poppins"/>
              </a:rPr>
              <a:t>Subikson M</a:t>
            </a:r>
          </a:p>
          <a:p>
            <a:pPr algn="ctr">
              <a:lnSpc>
                <a:spcPts val="3639"/>
              </a:lnSpc>
              <a:spcBef>
                <a:spcPct val="0"/>
              </a:spcBef>
            </a:pPr>
            <a:r>
              <a:rPr lang="en-US" sz="2599">
                <a:solidFill>
                  <a:srgbClr val="201D20"/>
                </a:solidFill>
                <a:latin typeface="Poppins"/>
                <a:ea typeface="Poppins"/>
                <a:cs typeface="Poppins"/>
                <a:sym typeface="Poppins"/>
              </a:rPr>
              <a:t>95072312166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AFC"/>
        </a:solidFill>
      </p:bgPr>
    </p:bg>
    <p:spTree>
      <p:nvGrpSpPr>
        <p:cNvPr id="1" name=""/>
        <p:cNvGrpSpPr/>
        <p:nvPr/>
      </p:nvGrpSpPr>
      <p:grpSpPr>
        <a:xfrm>
          <a:off x="0" y="0"/>
          <a:ext cx="0" cy="0"/>
          <a:chOff x="0" y="0"/>
          <a:chExt cx="0" cy="0"/>
        </a:xfrm>
      </p:grpSpPr>
      <p:grpSp>
        <p:nvGrpSpPr>
          <p:cNvPr name="Group 2" id="2"/>
          <p:cNvGrpSpPr/>
          <p:nvPr/>
        </p:nvGrpSpPr>
        <p:grpSpPr>
          <a:xfrm rot="0">
            <a:off x="541991" y="665504"/>
            <a:ext cx="17204018" cy="8955992"/>
            <a:chOff x="0" y="0"/>
            <a:chExt cx="4720783" cy="2457524"/>
          </a:xfrm>
        </p:grpSpPr>
        <p:sp>
          <p:nvSpPr>
            <p:cNvPr name="Freeform 3" id="3"/>
            <p:cNvSpPr/>
            <p:nvPr/>
          </p:nvSpPr>
          <p:spPr>
            <a:xfrm flipH="false" flipV="false" rot="0">
              <a:off x="0" y="0"/>
              <a:ext cx="4720782" cy="2457524"/>
            </a:xfrm>
            <a:custGeom>
              <a:avLst/>
              <a:gdLst/>
              <a:ahLst/>
              <a:cxnLst/>
              <a:rect r="r" b="b" t="t" l="l"/>
              <a:pathLst>
                <a:path h="2457524" w="4720782">
                  <a:moveTo>
                    <a:pt x="29700" y="0"/>
                  </a:moveTo>
                  <a:lnTo>
                    <a:pt x="4691082" y="0"/>
                  </a:lnTo>
                  <a:cubicBezTo>
                    <a:pt x="4707485" y="0"/>
                    <a:pt x="4720782" y="13297"/>
                    <a:pt x="4720782" y="29700"/>
                  </a:cubicBezTo>
                  <a:lnTo>
                    <a:pt x="4720782" y="2427824"/>
                  </a:lnTo>
                  <a:cubicBezTo>
                    <a:pt x="4720782" y="2444227"/>
                    <a:pt x="4707485" y="2457524"/>
                    <a:pt x="4691082" y="2457524"/>
                  </a:cubicBezTo>
                  <a:lnTo>
                    <a:pt x="29700" y="2457524"/>
                  </a:lnTo>
                  <a:cubicBezTo>
                    <a:pt x="13297" y="2457524"/>
                    <a:pt x="0" y="2444227"/>
                    <a:pt x="0" y="2427824"/>
                  </a:cubicBezTo>
                  <a:lnTo>
                    <a:pt x="0" y="29700"/>
                  </a:lnTo>
                  <a:cubicBezTo>
                    <a:pt x="0" y="13297"/>
                    <a:pt x="13297" y="0"/>
                    <a:pt x="29700" y="0"/>
                  </a:cubicBezTo>
                  <a:close/>
                </a:path>
              </a:pathLst>
            </a:custGeom>
            <a:solidFill>
              <a:srgbClr val="7A16F1"/>
            </a:solidFill>
            <a:ln w="19050" cap="rnd">
              <a:solidFill>
                <a:srgbClr val="7A16F1"/>
              </a:solidFill>
              <a:prstDash val="solid"/>
              <a:round/>
            </a:ln>
          </p:spPr>
        </p:sp>
        <p:sp>
          <p:nvSpPr>
            <p:cNvPr name="TextBox 4" id="4"/>
            <p:cNvSpPr txBox="true"/>
            <p:nvPr/>
          </p:nvSpPr>
          <p:spPr>
            <a:xfrm>
              <a:off x="0" y="-66675"/>
              <a:ext cx="4720783" cy="2524199"/>
            </a:xfrm>
            <a:prstGeom prst="rect">
              <a:avLst/>
            </a:prstGeom>
          </p:spPr>
          <p:txBody>
            <a:bodyPr anchor="ctr" rtlCol="false" tIns="50800" lIns="50800" bIns="50800" rIns="50800"/>
            <a:lstStyle/>
            <a:p>
              <a:pPr algn="ctr">
                <a:lnSpc>
                  <a:spcPts val="3639"/>
                </a:lnSpc>
              </a:pPr>
            </a:p>
          </p:txBody>
        </p:sp>
      </p:grpSp>
      <p:grpSp>
        <p:nvGrpSpPr>
          <p:cNvPr name="Group 5" id="5"/>
          <p:cNvGrpSpPr/>
          <p:nvPr/>
        </p:nvGrpSpPr>
        <p:grpSpPr>
          <a:xfrm rot="0">
            <a:off x="915684" y="1028700"/>
            <a:ext cx="16456633" cy="8229600"/>
            <a:chOff x="0" y="0"/>
            <a:chExt cx="4334257" cy="2167467"/>
          </a:xfrm>
        </p:grpSpPr>
        <p:sp>
          <p:nvSpPr>
            <p:cNvPr name="Freeform 6" id="6"/>
            <p:cNvSpPr/>
            <p:nvPr/>
          </p:nvSpPr>
          <p:spPr>
            <a:xfrm flipH="false" flipV="false" rot="0">
              <a:off x="0" y="0"/>
              <a:ext cx="4334257" cy="2167467"/>
            </a:xfrm>
            <a:custGeom>
              <a:avLst/>
              <a:gdLst/>
              <a:ahLst/>
              <a:cxnLst/>
              <a:rect r="r" b="b" t="t" l="l"/>
              <a:pathLst>
                <a:path h="2167467" w="4334257">
                  <a:moveTo>
                    <a:pt x="25874" y="0"/>
                  </a:moveTo>
                  <a:lnTo>
                    <a:pt x="4308383" y="0"/>
                  </a:lnTo>
                  <a:cubicBezTo>
                    <a:pt x="4322673" y="0"/>
                    <a:pt x="4334257" y="11584"/>
                    <a:pt x="4334257" y="25874"/>
                  </a:cubicBezTo>
                  <a:lnTo>
                    <a:pt x="4334257" y="2141592"/>
                  </a:lnTo>
                  <a:cubicBezTo>
                    <a:pt x="4334257" y="2155882"/>
                    <a:pt x="4322673" y="2167467"/>
                    <a:pt x="4308383" y="2167467"/>
                  </a:cubicBezTo>
                  <a:lnTo>
                    <a:pt x="25874" y="2167467"/>
                  </a:lnTo>
                  <a:cubicBezTo>
                    <a:pt x="19012" y="2167467"/>
                    <a:pt x="12431" y="2164741"/>
                    <a:pt x="7578" y="2159888"/>
                  </a:cubicBezTo>
                  <a:cubicBezTo>
                    <a:pt x="2726" y="2155036"/>
                    <a:pt x="0" y="2148455"/>
                    <a:pt x="0" y="2141592"/>
                  </a:cubicBezTo>
                  <a:lnTo>
                    <a:pt x="0" y="25874"/>
                  </a:lnTo>
                  <a:cubicBezTo>
                    <a:pt x="0" y="11584"/>
                    <a:pt x="11584" y="0"/>
                    <a:pt x="25874" y="0"/>
                  </a:cubicBezTo>
                  <a:close/>
                </a:path>
              </a:pathLst>
            </a:custGeom>
            <a:solidFill>
              <a:srgbClr val="FFFFFF"/>
            </a:solidFill>
            <a:ln w="19050" cap="rnd">
              <a:solidFill>
                <a:srgbClr val="9843FF"/>
              </a:solidFill>
              <a:prstDash val="solid"/>
              <a:round/>
            </a:ln>
          </p:spPr>
        </p:sp>
        <p:sp>
          <p:nvSpPr>
            <p:cNvPr name="TextBox 7" id="7"/>
            <p:cNvSpPr txBox="true"/>
            <p:nvPr/>
          </p:nvSpPr>
          <p:spPr>
            <a:xfrm>
              <a:off x="0" y="-66675"/>
              <a:ext cx="4334257" cy="2234142"/>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0">
            <a:off x="3565467" y="3800557"/>
            <a:ext cx="11157067" cy="1484034"/>
          </a:xfrm>
          <a:prstGeom prst="rect">
            <a:avLst/>
          </a:prstGeom>
        </p:spPr>
        <p:txBody>
          <a:bodyPr anchor="t" rtlCol="false" tIns="0" lIns="0" bIns="0" rIns="0">
            <a:spAutoFit/>
          </a:bodyPr>
          <a:lstStyle/>
          <a:p>
            <a:pPr algn="ctr">
              <a:lnSpc>
                <a:spcPts val="10474"/>
              </a:lnSpc>
            </a:pPr>
            <a:r>
              <a:rPr lang="en-US" b="true" sz="10580" spc="-380">
                <a:solidFill>
                  <a:srgbClr val="201D20"/>
                </a:solidFill>
                <a:latin typeface="Poppins Bold"/>
                <a:ea typeface="Poppins Bold"/>
                <a:cs typeface="Poppins Bold"/>
                <a:sym typeface="Poppins Bold"/>
              </a:rPr>
              <a:t>Thank You !</a:t>
            </a:r>
          </a:p>
        </p:txBody>
      </p:sp>
      <p:grpSp>
        <p:nvGrpSpPr>
          <p:cNvPr name="Group 9" id="9"/>
          <p:cNvGrpSpPr/>
          <p:nvPr/>
        </p:nvGrpSpPr>
        <p:grpSpPr>
          <a:xfrm rot="0">
            <a:off x="692597" y="837351"/>
            <a:ext cx="2372857" cy="2372857"/>
            <a:chOff x="0" y="0"/>
            <a:chExt cx="3163810" cy="3163810"/>
          </a:xfrm>
        </p:grpSpPr>
        <p:grpSp>
          <p:nvGrpSpPr>
            <p:cNvPr name="Group 10" id="10"/>
            <p:cNvGrpSpPr/>
            <p:nvPr/>
          </p:nvGrpSpPr>
          <p:grpSpPr>
            <a:xfrm rot="0">
              <a:off x="0" y="0"/>
              <a:ext cx="3163810" cy="3163810"/>
              <a:chOff x="0" y="0"/>
              <a:chExt cx="735625" cy="735625"/>
            </a:xfrm>
          </p:grpSpPr>
          <p:sp>
            <p:nvSpPr>
              <p:cNvPr name="Freeform 11" id="11"/>
              <p:cNvSpPr/>
              <p:nvPr/>
            </p:nvSpPr>
            <p:spPr>
              <a:xfrm flipH="false" flipV="false" rot="0">
                <a:off x="0" y="0"/>
                <a:ext cx="735625" cy="735625"/>
              </a:xfrm>
              <a:custGeom>
                <a:avLst/>
                <a:gdLst/>
                <a:ahLst/>
                <a:cxnLst/>
                <a:rect r="r" b="b" t="t" l="l"/>
                <a:pathLst>
                  <a:path h="735625" w="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name="TextBox 12" id="12"/>
              <p:cNvSpPr txBox="true"/>
              <p:nvPr/>
            </p:nvSpPr>
            <p:spPr>
              <a:xfrm>
                <a:off x="0" y="-66675"/>
                <a:ext cx="735625" cy="802300"/>
              </a:xfrm>
              <a:prstGeom prst="rect">
                <a:avLst/>
              </a:prstGeom>
            </p:spPr>
            <p:txBody>
              <a:bodyPr anchor="ctr" rtlCol="false" tIns="50800" lIns="50800" bIns="50800" rIns="50800"/>
              <a:lstStyle/>
              <a:p>
                <a:pPr algn="ctr">
                  <a:lnSpc>
                    <a:spcPts val="3639"/>
                  </a:lnSpc>
                </a:pPr>
              </a:p>
            </p:txBody>
          </p:sp>
        </p:grpSp>
        <p:sp>
          <p:nvSpPr>
            <p:cNvPr name="Freeform 13" id="13"/>
            <p:cNvSpPr/>
            <p:nvPr/>
          </p:nvSpPr>
          <p:spPr>
            <a:xfrm flipH="false" flipV="false" rot="0">
              <a:off x="574331" y="610970"/>
              <a:ext cx="2015148" cy="1941870"/>
            </a:xfrm>
            <a:custGeom>
              <a:avLst/>
              <a:gdLst/>
              <a:ahLst/>
              <a:cxnLst/>
              <a:rect r="r" b="b" t="t" l="l"/>
              <a:pathLst>
                <a:path h="1941870" w="2015148">
                  <a:moveTo>
                    <a:pt x="0" y="0"/>
                  </a:moveTo>
                  <a:lnTo>
                    <a:pt x="2015148" y="0"/>
                  </a:lnTo>
                  <a:lnTo>
                    <a:pt x="2015148" y="1941870"/>
                  </a:lnTo>
                  <a:lnTo>
                    <a:pt x="0" y="1941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15161035" y="7075833"/>
            <a:ext cx="2372857" cy="2372857"/>
            <a:chOff x="0" y="0"/>
            <a:chExt cx="3163810" cy="3163810"/>
          </a:xfrm>
        </p:grpSpPr>
        <p:grpSp>
          <p:nvGrpSpPr>
            <p:cNvPr name="Group 15" id="15"/>
            <p:cNvGrpSpPr/>
            <p:nvPr/>
          </p:nvGrpSpPr>
          <p:grpSpPr>
            <a:xfrm rot="0">
              <a:off x="0" y="0"/>
              <a:ext cx="3163810" cy="3163810"/>
              <a:chOff x="0" y="0"/>
              <a:chExt cx="735625" cy="735625"/>
            </a:xfrm>
          </p:grpSpPr>
          <p:sp>
            <p:nvSpPr>
              <p:cNvPr name="Freeform 16" id="16"/>
              <p:cNvSpPr/>
              <p:nvPr/>
            </p:nvSpPr>
            <p:spPr>
              <a:xfrm flipH="false" flipV="false" rot="0">
                <a:off x="0" y="0"/>
                <a:ext cx="735625" cy="735625"/>
              </a:xfrm>
              <a:custGeom>
                <a:avLst/>
                <a:gdLst/>
                <a:ahLst/>
                <a:cxnLst/>
                <a:rect r="r" b="b" t="t" l="l"/>
                <a:pathLst>
                  <a:path h="735625" w="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name="TextBox 17" id="17"/>
              <p:cNvSpPr txBox="true"/>
              <p:nvPr/>
            </p:nvSpPr>
            <p:spPr>
              <a:xfrm>
                <a:off x="0" y="-66675"/>
                <a:ext cx="735625" cy="802300"/>
              </a:xfrm>
              <a:prstGeom prst="rect">
                <a:avLst/>
              </a:prstGeom>
            </p:spPr>
            <p:txBody>
              <a:bodyPr anchor="ctr" rtlCol="false" tIns="50800" lIns="50800" bIns="50800" rIns="50800"/>
              <a:lstStyle/>
              <a:p>
                <a:pPr algn="ctr">
                  <a:lnSpc>
                    <a:spcPts val="3639"/>
                  </a:lnSpc>
                </a:pPr>
              </a:p>
            </p:txBody>
          </p:sp>
        </p:grpSp>
        <p:sp>
          <p:nvSpPr>
            <p:cNvPr name="Freeform 18" id="18"/>
            <p:cNvSpPr/>
            <p:nvPr/>
          </p:nvSpPr>
          <p:spPr>
            <a:xfrm flipH="false" flipV="false" rot="0">
              <a:off x="522353" y="610970"/>
              <a:ext cx="2119104" cy="1941870"/>
            </a:xfrm>
            <a:custGeom>
              <a:avLst/>
              <a:gdLst/>
              <a:ahLst/>
              <a:cxnLst/>
              <a:rect r="r" b="b" t="t" l="l"/>
              <a:pathLst>
                <a:path h="1941870" w="2119104">
                  <a:moveTo>
                    <a:pt x="0" y="0"/>
                  </a:moveTo>
                  <a:lnTo>
                    <a:pt x="2119104" y="0"/>
                  </a:lnTo>
                  <a:lnTo>
                    <a:pt x="2119104" y="1941870"/>
                  </a:lnTo>
                  <a:lnTo>
                    <a:pt x="0" y="1941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9" id="19"/>
          <p:cNvSpPr/>
          <p:nvPr/>
        </p:nvSpPr>
        <p:spPr>
          <a:xfrm flipH="false" flipV="false" rot="0">
            <a:off x="2634375" y="2762689"/>
            <a:ext cx="501527" cy="501527"/>
          </a:xfrm>
          <a:custGeom>
            <a:avLst/>
            <a:gdLst/>
            <a:ahLst/>
            <a:cxnLst/>
            <a:rect r="r" b="b" t="t" l="l"/>
            <a:pathLst>
              <a:path h="501527" w="501527">
                <a:moveTo>
                  <a:pt x="0" y="0"/>
                </a:moveTo>
                <a:lnTo>
                  <a:pt x="501527" y="0"/>
                </a:lnTo>
                <a:lnTo>
                  <a:pt x="501527" y="501527"/>
                </a:lnTo>
                <a:lnTo>
                  <a:pt x="0" y="5015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5065123" y="6957564"/>
            <a:ext cx="501527" cy="501527"/>
          </a:xfrm>
          <a:custGeom>
            <a:avLst/>
            <a:gdLst/>
            <a:ahLst/>
            <a:cxnLst/>
            <a:rect r="r" b="b" t="t" l="l"/>
            <a:pathLst>
              <a:path h="501527" w="501527">
                <a:moveTo>
                  <a:pt x="0" y="0"/>
                </a:moveTo>
                <a:lnTo>
                  <a:pt x="501527" y="0"/>
                </a:lnTo>
                <a:lnTo>
                  <a:pt x="501527" y="501527"/>
                </a:lnTo>
                <a:lnTo>
                  <a:pt x="0" y="5015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469" y="1028700"/>
            <a:ext cx="16230600" cy="8229600"/>
            <a:chOff x="0" y="0"/>
            <a:chExt cx="1450816" cy="735625"/>
          </a:xfrm>
        </p:grpSpPr>
        <p:sp>
          <p:nvSpPr>
            <p:cNvPr name="Freeform 3" id="3"/>
            <p:cNvSpPr/>
            <p:nvPr/>
          </p:nvSpPr>
          <p:spPr>
            <a:xfrm flipH="false" flipV="false" rot="0">
              <a:off x="0" y="0"/>
              <a:ext cx="1450816" cy="735625"/>
            </a:xfrm>
            <a:custGeom>
              <a:avLst/>
              <a:gdLst/>
              <a:ahLst/>
              <a:cxnLst/>
              <a:rect r="r" b="b" t="t" l="l"/>
              <a:pathLst>
                <a:path h="735625" w="1450816">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7A16F1"/>
            </a:solidFill>
            <a:ln w="28575" cap="rnd">
              <a:solidFill>
                <a:srgbClr val="7A16F1"/>
              </a:solidFill>
              <a:prstDash val="solid"/>
              <a:round/>
            </a:ln>
          </p:spPr>
        </p:sp>
        <p:sp>
          <p:nvSpPr>
            <p:cNvPr name="TextBox 4" id="4"/>
            <p:cNvSpPr txBox="true"/>
            <p:nvPr/>
          </p:nvSpPr>
          <p:spPr>
            <a:xfrm>
              <a:off x="0" y="-66675"/>
              <a:ext cx="1450816" cy="802300"/>
            </a:xfrm>
            <a:prstGeom prst="rect">
              <a:avLst/>
            </a:prstGeom>
          </p:spPr>
          <p:txBody>
            <a:bodyPr anchor="ctr" rtlCol="false" tIns="50800" lIns="50800" bIns="50800" rIns="50800"/>
            <a:lstStyle/>
            <a:p>
              <a:pPr algn="ctr">
                <a:lnSpc>
                  <a:spcPts val="3639"/>
                </a:lnSpc>
              </a:pPr>
            </a:p>
          </p:txBody>
        </p:sp>
      </p:grpSp>
      <p:grpSp>
        <p:nvGrpSpPr>
          <p:cNvPr name="Group 5" id="5"/>
          <p:cNvGrpSpPr/>
          <p:nvPr/>
        </p:nvGrpSpPr>
        <p:grpSpPr>
          <a:xfrm rot="0">
            <a:off x="9827699" y="1028700"/>
            <a:ext cx="7431601" cy="8229600"/>
            <a:chOff x="0" y="0"/>
            <a:chExt cx="664294" cy="735625"/>
          </a:xfrm>
        </p:grpSpPr>
        <p:sp>
          <p:nvSpPr>
            <p:cNvPr name="Freeform 6" id="6"/>
            <p:cNvSpPr/>
            <p:nvPr/>
          </p:nvSpPr>
          <p:spPr>
            <a:xfrm flipH="false" flipV="false" rot="0">
              <a:off x="0" y="0"/>
              <a:ext cx="664294" cy="735625"/>
            </a:xfrm>
            <a:custGeom>
              <a:avLst/>
              <a:gdLst/>
              <a:ahLst/>
              <a:cxnLst/>
              <a:rect r="r" b="b" t="t" l="l"/>
              <a:pathLst>
                <a:path h="735625" w="664294">
                  <a:moveTo>
                    <a:pt x="104176" y="0"/>
                  </a:moveTo>
                  <a:lnTo>
                    <a:pt x="560118" y="0"/>
                  </a:lnTo>
                  <a:cubicBezTo>
                    <a:pt x="617653" y="0"/>
                    <a:pt x="664294" y="46641"/>
                    <a:pt x="664294" y="104176"/>
                  </a:cubicBezTo>
                  <a:lnTo>
                    <a:pt x="664294" y="631449"/>
                  </a:lnTo>
                  <a:cubicBezTo>
                    <a:pt x="664294" y="659078"/>
                    <a:pt x="653318" y="685576"/>
                    <a:pt x="633781" y="705113"/>
                  </a:cubicBezTo>
                  <a:cubicBezTo>
                    <a:pt x="614245" y="724649"/>
                    <a:pt x="587747" y="735625"/>
                    <a:pt x="560118" y="735625"/>
                  </a:cubicBezTo>
                  <a:lnTo>
                    <a:pt x="104176" y="735625"/>
                  </a:lnTo>
                  <a:cubicBezTo>
                    <a:pt x="76547" y="735625"/>
                    <a:pt x="50049" y="724649"/>
                    <a:pt x="30512" y="705113"/>
                  </a:cubicBezTo>
                  <a:cubicBezTo>
                    <a:pt x="10976" y="685576"/>
                    <a:pt x="0" y="659078"/>
                    <a:pt x="0" y="631449"/>
                  </a:cubicBezTo>
                  <a:lnTo>
                    <a:pt x="0" y="104176"/>
                  </a:lnTo>
                  <a:cubicBezTo>
                    <a:pt x="0" y="76547"/>
                    <a:pt x="10976" y="50049"/>
                    <a:pt x="30512" y="30512"/>
                  </a:cubicBezTo>
                  <a:cubicBezTo>
                    <a:pt x="50049" y="10976"/>
                    <a:pt x="76547" y="0"/>
                    <a:pt x="104176" y="0"/>
                  </a:cubicBezTo>
                  <a:close/>
                </a:path>
              </a:pathLst>
            </a:custGeom>
            <a:solidFill>
              <a:srgbClr val="FBFAFC"/>
            </a:solidFill>
            <a:ln w="28575" cap="rnd">
              <a:solidFill>
                <a:srgbClr val="7A16F1"/>
              </a:solidFill>
              <a:prstDash val="solid"/>
              <a:round/>
            </a:ln>
          </p:spPr>
        </p:sp>
        <p:sp>
          <p:nvSpPr>
            <p:cNvPr name="TextBox 7" id="7"/>
            <p:cNvSpPr txBox="true"/>
            <p:nvPr/>
          </p:nvSpPr>
          <p:spPr>
            <a:xfrm>
              <a:off x="0" y="-66675"/>
              <a:ext cx="664294" cy="802300"/>
            </a:xfrm>
            <a:prstGeom prst="rect">
              <a:avLst/>
            </a:prstGeom>
          </p:spPr>
          <p:txBody>
            <a:bodyPr anchor="ctr" rtlCol="false" tIns="50800" lIns="50800" bIns="50800" rIns="50800"/>
            <a:lstStyle/>
            <a:p>
              <a:pPr algn="ctr">
                <a:lnSpc>
                  <a:spcPts val="3639"/>
                </a:lnSpc>
              </a:pPr>
            </a:p>
          </p:txBody>
        </p:sp>
      </p:grpSp>
      <p:grpSp>
        <p:nvGrpSpPr>
          <p:cNvPr name="Group 8" id="8"/>
          <p:cNvGrpSpPr/>
          <p:nvPr/>
        </p:nvGrpSpPr>
        <p:grpSpPr>
          <a:xfrm rot="0">
            <a:off x="9827699" y="4241702"/>
            <a:ext cx="7431601" cy="5016598"/>
            <a:chOff x="0" y="0"/>
            <a:chExt cx="1957294" cy="1321244"/>
          </a:xfrm>
        </p:grpSpPr>
        <p:sp>
          <p:nvSpPr>
            <p:cNvPr name="Freeform 9" id="9"/>
            <p:cNvSpPr/>
            <p:nvPr/>
          </p:nvSpPr>
          <p:spPr>
            <a:xfrm flipH="false" flipV="false" rot="0">
              <a:off x="0" y="0"/>
              <a:ext cx="1957294" cy="1321244"/>
            </a:xfrm>
            <a:custGeom>
              <a:avLst/>
              <a:gdLst/>
              <a:ahLst/>
              <a:cxnLst/>
              <a:rect r="r" b="b" t="t" l="l"/>
              <a:pathLst>
                <a:path h="1321244" w="1957294">
                  <a:moveTo>
                    <a:pt x="978647" y="0"/>
                  </a:moveTo>
                  <a:cubicBezTo>
                    <a:pt x="438155" y="0"/>
                    <a:pt x="0" y="295771"/>
                    <a:pt x="0" y="660622"/>
                  </a:cubicBezTo>
                  <a:cubicBezTo>
                    <a:pt x="0" y="1025473"/>
                    <a:pt x="438155" y="1321244"/>
                    <a:pt x="978647" y="1321244"/>
                  </a:cubicBezTo>
                  <a:cubicBezTo>
                    <a:pt x="1519139" y="1321244"/>
                    <a:pt x="1957294" y="1025473"/>
                    <a:pt x="1957294" y="660622"/>
                  </a:cubicBezTo>
                  <a:cubicBezTo>
                    <a:pt x="1957294" y="295771"/>
                    <a:pt x="1519139" y="0"/>
                    <a:pt x="978647" y="0"/>
                  </a:cubicBezTo>
                  <a:close/>
                </a:path>
              </a:pathLst>
            </a:custGeom>
            <a:solidFill>
              <a:srgbClr val="000000">
                <a:alpha val="0"/>
              </a:srgbClr>
            </a:solidFill>
            <a:ln w="19050" cap="sq">
              <a:solidFill>
                <a:srgbClr val="7A16F1"/>
              </a:solidFill>
              <a:prstDash val="solid"/>
              <a:miter/>
            </a:ln>
          </p:spPr>
        </p:sp>
        <p:sp>
          <p:nvSpPr>
            <p:cNvPr name="TextBox 10" id="10"/>
            <p:cNvSpPr txBox="true"/>
            <p:nvPr/>
          </p:nvSpPr>
          <p:spPr>
            <a:xfrm>
              <a:off x="183496" y="57192"/>
              <a:ext cx="1590301" cy="1140186"/>
            </a:xfrm>
            <a:prstGeom prst="rect">
              <a:avLst/>
            </a:prstGeom>
          </p:spPr>
          <p:txBody>
            <a:bodyPr anchor="ctr" rtlCol="false" tIns="50800" lIns="50800" bIns="50800" rIns="50800"/>
            <a:lstStyle/>
            <a:p>
              <a:pPr algn="ctr">
                <a:lnSpc>
                  <a:spcPts val="3639"/>
                </a:lnSpc>
              </a:pPr>
            </a:p>
          </p:txBody>
        </p:sp>
      </p:grpSp>
      <p:grpSp>
        <p:nvGrpSpPr>
          <p:cNvPr name="Group 11" id="11"/>
          <p:cNvGrpSpPr/>
          <p:nvPr/>
        </p:nvGrpSpPr>
        <p:grpSpPr>
          <a:xfrm rot="0">
            <a:off x="9827699" y="1028700"/>
            <a:ext cx="7431601" cy="5016598"/>
            <a:chOff x="0" y="0"/>
            <a:chExt cx="1957294" cy="1321244"/>
          </a:xfrm>
        </p:grpSpPr>
        <p:sp>
          <p:nvSpPr>
            <p:cNvPr name="Freeform 12" id="12"/>
            <p:cNvSpPr/>
            <p:nvPr/>
          </p:nvSpPr>
          <p:spPr>
            <a:xfrm flipH="false" flipV="false" rot="0">
              <a:off x="0" y="0"/>
              <a:ext cx="1957294" cy="1321244"/>
            </a:xfrm>
            <a:custGeom>
              <a:avLst/>
              <a:gdLst/>
              <a:ahLst/>
              <a:cxnLst/>
              <a:rect r="r" b="b" t="t" l="l"/>
              <a:pathLst>
                <a:path h="1321244" w="1957294">
                  <a:moveTo>
                    <a:pt x="978647" y="0"/>
                  </a:moveTo>
                  <a:cubicBezTo>
                    <a:pt x="438155" y="0"/>
                    <a:pt x="0" y="295771"/>
                    <a:pt x="0" y="660622"/>
                  </a:cubicBezTo>
                  <a:cubicBezTo>
                    <a:pt x="0" y="1025473"/>
                    <a:pt x="438155" y="1321244"/>
                    <a:pt x="978647" y="1321244"/>
                  </a:cubicBezTo>
                  <a:cubicBezTo>
                    <a:pt x="1519139" y="1321244"/>
                    <a:pt x="1957294" y="1025473"/>
                    <a:pt x="1957294" y="660622"/>
                  </a:cubicBezTo>
                  <a:cubicBezTo>
                    <a:pt x="1957294" y="295771"/>
                    <a:pt x="1519139" y="0"/>
                    <a:pt x="978647" y="0"/>
                  </a:cubicBezTo>
                  <a:close/>
                </a:path>
              </a:pathLst>
            </a:custGeom>
            <a:solidFill>
              <a:srgbClr val="000000">
                <a:alpha val="0"/>
              </a:srgbClr>
            </a:solidFill>
            <a:ln w="19050" cap="sq">
              <a:solidFill>
                <a:srgbClr val="7A16F1"/>
              </a:solidFill>
              <a:prstDash val="solid"/>
              <a:miter/>
            </a:ln>
          </p:spPr>
        </p:sp>
        <p:sp>
          <p:nvSpPr>
            <p:cNvPr name="TextBox 13" id="13"/>
            <p:cNvSpPr txBox="true"/>
            <p:nvPr/>
          </p:nvSpPr>
          <p:spPr>
            <a:xfrm>
              <a:off x="183496" y="57192"/>
              <a:ext cx="1590301" cy="1140186"/>
            </a:xfrm>
            <a:prstGeom prst="rect">
              <a:avLst/>
            </a:prstGeom>
          </p:spPr>
          <p:txBody>
            <a:bodyPr anchor="ctr" rtlCol="false" tIns="50800" lIns="50800" bIns="50800" rIns="50800"/>
            <a:lstStyle/>
            <a:p>
              <a:pPr algn="ctr">
                <a:lnSpc>
                  <a:spcPts val="3639"/>
                </a:lnSpc>
              </a:pPr>
            </a:p>
          </p:txBody>
        </p:sp>
      </p:grpSp>
      <p:sp>
        <p:nvSpPr>
          <p:cNvPr name="Freeform 14" id="14"/>
          <p:cNvSpPr/>
          <p:nvPr/>
        </p:nvSpPr>
        <p:spPr>
          <a:xfrm flipH="false" flipV="false" rot="0">
            <a:off x="10621789" y="1634895"/>
            <a:ext cx="5843422" cy="7017209"/>
          </a:xfrm>
          <a:custGeom>
            <a:avLst/>
            <a:gdLst/>
            <a:ahLst/>
            <a:cxnLst/>
            <a:rect r="r" b="b" t="t" l="l"/>
            <a:pathLst>
              <a:path h="7017209" w="5843422">
                <a:moveTo>
                  <a:pt x="0" y="0"/>
                </a:moveTo>
                <a:lnTo>
                  <a:pt x="5843421" y="0"/>
                </a:lnTo>
                <a:lnTo>
                  <a:pt x="5843421" y="7017210"/>
                </a:lnTo>
                <a:lnTo>
                  <a:pt x="0" y="7017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852299" y="1396218"/>
            <a:ext cx="695035" cy="695035"/>
          </a:xfrm>
          <a:custGeom>
            <a:avLst/>
            <a:gdLst/>
            <a:ahLst/>
            <a:cxnLst/>
            <a:rect r="r" b="b" t="t" l="l"/>
            <a:pathLst>
              <a:path h="695035" w="695035">
                <a:moveTo>
                  <a:pt x="0" y="0"/>
                </a:moveTo>
                <a:lnTo>
                  <a:pt x="695035" y="0"/>
                </a:lnTo>
                <a:lnTo>
                  <a:pt x="695035" y="695036"/>
                </a:lnTo>
                <a:lnTo>
                  <a:pt x="0" y="69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414284" y="8119640"/>
            <a:ext cx="415010" cy="415010"/>
          </a:xfrm>
          <a:custGeom>
            <a:avLst/>
            <a:gdLst/>
            <a:ahLst/>
            <a:cxnLst/>
            <a:rect r="r" b="b" t="t" l="l"/>
            <a:pathLst>
              <a:path h="415010" w="415010">
                <a:moveTo>
                  <a:pt x="0" y="0"/>
                </a:moveTo>
                <a:lnTo>
                  <a:pt x="415010" y="0"/>
                </a:lnTo>
                <a:lnTo>
                  <a:pt x="415010" y="415010"/>
                </a:lnTo>
                <a:lnTo>
                  <a:pt x="0" y="41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028700" y="3055065"/>
            <a:ext cx="8664925" cy="5739987"/>
          </a:xfrm>
          <a:prstGeom prst="rect">
            <a:avLst/>
          </a:prstGeom>
        </p:spPr>
        <p:txBody>
          <a:bodyPr anchor="t" rtlCol="false" tIns="0" lIns="0" bIns="0" rIns="0">
            <a:spAutoFit/>
          </a:bodyPr>
          <a:lstStyle/>
          <a:p>
            <a:pPr algn="just">
              <a:lnSpc>
                <a:spcPts val="2681"/>
              </a:lnSpc>
            </a:pPr>
            <a:r>
              <a:rPr lang="en-US" sz="1915">
                <a:solidFill>
                  <a:srgbClr val="FBFAFC"/>
                </a:solidFill>
                <a:latin typeface="Poppins"/>
                <a:ea typeface="Poppins"/>
                <a:cs typeface="Poppins"/>
                <a:sym typeface="Poppins"/>
              </a:rPr>
              <a:t>Introduction:</a:t>
            </a:r>
          </a:p>
          <a:p>
            <a:pPr algn="just">
              <a:lnSpc>
                <a:spcPts val="2681"/>
              </a:lnSpc>
            </a:pPr>
            <a:r>
              <a:rPr lang="en-US" sz="1915">
                <a:solidFill>
                  <a:srgbClr val="FBFAFC"/>
                </a:solidFill>
                <a:latin typeface="Poppins"/>
                <a:ea typeface="Poppins"/>
                <a:cs typeface="Poppins"/>
                <a:sym typeface="Poppins"/>
              </a:rPr>
              <a:t>The Shopping Management System is a Java Swing application integrated with MySQL, designed to streamline online shopping operations. It provides user authentication, product management, and order processing functionalities for both customers and administrators.</a:t>
            </a:r>
          </a:p>
          <a:p>
            <a:pPr algn="just">
              <a:lnSpc>
                <a:spcPts val="2681"/>
              </a:lnSpc>
            </a:pPr>
          </a:p>
          <a:p>
            <a:pPr algn="just">
              <a:lnSpc>
                <a:spcPts val="2681"/>
              </a:lnSpc>
            </a:pPr>
            <a:r>
              <a:rPr lang="en-US" sz="1915">
                <a:solidFill>
                  <a:srgbClr val="FBFAFC"/>
                </a:solidFill>
                <a:latin typeface="Poppins"/>
                <a:ea typeface="Poppins"/>
                <a:cs typeface="Poppins"/>
                <a:sym typeface="Poppins"/>
              </a:rPr>
              <a:t>Purpose:</a:t>
            </a:r>
          </a:p>
          <a:p>
            <a:pPr algn="just">
              <a:lnSpc>
                <a:spcPts val="2681"/>
              </a:lnSpc>
            </a:pPr>
            <a:r>
              <a:rPr lang="en-US" sz="1915">
                <a:solidFill>
                  <a:srgbClr val="FBFAFC"/>
                </a:solidFill>
                <a:latin typeface="Poppins"/>
                <a:ea typeface="Poppins"/>
                <a:cs typeface="Poppins"/>
                <a:sym typeface="Poppins"/>
              </a:rPr>
              <a:t>The system aims to automate shopping processes, manage inventory efficiently, and enhance user experience through order tracking and invoice generation.</a:t>
            </a:r>
          </a:p>
          <a:p>
            <a:pPr algn="just">
              <a:lnSpc>
                <a:spcPts val="2681"/>
              </a:lnSpc>
            </a:pPr>
          </a:p>
          <a:p>
            <a:pPr algn="just">
              <a:lnSpc>
                <a:spcPts val="2681"/>
              </a:lnSpc>
            </a:pPr>
            <a:r>
              <a:rPr lang="en-US" sz="1915">
                <a:solidFill>
                  <a:srgbClr val="FBFAFC"/>
                </a:solidFill>
                <a:latin typeface="Poppins"/>
                <a:ea typeface="Poppins"/>
                <a:cs typeface="Poppins"/>
                <a:sym typeface="Poppins"/>
              </a:rPr>
              <a:t>Objectives:</a:t>
            </a:r>
          </a:p>
          <a:p>
            <a:pPr algn="just" marL="413510" indent="-206755" lvl="1">
              <a:lnSpc>
                <a:spcPts val="2681"/>
              </a:lnSpc>
              <a:buAutoNum type="arabicPeriod" startAt="1"/>
            </a:pPr>
            <a:r>
              <a:rPr lang="en-US" sz="1915">
                <a:solidFill>
                  <a:srgbClr val="FBFAFC"/>
                </a:solidFill>
                <a:latin typeface="Poppins"/>
                <a:ea typeface="Poppins"/>
                <a:cs typeface="Poppins"/>
                <a:sym typeface="Poppins"/>
              </a:rPr>
              <a:t>Enable secure user registration and login</a:t>
            </a:r>
          </a:p>
          <a:p>
            <a:pPr algn="just" marL="413510" indent="-206755" lvl="1">
              <a:lnSpc>
                <a:spcPts val="2681"/>
              </a:lnSpc>
              <a:buAutoNum type="arabicPeriod" startAt="1"/>
            </a:pPr>
            <a:r>
              <a:rPr lang="en-US" sz="1915">
                <a:solidFill>
                  <a:srgbClr val="FBFAFC"/>
                </a:solidFill>
                <a:latin typeface="Poppins"/>
                <a:ea typeface="Poppins"/>
                <a:cs typeface="Poppins"/>
                <a:sym typeface="Poppins"/>
              </a:rPr>
              <a:t>Facilitate product listing and stock management</a:t>
            </a:r>
          </a:p>
          <a:p>
            <a:pPr algn="just" marL="413510" indent="-206755" lvl="1">
              <a:lnSpc>
                <a:spcPts val="2681"/>
              </a:lnSpc>
              <a:buAutoNum type="arabicPeriod" startAt="1"/>
            </a:pPr>
            <a:r>
              <a:rPr lang="en-US" sz="1915">
                <a:solidFill>
                  <a:srgbClr val="FBFAFC"/>
                </a:solidFill>
                <a:latin typeface="Poppins"/>
                <a:ea typeface="Poppins"/>
                <a:cs typeface="Poppins"/>
                <a:sym typeface="Poppins"/>
              </a:rPr>
              <a:t>Process orders with real-time updates and delivery tracking</a:t>
            </a:r>
          </a:p>
          <a:p>
            <a:pPr algn="just">
              <a:lnSpc>
                <a:spcPts val="2681"/>
              </a:lnSpc>
              <a:spcBef>
                <a:spcPct val="0"/>
              </a:spcBef>
            </a:pPr>
          </a:p>
        </p:txBody>
      </p:sp>
      <p:sp>
        <p:nvSpPr>
          <p:cNvPr name="TextBox 18" id="18"/>
          <p:cNvSpPr txBox="true"/>
          <p:nvPr/>
        </p:nvSpPr>
        <p:spPr>
          <a:xfrm rot="0">
            <a:off x="1812225" y="1603637"/>
            <a:ext cx="6600567" cy="1089532"/>
          </a:xfrm>
          <a:prstGeom prst="rect">
            <a:avLst/>
          </a:prstGeom>
        </p:spPr>
        <p:txBody>
          <a:bodyPr anchor="t" rtlCol="false" tIns="0" lIns="0" bIns="0" rIns="0">
            <a:spAutoFit/>
          </a:bodyPr>
          <a:lstStyle/>
          <a:p>
            <a:pPr algn="l">
              <a:lnSpc>
                <a:spcPts val="7425"/>
              </a:lnSpc>
            </a:pPr>
            <a:r>
              <a:rPr lang="en-US" sz="7899" spc="-371" b="true">
                <a:solidFill>
                  <a:srgbClr val="FBFAFC"/>
                </a:solidFill>
                <a:latin typeface="Poppins Semi-Bold"/>
                <a:ea typeface="Poppins Semi-Bold"/>
                <a:cs typeface="Poppins Semi-Bold"/>
                <a:sym typeface="Poppins Semi-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16F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450816" cy="735625"/>
          </a:xfrm>
        </p:grpSpPr>
        <p:sp>
          <p:nvSpPr>
            <p:cNvPr name="Freeform 3" id="3"/>
            <p:cNvSpPr/>
            <p:nvPr/>
          </p:nvSpPr>
          <p:spPr>
            <a:xfrm flipH="false" flipV="false" rot="0">
              <a:off x="0" y="0"/>
              <a:ext cx="1450816" cy="735625"/>
            </a:xfrm>
            <a:custGeom>
              <a:avLst/>
              <a:gdLst/>
              <a:ahLst/>
              <a:cxnLst/>
              <a:rect r="r" b="b" t="t" l="l"/>
              <a:pathLst>
                <a:path h="735625" w="1450816">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FBFAFC"/>
            </a:solidFill>
            <a:ln w="28575" cap="rnd">
              <a:solidFill>
                <a:srgbClr val="7A16F1"/>
              </a:solidFill>
              <a:prstDash val="solid"/>
              <a:round/>
            </a:ln>
          </p:spPr>
        </p:sp>
        <p:sp>
          <p:nvSpPr>
            <p:cNvPr name="TextBox 4" id="4"/>
            <p:cNvSpPr txBox="true"/>
            <p:nvPr/>
          </p:nvSpPr>
          <p:spPr>
            <a:xfrm>
              <a:off x="0" y="-66675"/>
              <a:ext cx="1450816" cy="802300"/>
            </a:xfrm>
            <a:prstGeom prst="rect">
              <a:avLst/>
            </a:prstGeom>
          </p:spPr>
          <p:txBody>
            <a:bodyPr anchor="ctr" rtlCol="false" tIns="50800" lIns="50800" bIns="50800" rIns="50800"/>
            <a:lstStyle/>
            <a:p>
              <a:pPr algn="ctr">
                <a:lnSpc>
                  <a:spcPts val="3639"/>
                </a:lnSpc>
              </a:pPr>
            </a:p>
          </p:txBody>
        </p:sp>
      </p:grpSp>
      <p:grpSp>
        <p:nvGrpSpPr>
          <p:cNvPr name="Group 5" id="5"/>
          <p:cNvGrpSpPr/>
          <p:nvPr/>
        </p:nvGrpSpPr>
        <p:grpSpPr>
          <a:xfrm rot="0">
            <a:off x="1277269" y="1259229"/>
            <a:ext cx="6889180" cy="7766383"/>
            <a:chOff x="0" y="0"/>
            <a:chExt cx="633995" cy="714722"/>
          </a:xfrm>
        </p:grpSpPr>
        <p:sp>
          <p:nvSpPr>
            <p:cNvPr name="Freeform 6" id="6"/>
            <p:cNvSpPr/>
            <p:nvPr/>
          </p:nvSpPr>
          <p:spPr>
            <a:xfrm flipH="false" flipV="false" rot="0">
              <a:off x="0" y="0"/>
              <a:ext cx="633995" cy="714722"/>
            </a:xfrm>
            <a:custGeom>
              <a:avLst/>
              <a:gdLst/>
              <a:ahLst/>
              <a:cxnLst/>
              <a:rect r="r" b="b" t="t" l="l"/>
              <a:pathLst>
                <a:path h="714722" w="633995">
                  <a:moveTo>
                    <a:pt x="112378" y="0"/>
                  </a:moveTo>
                  <a:lnTo>
                    <a:pt x="521617" y="0"/>
                  </a:lnTo>
                  <a:cubicBezTo>
                    <a:pt x="583682" y="0"/>
                    <a:pt x="633995" y="50313"/>
                    <a:pt x="633995" y="112378"/>
                  </a:cubicBezTo>
                  <a:lnTo>
                    <a:pt x="633995" y="602344"/>
                  </a:lnTo>
                  <a:cubicBezTo>
                    <a:pt x="633995" y="632149"/>
                    <a:pt x="622156" y="660733"/>
                    <a:pt x="601081" y="681808"/>
                  </a:cubicBezTo>
                  <a:cubicBezTo>
                    <a:pt x="580006" y="702883"/>
                    <a:pt x="551422" y="714722"/>
                    <a:pt x="521617" y="714722"/>
                  </a:cubicBezTo>
                  <a:lnTo>
                    <a:pt x="112378" y="714722"/>
                  </a:lnTo>
                  <a:cubicBezTo>
                    <a:pt x="50313" y="714722"/>
                    <a:pt x="0" y="664409"/>
                    <a:pt x="0" y="602344"/>
                  </a:cubicBezTo>
                  <a:lnTo>
                    <a:pt x="0" y="112378"/>
                  </a:lnTo>
                  <a:cubicBezTo>
                    <a:pt x="0" y="50313"/>
                    <a:pt x="50313" y="0"/>
                    <a:pt x="112378" y="0"/>
                  </a:cubicBezTo>
                  <a:close/>
                </a:path>
              </a:pathLst>
            </a:custGeom>
            <a:solidFill>
              <a:srgbClr val="FBFAFC"/>
            </a:solidFill>
            <a:ln w="28575" cap="rnd">
              <a:solidFill>
                <a:srgbClr val="7A16F1"/>
              </a:solidFill>
              <a:prstDash val="solid"/>
              <a:round/>
            </a:ln>
          </p:spPr>
        </p:sp>
        <p:sp>
          <p:nvSpPr>
            <p:cNvPr name="TextBox 7" id="7"/>
            <p:cNvSpPr txBox="true"/>
            <p:nvPr/>
          </p:nvSpPr>
          <p:spPr>
            <a:xfrm>
              <a:off x="0" y="-66675"/>
              <a:ext cx="633995" cy="781397"/>
            </a:xfrm>
            <a:prstGeom prst="rect">
              <a:avLst/>
            </a:prstGeom>
          </p:spPr>
          <p:txBody>
            <a:bodyPr anchor="ctr" rtlCol="false" tIns="49343" lIns="49343" bIns="49343" rIns="49343"/>
            <a:lstStyle/>
            <a:p>
              <a:pPr algn="ctr">
                <a:lnSpc>
                  <a:spcPts val="3639"/>
                </a:lnSpc>
              </a:pPr>
            </a:p>
          </p:txBody>
        </p:sp>
      </p:grpSp>
      <p:sp>
        <p:nvSpPr>
          <p:cNvPr name="Freeform 8" id="8"/>
          <p:cNvSpPr/>
          <p:nvPr/>
        </p:nvSpPr>
        <p:spPr>
          <a:xfrm flipH="false" flipV="false" rot="1706473">
            <a:off x="1792402" y="1160391"/>
            <a:ext cx="5330124" cy="7966217"/>
          </a:xfrm>
          <a:custGeom>
            <a:avLst/>
            <a:gdLst/>
            <a:ahLst/>
            <a:cxnLst/>
            <a:rect r="r" b="b" t="t" l="l"/>
            <a:pathLst>
              <a:path h="7966217" w="5330124">
                <a:moveTo>
                  <a:pt x="0" y="0"/>
                </a:moveTo>
                <a:lnTo>
                  <a:pt x="5330124" y="0"/>
                </a:lnTo>
                <a:lnTo>
                  <a:pt x="5330124" y="7966218"/>
                </a:lnTo>
                <a:lnTo>
                  <a:pt x="0" y="79662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4928332" y="1843090"/>
            <a:ext cx="11844526" cy="1848337"/>
            <a:chOff x="0" y="0"/>
            <a:chExt cx="1090025" cy="170098"/>
          </a:xfrm>
        </p:grpSpPr>
        <p:sp>
          <p:nvSpPr>
            <p:cNvPr name="Freeform 10" id="10"/>
            <p:cNvSpPr/>
            <p:nvPr/>
          </p:nvSpPr>
          <p:spPr>
            <a:xfrm flipH="false" flipV="false" rot="0">
              <a:off x="0" y="0"/>
              <a:ext cx="1090025" cy="170098"/>
            </a:xfrm>
            <a:custGeom>
              <a:avLst/>
              <a:gdLst/>
              <a:ahLst/>
              <a:cxnLst/>
              <a:rect r="r" b="b" t="t" l="l"/>
              <a:pathLst>
                <a:path h="170098" w="1090025">
                  <a:moveTo>
                    <a:pt x="42486" y="0"/>
                  </a:moveTo>
                  <a:lnTo>
                    <a:pt x="1047539" y="0"/>
                  </a:lnTo>
                  <a:cubicBezTo>
                    <a:pt x="1071003" y="0"/>
                    <a:pt x="1090025" y="19022"/>
                    <a:pt x="1090025" y="42486"/>
                  </a:cubicBezTo>
                  <a:lnTo>
                    <a:pt x="1090025" y="127612"/>
                  </a:lnTo>
                  <a:cubicBezTo>
                    <a:pt x="1090025" y="151077"/>
                    <a:pt x="1071003" y="170098"/>
                    <a:pt x="1047539" y="170098"/>
                  </a:cubicBezTo>
                  <a:lnTo>
                    <a:pt x="42486" y="170098"/>
                  </a:lnTo>
                  <a:cubicBezTo>
                    <a:pt x="19022" y="170098"/>
                    <a:pt x="0" y="151077"/>
                    <a:pt x="0" y="127612"/>
                  </a:cubicBezTo>
                  <a:lnTo>
                    <a:pt x="0" y="42486"/>
                  </a:lnTo>
                  <a:cubicBezTo>
                    <a:pt x="0" y="19022"/>
                    <a:pt x="19022" y="0"/>
                    <a:pt x="42486" y="0"/>
                  </a:cubicBezTo>
                  <a:close/>
                </a:path>
              </a:pathLst>
            </a:custGeom>
            <a:solidFill>
              <a:srgbClr val="FBFAFC"/>
            </a:solidFill>
            <a:ln w="28575" cap="rnd">
              <a:solidFill>
                <a:srgbClr val="7A16F1"/>
              </a:solidFill>
              <a:prstDash val="solid"/>
              <a:round/>
            </a:ln>
          </p:spPr>
        </p:sp>
        <p:sp>
          <p:nvSpPr>
            <p:cNvPr name="TextBox 11" id="11"/>
            <p:cNvSpPr txBox="true"/>
            <p:nvPr/>
          </p:nvSpPr>
          <p:spPr>
            <a:xfrm>
              <a:off x="0" y="-66675"/>
              <a:ext cx="1090025" cy="236773"/>
            </a:xfrm>
            <a:prstGeom prst="rect">
              <a:avLst/>
            </a:prstGeom>
          </p:spPr>
          <p:txBody>
            <a:bodyPr anchor="ctr" rtlCol="false" tIns="49343" lIns="49343" bIns="49343" rIns="49343"/>
            <a:lstStyle/>
            <a:p>
              <a:pPr algn="ctr">
                <a:lnSpc>
                  <a:spcPts val="3639"/>
                </a:lnSpc>
              </a:pPr>
            </a:p>
          </p:txBody>
        </p:sp>
      </p:grpSp>
      <p:sp>
        <p:nvSpPr>
          <p:cNvPr name="Freeform 12" id="12"/>
          <p:cNvSpPr/>
          <p:nvPr/>
        </p:nvSpPr>
        <p:spPr>
          <a:xfrm flipH="false" flipV="false" rot="0">
            <a:off x="1955676" y="4041580"/>
            <a:ext cx="5532367" cy="4164364"/>
          </a:xfrm>
          <a:custGeom>
            <a:avLst/>
            <a:gdLst/>
            <a:ahLst/>
            <a:cxnLst/>
            <a:rect r="r" b="b" t="t" l="l"/>
            <a:pathLst>
              <a:path h="4164364" w="5532367">
                <a:moveTo>
                  <a:pt x="0" y="0"/>
                </a:moveTo>
                <a:lnTo>
                  <a:pt x="5532367" y="0"/>
                </a:lnTo>
                <a:lnTo>
                  <a:pt x="5532367" y="4164363"/>
                </a:lnTo>
                <a:lnTo>
                  <a:pt x="0" y="41643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8340993" y="3984430"/>
            <a:ext cx="8634364" cy="4294205"/>
          </a:xfrm>
          <a:prstGeom prst="rect">
            <a:avLst/>
          </a:prstGeom>
        </p:spPr>
        <p:txBody>
          <a:bodyPr anchor="t" rtlCol="false" tIns="0" lIns="0" bIns="0" rIns="0">
            <a:spAutoFit/>
          </a:bodyPr>
          <a:lstStyle/>
          <a:p>
            <a:pPr algn="just">
              <a:lnSpc>
                <a:spcPts val="3098"/>
              </a:lnSpc>
              <a:spcBef>
                <a:spcPct val="0"/>
              </a:spcBef>
            </a:pPr>
            <a:r>
              <a:rPr lang="en-US" sz="2213">
                <a:solidFill>
                  <a:srgbClr val="000000"/>
                </a:solidFill>
                <a:latin typeface="Poppins"/>
                <a:ea typeface="Poppins"/>
                <a:cs typeface="Poppins"/>
                <a:sym typeface="Poppins"/>
              </a:rPr>
              <a:t>                 Running a shop the old-fashioned way causes lots of headaches. Workers often lose track of what's in stock, leading to wrong orders and unhappy customers. People can't check where their orders are or when they'll arrive, which frustrates everyone. The paper receipts and handwritten records often have mistakes and make accounting difficult. Plus, keeping customer information safe becomes a real challenge. That's why we're building this digital shopping system - to fix these problems by keeping perfect track of inventory, processing orders smoothly, and protecting everyone's information.</a:t>
            </a:r>
          </a:p>
        </p:txBody>
      </p:sp>
      <p:sp>
        <p:nvSpPr>
          <p:cNvPr name="TextBox 14" id="14"/>
          <p:cNvSpPr txBox="true"/>
          <p:nvPr/>
        </p:nvSpPr>
        <p:spPr>
          <a:xfrm rot="0">
            <a:off x="5991424" y="2196965"/>
            <a:ext cx="9718342" cy="1169162"/>
          </a:xfrm>
          <a:prstGeom prst="rect">
            <a:avLst/>
          </a:prstGeom>
        </p:spPr>
        <p:txBody>
          <a:bodyPr anchor="t" rtlCol="false" tIns="0" lIns="0" bIns="0" rIns="0">
            <a:spAutoFit/>
          </a:bodyPr>
          <a:lstStyle/>
          <a:p>
            <a:pPr algn="r">
              <a:lnSpc>
                <a:spcPts val="8373"/>
              </a:lnSpc>
            </a:pPr>
            <a:r>
              <a:rPr lang="en-US" b="true" sz="7899" spc="-371">
                <a:solidFill>
                  <a:srgbClr val="000000"/>
                </a:solidFill>
                <a:latin typeface="Poppins Semi-Bold"/>
                <a:ea typeface="Poppins Semi-Bold"/>
                <a:cs typeface="Poppins Semi-Bold"/>
                <a:sym typeface="Poppins Semi-Bold"/>
              </a:rPr>
              <a:t>Problem Statement</a:t>
            </a:r>
          </a:p>
        </p:txBody>
      </p:sp>
      <p:sp>
        <p:nvSpPr>
          <p:cNvPr name="Freeform 15" id="15"/>
          <p:cNvSpPr/>
          <p:nvPr/>
        </p:nvSpPr>
        <p:spPr>
          <a:xfrm flipH="false" flipV="false" rot="0">
            <a:off x="1955676" y="3612497"/>
            <a:ext cx="695035" cy="695035"/>
          </a:xfrm>
          <a:custGeom>
            <a:avLst/>
            <a:gdLst/>
            <a:ahLst/>
            <a:cxnLst/>
            <a:rect r="r" b="b" t="t" l="l"/>
            <a:pathLst>
              <a:path h="695035" w="695035">
                <a:moveTo>
                  <a:pt x="0" y="0"/>
                </a:moveTo>
                <a:lnTo>
                  <a:pt x="695035" y="0"/>
                </a:lnTo>
                <a:lnTo>
                  <a:pt x="695035" y="695036"/>
                </a:lnTo>
                <a:lnTo>
                  <a:pt x="0" y="695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7430893" y="6804843"/>
            <a:ext cx="415010" cy="415010"/>
          </a:xfrm>
          <a:custGeom>
            <a:avLst/>
            <a:gdLst/>
            <a:ahLst/>
            <a:cxnLst/>
            <a:rect r="r" b="b" t="t" l="l"/>
            <a:pathLst>
              <a:path h="415010" w="415010">
                <a:moveTo>
                  <a:pt x="0" y="0"/>
                </a:moveTo>
                <a:lnTo>
                  <a:pt x="415010" y="0"/>
                </a:lnTo>
                <a:lnTo>
                  <a:pt x="415010" y="415010"/>
                </a:lnTo>
                <a:lnTo>
                  <a:pt x="0" y="4150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450816" cy="735625"/>
          </a:xfrm>
        </p:grpSpPr>
        <p:sp>
          <p:nvSpPr>
            <p:cNvPr name="Freeform 3" id="3"/>
            <p:cNvSpPr/>
            <p:nvPr/>
          </p:nvSpPr>
          <p:spPr>
            <a:xfrm flipH="false" flipV="false" rot="0">
              <a:off x="0" y="0"/>
              <a:ext cx="1450816" cy="735625"/>
            </a:xfrm>
            <a:custGeom>
              <a:avLst/>
              <a:gdLst/>
              <a:ahLst/>
              <a:cxnLst/>
              <a:rect r="r" b="b" t="t" l="l"/>
              <a:pathLst>
                <a:path h="735625" w="1450816">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7A16F1"/>
            </a:solidFill>
            <a:ln w="28575" cap="rnd">
              <a:solidFill>
                <a:srgbClr val="7A16F1"/>
              </a:solidFill>
              <a:prstDash val="solid"/>
              <a:round/>
            </a:ln>
          </p:spPr>
        </p:sp>
        <p:sp>
          <p:nvSpPr>
            <p:cNvPr name="TextBox 4" id="4"/>
            <p:cNvSpPr txBox="true"/>
            <p:nvPr/>
          </p:nvSpPr>
          <p:spPr>
            <a:xfrm>
              <a:off x="0" y="-66675"/>
              <a:ext cx="1450816" cy="802300"/>
            </a:xfrm>
            <a:prstGeom prst="rect">
              <a:avLst/>
            </a:prstGeom>
          </p:spPr>
          <p:txBody>
            <a:bodyPr anchor="ctr" rtlCol="false" tIns="50800" lIns="50800" bIns="50800" rIns="50800"/>
            <a:lstStyle/>
            <a:p>
              <a:pPr algn="ctr">
                <a:lnSpc>
                  <a:spcPts val="3639"/>
                </a:lnSpc>
              </a:pPr>
            </a:p>
          </p:txBody>
        </p:sp>
      </p:grpSp>
      <p:grpSp>
        <p:nvGrpSpPr>
          <p:cNvPr name="Group 5" id="5"/>
          <p:cNvGrpSpPr/>
          <p:nvPr/>
        </p:nvGrpSpPr>
        <p:grpSpPr>
          <a:xfrm rot="0">
            <a:off x="1028700" y="1028700"/>
            <a:ext cx="6837991" cy="8229600"/>
            <a:chOff x="0" y="0"/>
            <a:chExt cx="611232" cy="735625"/>
          </a:xfrm>
        </p:grpSpPr>
        <p:sp>
          <p:nvSpPr>
            <p:cNvPr name="Freeform 6" id="6"/>
            <p:cNvSpPr/>
            <p:nvPr/>
          </p:nvSpPr>
          <p:spPr>
            <a:xfrm flipH="false" flipV="false" rot="0">
              <a:off x="0" y="0"/>
              <a:ext cx="611232" cy="735625"/>
            </a:xfrm>
            <a:custGeom>
              <a:avLst/>
              <a:gdLst/>
              <a:ahLst/>
              <a:cxnLst/>
              <a:rect r="r" b="b" t="t" l="l"/>
              <a:pathLst>
                <a:path h="735625" w="611232">
                  <a:moveTo>
                    <a:pt x="113219" y="0"/>
                  </a:moveTo>
                  <a:lnTo>
                    <a:pt x="498013" y="0"/>
                  </a:lnTo>
                  <a:cubicBezTo>
                    <a:pt x="528041" y="0"/>
                    <a:pt x="556838" y="11928"/>
                    <a:pt x="578071" y="33161"/>
                  </a:cubicBezTo>
                  <a:cubicBezTo>
                    <a:pt x="599304" y="54394"/>
                    <a:pt x="611232" y="83192"/>
                    <a:pt x="611232" y="113219"/>
                  </a:cubicBezTo>
                  <a:lnTo>
                    <a:pt x="611232" y="622406"/>
                  </a:lnTo>
                  <a:cubicBezTo>
                    <a:pt x="611232" y="652433"/>
                    <a:pt x="599304" y="681231"/>
                    <a:pt x="578071" y="702464"/>
                  </a:cubicBezTo>
                  <a:cubicBezTo>
                    <a:pt x="556838" y="723697"/>
                    <a:pt x="528041" y="735625"/>
                    <a:pt x="498013" y="735625"/>
                  </a:cubicBezTo>
                  <a:lnTo>
                    <a:pt x="113219" y="735625"/>
                  </a:lnTo>
                  <a:cubicBezTo>
                    <a:pt x="83192" y="735625"/>
                    <a:pt x="54394" y="723697"/>
                    <a:pt x="33161" y="702464"/>
                  </a:cubicBezTo>
                  <a:cubicBezTo>
                    <a:pt x="11928" y="681231"/>
                    <a:pt x="0" y="652433"/>
                    <a:pt x="0" y="622406"/>
                  </a:cubicBezTo>
                  <a:lnTo>
                    <a:pt x="0" y="113219"/>
                  </a:lnTo>
                  <a:cubicBezTo>
                    <a:pt x="0" y="83192"/>
                    <a:pt x="11928" y="54394"/>
                    <a:pt x="33161" y="33161"/>
                  </a:cubicBezTo>
                  <a:cubicBezTo>
                    <a:pt x="54394" y="11928"/>
                    <a:pt x="83192" y="0"/>
                    <a:pt x="113219" y="0"/>
                  </a:cubicBezTo>
                  <a:close/>
                </a:path>
              </a:pathLst>
            </a:custGeom>
            <a:solidFill>
              <a:srgbClr val="FBFAFC"/>
            </a:solidFill>
            <a:ln w="28575" cap="rnd">
              <a:solidFill>
                <a:srgbClr val="7A16F1"/>
              </a:solidFill>
              <a:prstDash val="solid"/>
              <a:round/>
            </a:ln>
          </p:spPr>
        </p:sp>
        <p:sp>
          <p:nvSpPr>
            <p:cNvPr name="TextBox 7" id="7"/>
            <p:cNvSpPr txBox="true"/>
            <p:nvPr/>
          </p:nvSpPr>
          <p:spPr>
            <a:xfrm>
              <a:off x="0" y="-66675"/>
              <a:ext cx="611232" cy="802300"/>
            </a:xfrm>
            <a:prstGeom prst="rect">
              <a:avLst/>
            </a:prstGeom>
          </p:spPr>
          <p:txBody>
            <a:bodyPr anchor="ctr" rtlCol="false" tIns="50800" lIns="50800" bIns="50800" rIns="50800"/>
            <a:lstStyle/>
            <a:p>
              <a:pPr algn="ctr">
                <a:lnSpc>
                  <a:spcPts val="3639"/>
                </a:lnSpc>
              </a:pPr>
            </a:p>
          </p:txBody>
        </p:sp>
      </p:grpSp>
      <p:grpSp>
        <p:nvGrpSpPr>
          <p:cNvPr name="Group 8" id="8"/>
          <p:cNvGrpSpPr/>
          <p:nvPr/>
        </p:nvGrpSpPr>
        <p:grpSpPr>
          <a:xfrm rot="0">
            <a:off x="1028700" y="4241702"/>
            <a:ext cx="6837991" cy="5016598"/>
            <a:chOff x="0" y="0"/>
            <a:chExt cx="1800952" cy="1321244"/>
          </a:xfrm>
        </p:grpSpPr>
        <p:sp>
          <p:nvSpPr>
            <p:cNvPr name="Freeform 9" id="9"/>
            <p:cNvSpPr/>
            <p:nvPr/>
          </p:nvSpPr>
          <p:spPr>
            <a:xfrm flipH="false" flipV="false" rot="0">
              <a:off x="0" y="0"/>
              <a:ext cx="1800952" cy="1321244"/>
            </a:xfrm>
            <a:custGeom>
              <a:avLst/>
              <a:gdLst/>
              <a:ahLst/>
              <a:cxnLst/>
              <a:rect r="r" b="b" t="t" l="l"/>
              <a:pathLst>
                <a:path h="1321244" w="1800952">
                  <a:moveTo>
                    <a:pt x="900476" y="0"/>
                  </a:moveTo>
                  <a:cubicBezTo>
                    <a:pt x="403157" y="0"/>
                    <a:pt x="0" y="295771"/>
                    <a:pt x="0" y="660622"/>
                  </a:cubicBezTo>
                  <a:cubicBezTo>
                    <a:pt x="0" y="1025473"/>
                    <a:pt x="403157" y="1321244"/>
                    <a:pt x="900476" y="1321244"/>
                  </a:cubicBezTo>
                  <a:cubicBezTo>
                    <a:pt x="1397795" y="1321244"/>
                    <a:pt x="1800952" y="1025473"/>
                    <a:pt x="1800952" y="660622"/>
                  </a:cubicBezTo>
                  <a:cubicBezTo>
                    <a:pt x="1800952" y="295771"/>
                    <a:pt x="1397795" y="0"/>
                    <a:pt x="900476" y="0"/>
                  </a:cubicBezTo>
                  <a:close/>
                </a:path>
              </a:pathLst>
            </a:custGeom>
            <a:solidFill>
              <a:srgbClr val="000000">
                <a:alpha val="0"/>
              </a:srgbClr>
            </a:solidFill>
            <a:ln w="19050" cap="sq">
              <a:solidFill>
                <a:srgbClr val="7A16F1"/>
              </a:solidFill>
              <a:prstDash val="solid"/>
              <a:miter/>
            </a:ln>
          </p:spPr>
        </p:sp>
        <p:sp>
          <p:nvSpPr>
            <p:cNvPr name="TextBox 10" id="10"/>
            <p:cNvSpPr txBox="true"/>
            <p:nvPr/>
          </p:nvSpPr>
          <p:spPr>
            <a:xfrm>
              <a:off x="168839" y="57192"/>
              <a:ext cx="1463274" cy="1140186"/>
            </a:xfrm>
            <a:prstGeom prst="rect">
              <a:avLst/>
            </a:prstGeom>
          </p:spPr>
          <p:txBody>
            <a:bodyPr anchor="ctr" rtlCol="false" tIns="50800" lIns="50800" bIns="50800" rIns="50800"/>
            <a:lstStyle/>
            <a:p>
              <a:pPr algn="ctr">
                <a:lnSpc>
                  <a:spcPts val="3639"/>
                </a:lnSpc>
              </a:pPr>
            </a:p>
          </p:txBody>
        </p:sp>
      </p:grpSp>
      <p:grpSp>
        <p:nvGrpSpPr>
          <p:cNvPr name="Group 11" id="11"/>
          <p:cNvGrpSpPr/>
          <p:nvPr/>
        </p:nvGrpSpPr>
        <p:grpSpPr>
          <a:xfrm rot="0">
            <a:off x="1028700" y="1028700"/>
            <a:ext cx="6837991" cy="5016598"/>
            <a:chOff x="0" y="0"/>
            <a:chExt cx="1800952" cy="1321244"/>
          </a:xfrm>
        </p:grpSpPr>
        <p:sp>
          <p:nvSpPr>
            <p:cNvPr name="Freeform 12" id="12"/>
            <p:cNvSpPr/>
            <p:nvPr/>
          </p:nvSpPr>
          <p:spPr>
            <a:xfrm flipH="false" flipV="false" rot="0">
              <a:off x="0" y="0"/>
              <a:ext cx="1800952" cy="1321244"/>
            </a:xfrm>
            <a:custGeom>
              <a:avLst/>
              <a:gdLst/>
              <a:ahLst/>
              <a:cxnLst/>
              <a:rect r="r" b="b" t="t" l="l"/>
              <a:pathLst>
                <a:path h="1321244" w="1800952">
                  <a:moveTo>
                    <a:pt x="900476" y="0"/>
                  </a:moveTo>
                  <a:cubicBezTo>
                    <a:pt x="403157" y="0"/>
                    <a:pt x="0" y="295771"/>
                    <a:pt x="0" y="660622"/>
                  </a:cubicBezTo>
                  <a:cubicBezTo>
                    <a:pt x="0" y="1025473"/>
                    <a:pt x="403157" y="1321244"/>
                    <a:pt x="900476" y="1321244"/>
                  </a:cubicBezTo>
                  <a:cubicBezTo>
                    <a:pt x="1397795" y="1321244"/>
                    <a:pt x="1800952" y="1025473"/>
                    <a:pt x="1800952" y="660622"/>
                  </a:cubicBezTo>
                  <a:cubicBezTo>
                    <a:pt x="1800952" y="295771"/>
                    <a:pt x="1397795" y="0"/>
                    <a:pt x="900476" y="0"/>
                  </a:cubicBezTo>
                  <a:close/>
                </a:path>
              </a:pathLst>
            </a:custGeom>
            <a:solidFill>
              <a:srgbClr val="000000">
                <a:alpha val="0"/>
              </a:srgbClr>
            </a:solidFill>
            <a:ln w="19050" cap="sq">
              <a:solidFill>
                <a:srgbClr val="7A16F1"/>
              </a:solidFill>
              <a:prstDash val="solid"/>
              <a:miter/>
            </a:ln>
          </p:spPr>
        </p:sp>
        <p:sp>
          <p:nvSpPr>
            <p:cNvPr name="TextBox 13" id="13"/>
            <p:cNvSpPr txBox="true"/>
            <p:nvPr/>
          </p:nvSpPr>
          <p:spPr>
            <a:xfrm>
              <a:off x="168839" y="57192"/>
              <a:ext cx="1463274" cy="1140186"/>
            </a:xfrm>
            <a:prstGeom prst="rect">
              <a:avLst/>
            </a:prstGeom>
          </p:spPr>
          <p:txBody>
            <a:bodyPr anchor="ctr" rtlCol="false" tIns="50800" lIns="50800" bIns="50800" rIns="50800"/>
            <a:lstStyle/>
            <a:p>
              <a:pPr algn="ctr">
                <a:lnSpc>
                  <a:spcPts val="3639"/>
                </a:lnSpc>
              </a:pPr>
            </a:p>
          </p:txBody>
        </p:sp>
      </p:grpSp>
      <p:sp>
        <p:nvSpPr>
          <p:cNvPr name="TextBox 14" id="14"/>
          <p:cNvSpPr txBox="true"/>
          <p:nvPr/>
        </p:nvSpPr>
        <p:spPr>
          <a:xfrm rot="0">
            <a:off x="8409714" y="4253988"/>
            <a:ext cx="6212049" cy="4065524"/>
          </a:xfrm>
          <a:prstGeom prst="rect">
            <a:avLst/>
          </a:prstGeom>
        </p:spPr>
        <p:txBody>
          <a:bodyPr anchor="t" rtlCol="false" tIns="0" lIns="0" bIns="0" rIns="0">
            <a:spAutoFit/>
          </a:bodyPr>
          <a:lstStyle/>
          <a:p>
            <a:pPr algn="just">
              <a:lnSpc>
                <a:spcPts val="2924"/>
              </a:lnSpc>
            </a:pPr>
            <a:r>
              <a:rPr lang="en-US" sz="2089">
                <a:solidFill>
                  <a:srgbClr val="FBFAFC"/>
                </a:solidFill>
                <a:latin typeface="Poppins"/>
                <a:ea typeface="Poppins"/>
                <a:cs typeface="Poppins"/>
                <a:sym typeface="Poppins"/>
              </a:rPr>
              <a:t>    Frontend: Java Swing (GUI), Java AWT</a:t>
            </a:r>
          </a:p>
          <a:p>
            <a:pPr algn="just">
              <a:lnSpc>
                <a:spcPts val="2924"/>
              </a:lnSpc>
            </a:pPr>
          </a:p>
          <a:p>
            <a:pPr algn="just">
              <a:lnSpc>
                <a:spcPts val="2924"/>
              </a:lnSpc>
            </a:pPr>
            <a:r>
              <a:rPr lang="en-US" sz="2089">
                <a:solidFill>
                  <a:srgbClr val="FBFAFC"/>
                </a:solidFill>
                <a:latin typeface="Poppins"/>
                <a:ea typeface="Poppins"/>
                <a:cs typeface="Poppins"/>
                <a:sym typeface="Poppins"/>
              </a:rPr>
              <a:t>• Backend: MySQL (Database), JDBC (Java Database Connectivity)</a:t>
            </a:r>
          </a:p>
          <a:p>
            <a:pPr algn="just">
              <a:lnSpc>
                <a:spcPts val="2924"/>
              </a:lnSpc>
            </a:pPr>
          </a:p>
          <a:p>
            <a:pPr algn="just">
              <a:lnSpc>
                <a:spcPts val="2924"/>
              </a:lnSpc>
            </a:pPr>
            <a:r>
              <a:rPr lang="en-US" sz="2089">
                <a:solidFill>
                  <a:srgbClr val="FBFAFC"/>
                </a:solidFill>
                <a:latin typeface="Poppins"/>
                <a:ea typeface="Poppins"/>
                <a:cs typeface="Poppins"/>
                <a:sym typeface="Poppins"/>
              </a:rPr>
              <a:t>• Libraries Used: Java Swing, Java AWT, JDBC, MySQL Connector</a:t>
            </a:r>
          </a:p>
          <a:p>
            <a:pPr algn="just">
              <a:lnSpc>
                <a:spcPts val="2924"/>
              </a:lnSpc>
            </a:pPr>
          </a:p>
          <a:p>
            <a:pPr algn="just">
              <a:lnSpc>
                <a:spcPts val="2924"/>
              </a:lnSpc>
              <a:spcBef>
                <a:spcPct val="0"/>
              </a:spcBef>
            </a:pPr>
            <a:r>
              <a:rPr lang="en-US" sz="2089">
                <a:solidFill>
                  <a:srgbClr val="FBFAFC"/>
                </a:solidFill>
                <a:latin typeface="Poppins"/>
                <a:ea typeface="Poppins"/>
                <a:cs typeface="Poppins"/>
                <a:sym typeface="Poppins"/>
              </a:rPr>
              <a:t>•Other Technologies: Multi-threading, Exception Handling, Object-Oriented Programming (OOP</a:t>
            </a:r>
          </a:p>
        </p:txBody>
      </p:sp>
      <p:sp>
        <p:nvSpPr>
          <p:cNvPr name="TextBox 15" id="15"/>
          <p:cNvSpPr txBox="true"/>
          <p:nvPr/>
        </p:nvSpPr>
        <p:spPr>
          <a:xfrm rot="0">
            <a:off x="8575976" y="1996062"/>
            <a:ext cx="7959028" cy="2226437"/>
          </a:xfrm>
          <a:prstGeom prst="rect">
            <a:avLst/>
          </a:prstGeom>
        </p:spPr>
        <p:txBody>
          <a:bodyPr anchor="t" rtlCol="false" tIns="0" lIns="0" bIns="0" rIns="0">
            <a:spAutoFit/>
          </a:bodyPr>
          <a:lstStyle/>
          <a:p>
            <a:pPr algn="l">
              <a:lnSpc>
                <a:spcPts val="8373"/>
              </a:lnSpc>
            </a:pPr>
            <a:r>
              <a:rPr lang="en-US" sz="7899" spc="-371" b="true">
                <a:solidFill>
                  <a:srgbClr val="FBFAFC"/>
                </a:solidFill>
                <a:latin typeface="Poppins Semi-Bold"/>
                <a:ea typeface="Poppins Semi-Bold"/>
                <a:cs typeface="Poppins Semi-Bold"/>
                <a:sym typeface="Poppins Semi-Bold"/>
              </a:rPr>
              <a:t>Technologies Used</a:t>
            </a:r>
          </a:p>
        </p:txBody>
      </p:sp>
      <p:sp>
        <p:nvSpPr>
          <p:cNvPr name="Freeform 16" id="16"/>
          <p:cNvSpPr/>
          <p:nvPr/>
        </p:nvSpPr>
        <p:spPr>
          <a:xfrm flipH="false" flipV="false" rot="0">
            <a:off x="1778508" y="1689257"/>
            <a:ext cx="5338376" cy="6908486"/>
          </a:xfrm>
          <a:custGeom>
            <a:avLst/>
            <a:gdLst/>
            <a:ahLst/>
            <a:cxnLst/>
            <a:rect r="r" b="b" t="t" l="l"/>
            <a:pathLst>
              <a:path h="6908486" w="5338376">
                <a:moveTo>
                  <a:pt x="0" y="0"/>
                </a:moveTo>
                <a:lnTo>
                  <a:pt x="5338376" y="0"/>
                </a:lnTo>
                <a:lnTo>
                  <a:pt x="5338376" y="6908486"/>
                </a:lnTo>
                <a:lnTo>
                  <a:pt x="0" y="69084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583202" y="1519166"/>
            <a:ext cx="695035" cy="695035"/>
          </a:xfrm>
          <a:custGeom>
            <a:avLst/>
            <a:gdLst/>
            <a:ahLst/>
            <a:cxnLst/>
            <a:rect r="r" b="b" t="t" l="l"/>
            <a:pathLst>
              <a:path h="695035" w="695035">
                <a:moveTo>
                  <a:pt x="0" y="0"/>
                </a:moveTo>
                <a:lnTo>
                  <a:pt x="695035" y="0"/>
                </a:lnTo>
                <a:lnTo>
                  <a:pt x="695035" y="695035"/>
                </a:lnTo>
                <a:lnTo>
                  <a:pt x="0" y="6950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6701873" y="8319513"/>
            <a:ext cx="415010" cy="415010"/>
          </a:xfrm>
          <a:custGeom>
            <a:avLst/>
            <a:gdLst/>
            <a:ahLst/>
            <a:cxnLst/>
            <a:rect r="r" b="b" t="t" l="l"/>
            <a:pathLst>
              <a:path h="415010" w="415010">
                <a:moveTo>
                  <a:pt x="0" y="0"/>
                </a:moveTo>
                <a:lnTo>
                  <a:pt x="415011" y="0"/>
                </a:lnTo>
                <a:lnTo>
                  <a:pt x="415011" y="415010"/>
                </a:lnTo>
                <a:lnTo>
                  <a:pt x="0" y="41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450816" cy="735625"/>
          </a:xfrm>
        </p:grpSpPr>
        <p:sp>
          <p:nvSpPr>
            <p:cNvPr name="Freeform 3" id="3"/>
            <p:cNvSpPr/>
            <p:nvPr/>
          </p:nvSpPr>
          <p:spPr>
            <a:xfrm flipH="false" flipV="false" rot="0">
              <a:off x="0" y="0"/>
              <a:ext cx="1450816" cy="735625"/>
            </a:xfrm>
            <a:custGeom>
              <a:avLst/>
              <a:gdLst/>
              <a:ahLst/>
              <a:cxnLst/>
              <a:rect r="r" b="b" t="t" l="l"/>
              <a:pathLst>
                <a:path h="735625" w="1450816">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7A16F1"/>
            </a:solidFill>
            <a:ln w="28575" cap="rnd">
              <a:solidFill>
                <a:srgbClr val="7A16F1"/>
              </a:solidFill>
              <a:prstDash val="solid"/>
              <a:round/>
            </a:ln>
          </p:spPr>
        </p:sp>
        <p:sp>
          <p:nvSpPr>
            <p:cNvPr name="TextBox 4" id="4"/>
            <p:cNvSpPr txBox="true"/>
            <p:nvPr/>
          </p:nvSpPr>
          <p:spPr>
            <a:xfrm>
              <a:off x="0" y="-66675"/>
              <a:ext cx="1450816" cy="802300"/>
            </a:xfrm>
            <a:prstGeom prst="rect">
              <a:avLst/>
            </a:prstGeom>
          </p:spPr>
          <p:txBody>
            <a:bodyPr anchor="ctr" rtlCol="false" tIns="50800" lIns="50800" bIns="50800" rIns="50800"/>
            <a:lstStyle/>
            <a:p>
              <a:pPr algn="ctr">
                <a:lnSpc>
                  <a:spcPts val="3639"/>
                </a:lnSpc>
              </a:pPr>
            </a:p>
          </p:txBody>
        </p:sp>
      </p:grpSp>
      <p:grpSp>
        <p:nvGrpSpPr>
          <p:cNvPr name="Group 5" id="5"/>
          <p:cNvGrpSpPr/>
          <p:nvPr/>
        </p:nvGrpSpPr>
        <p:grpSpPr>
          <a:xfrm rot="0">
            <a:off x="11137496" y="1028700"/>
            <a:ext cx="6121804" cy="8229600"/>
            <a:chOff x="0" y="0"/>
            <a:chExt cx="547214" cy="735625"/>
          </a:xfrm>
        </p:grpSpPr>
        <p:sp>
          <p:nvSpPr>
            <p:cNvPr name="Freeform 6" id="6"/>
            <p:cNvSpPr/>
            <p:nvPr/>
          </p:nvSpPr>
          <p:spPr>
            <a:xfrm flipH="false" flipV="false" rot="0">
              <a:off x="0" y="0"/>
              <a:ext cx="547214" cy="735625"/>
            </a:xfrm>
            <a:custGeom>
              <a:avLst/>
              <a:gdLst/>
              <a:ahLst/>
              <a:cxnLst/>
              <a:rect r="r" b="b" t="t" l="l"/>
              <a:pathLst>
                <a:path h="735625" w="547214">
                  <a:moveTo>
                    <a:pt x="126465" y="0"/>
                  </a:moveTo>
                  <a:lnTo>
                    <a:pt x="420749" y="0"/>
                  </a:lnTo>
                  <a:cubicBezTo>
                    <a:pt x="490594" y="0"/>
                    <a:pt x="547214" y="56620"/>
                    <a:pt x="547214" y="126465"/>
                  </a:cubicBezTo>
                  <a:lnTo>
                    <a:pt x="547214" y="609160"/>
                  </a:lnTo>
                  <a:cubicBezTo>
                    <a:pt x="547214" y="642701"/>
                    <a:pt x="533890" y="674868"/>
                    <a:pt x="510173" y="698584"/>
                  </a:cubicBezTo>
                  <a:cubicBezTo>
                    <a:pt x="486457" y="722301"/>
                    <a:pt x="454290" y="735625"/>
                    <a:pt x="420749" y="735625"/>
                  </a:cubicBezTo>
                  <a:lnTo>
                    <a:pt x="126465" y="735625"/>
                  </a:lnTo>
                  <a:cubicBezTo>
                    <a:pt x="92924" y="735625"/>
                    <a:pt x="60757" y="722301"/>
                    <a:pt x="37041" y="698584"/>
                  </a:cubicBezTo>
                  <a:cubicBezTo>
                    <a:pt x="13324" y="674868"/>
                    <a:pt x="0" y="642701"/>
                    <a:pt x="0" y="609160"/>
                  </a:cubicBezTo>
                  <a:lnTo>
                    <a:pt x="0" y="126465"/>
                  </a:lnTo>
                  <a:cubicBezTo>
                    <a:pt x="0" y="92924"/>
                    <a:pt x="13324" y="60757"/>
                    <a:pt x="37041" y="37041"/>
                  </a:cubicBezTo>
                  <a:cubicBezTo>
                    <a:pt x="60757" y="13324"/>
                    <a:pt x="92924" y="0"/>
                    <a:pt x="126465" y="0"/>
                  </a:cubicBezTo>
                  <a:close/>
                </a:path>
              </a:pathLst>
            </a:custGeom>
            <a:solidFill>
              <a:srgbClr val="FBFAFC"/>
            </a:solidFill>
            <a:ln w="28575" cap="rnd">
              <a:solidFill>
                <a:srgbClr val="7A16F1"/>
              </a:solidFill>
              <a:prstDash val="solid"/>
              <a:round/>
            </a:ln>
          </p:spPr>
        </p:sp>
        <p:sp>
          <p:nvSpPr>
            <p:cNvPr name="TextBox 7" id="7"/>
            <p:cNvSpPr txBox="true"/>
            <p:nvPr/>
          </p:nvSpPr>
          <p:spPr>
            <a:xfrm>
              <a:off x="0" y="-66675"/>
              <a:ext cx="547214" cy="802300"/>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0">
            <a:off x="1448556" y="3682014"/>
            <a:ext cx="9688939" cy="5265876"/>
          </a:xfrm>
          <a:prstGeom prst="rect">
            <a:avLst/>
          </a:prstGeom>
        </p:spPr>
        <p:txBody>
          <a:bodyPr anchor="t" rtlCol="false" tIns="0" lIns="0" bIns="0" rIns="0">
            <a:spAutoFit/>
          </a:bodyPr>
          <a:lstStyle/>
          <a:p>
            <a:pPr algn="just">
              <a:lnSpc>
                <a:spcPts val="3216"/>
              </a:lnSpc>
            </a:pPr>
            <a:r>
              <a:rPr lang="en-US" sz="2297">
                <a:solidFill>
                  <a:srgbClr val="FBFAFC"/>
                </a:solidFill>
                <a:latin typeface="Poppins"/>
                <a:ea typeface="Poppins"/>
                <a:cs typeface="Poppins"/>
                <a:sym typeface="Poppins"/>
              </a:rPr>
              <a:t>Users: Stores customer/admin accounts with login credentials and personal details, linking to orders and carts.</a:t>
            </a:r>
          </a:p>
          <a:p>
            <a:pPr algn="just">
              <a:lnSpc>
                <a:spcPts val="3216"/>
              </a:lnSpc>
            </a:pPr>
            <a:r>
              <a:rPr lang="en-US" sz="2297">
                <a:solidFill>
                  <a:srgbClr val="FBFAFC"/>
                </a:solidFill>
                <a:latin typeface="Poppins"/>
                <a:ea typeface="Poppins"/>
                <a:cs typeface="Poppins"/>
                <a:sym typeface="Poppins"/>
              </a:rPr>
              <a:t>Products: Contains item details, prices, and stock levels, organized by categories and linked to orders.</a:t>
            </a:r>
          </a:p>
          <a:p>
            <a:pPr algn="just">
              <a:lnSpc>
                <a:spcPts val="3216"/>
              </a:lnSpc>
            </a:pPr>
            <a:r>
              <a:rPr lang="en-US" sz="2297">
                <a:solidFill>
                  <a:srgbClr val="FBFAFC"/>
                </a:solidFill>
                <a:latin typeface="Poppins"/>
                <a:ea typeface="Poppins"/>
                <a:cs typeface="Poppins"/>
                <a:sym typeface="Poppins"/>
              </a:rPr>
              <a:t>Orders: Records transactions with status, totals, and shipping info, connected to users and order items.</a:t>
            </a:r>
          </a:p>
          <a:p>
            <a:pPr algn="just">
              <a:lnSpc>
                <a:spcPts val="3216"/>
              </a:lnSpc>
            </a:pPr>
            <a:r>
              <a:rPr lang="en-US" sz="2297">
                <a:solidFill>
                  <a:srgbClr val="FBFAFC"/>
                </a:solidFill>
                <a:latin typeface="Poppins"/>
                <a:ea typeface="Poppins"/>
                <a:cs typeface="Poppins"/>
                <a:sym typeface="Poppins"/>
              </a:rPr>
              <a:t>Order_Items: Lists products in each order with quantities and prices, bridging orders and products.</a:t>
            </a:r>
          </a:p>
          <a:p>
            <a:pPr algn="just">
              <a:lnSpc>
                <a:spcPts val="3216"/>
              </a:lnSpc>
            </a:pPr>
            <a:r>
              <a:rPr lang="en-US" sz="2297">
                <a:solidFill>
                  <a:srgbClr val="FBFAFC"/>
                </a:solidFill>
                <a:latin typeface="Poppins"/>
                <a:ea typeface="Poppins"/>
                <a:cs typeface="Poppins"/>
                <a:sym typeface="Poppins"/>
              </a:rPr>
              <a:t>Payments: Tracks transaction details, amounts, and statuses for each order.</a:t>
            </a:r>
          </a:p>
          <a:p>
            <a:pPr algn="just">
              <a:lnSpc>
                <a:spcPts val="3216"/>
              </a:lnSpc>
            </a:pPr>
            <a:r>
              <a:rPr lang="en-US" sz="2297">
                <a:solidFill>
                  <a:srgbClr val="FBFAFC"/>
                </a:solidFill>
                <a:latin typeface="Poppins"/>
                <a:ea typeface="Poppins"/>
                <a:cs typeface="Poppins"/>
                <a:sym typeface="Poppins"/>
              </a:rPr>
              <a:t>Shopping_Cart: Temporarily holds products before checkout, linked to users.</a:t>
            </a:r>
          </a:p>
          <a:p>
            <a:pPr algn="just">
              <a:lnSpc>
                <a:spcPts val="3216"/>
              </a:lnSpc>
              <a:spcBef>
                <a:spcPct val="0"/>
              </a:spcBef>
            </a:pPr>
          </a:p>
        </p:txBody>
      </p:sp>
      <p:sp>
        <p:nvSpPr>
          <p:cNvPr name="TextBox 9" id="9"/>
          <p:cNvSpPr txBox="true"/>
          <p:nvPr/>
        </p:nvSpPr>
        <p:spPr>
          <a:xfrm rot="0">
            <a:off x="1696240" y="1512728"/>
            <a:ext cx="7959028" cy="2226437"/>
          </a:xfrm>
          <a:prstGeom prst="rect">
            <a:avLst/>
          </a:prstGeom>
        </p:spPr>
        <p:txBody>
          <a:bodyPr anchor="t" rtlCol="false" tIns="0" lIns="0" bIns="0" rIns="0">
            <a:spAutoFit/>
          </a:bodyPr>
          <a:lstStyle/>
          <a:p>
            <a:pPr algn="l">
              <a:lnSpc>
                <a:spcPts val="8373"/>
              </a:lnSpc>
            </a:pPr>
            <a:r>
              <a:rPr lang="en-US" sz="7899" spc="-371" b="true">
                <a:solidFill>
                  <a:srgbClr val="FBFAFC"/>
                </a:solidFill>
                <a:latin typeface="Poppins Semi-Bold"/>
                <a:ea typeface="Poppins Semi-Bold"/>
                <a:cs typeface="Poppins Semi-Bold"/>
                <a:sym typeface="Poppins Semi-Bold"/>
              </a:rPr>
              <a:t>DATABASE DESIGN</a:t>
            </a:r>
          </a:p>
        </p:txBody>
      </p:sp>
      <p:grpSp>
        <p:nvGrpSpPr>
          <p:cNvPr name="Group 10" id="10"/>
          <p:cNvGrpSpPr/>
          <p:nvPr/>
        </p:nvGrpSpPr>
        <p:grpSpPr>
          <a:xfrm rot="0">
            <a:off x="11137496" y="4241702"/>
            <a:ext cx="6121804" cy="5016598"/>
            <a:chOff x="0" y="0"/>
            <a:chExt cx="1612327" cy="1321244"/>
          </a:xfrm>
        </p:grpSpPr>
        <p:sp>
          <p:nvSpPr>
            <p:cNvPr name="Freeform 11" id="11"/>
            <p:cNvSpPr/>
            <p:nvPr/>
          </p:nvSpPr>
          <p:spPr>
            <a:xfrm flipH="false" flipV="false" rot="0">
              <a:off x="0" y="0"/>
              <a:ext cx="1612327" cy="1321244"/>
            </a:xfrm>
            <a:custGeom>
              <a:avLst/>
              <a:gdLst/>
              <a:ahLst/>
              <a:cxnLst/>
              <a:rect r="r" b="b" t="t" l="l"/>
              <a:pathLst>
                <a:path h="1321244" w="1612327">
                  <a:moveTo>
                    <a:pt x="806164" y="0"/>
                  </a:moveTo>
                  <a:cubicBezTo>
                    <a:pt x="360932" y="0"/>
                    <a:pt x="0" y="295771"/>
                    <a:pt x="0" y="660622"/>
                  </a:cubicBezTo>
                  <a:cubicBezTo>
                    <a:pt x="0" y="1025473"/>
                    <a:pt x="360932" y="1321244"/>
                    <a:pt x="806164" y="1321244"/>
                  </a:cubicBezTo>
                  <a:cubicBezTo>
                    <a:pt x="1251395" y="1321244"/>
                    <a:pt x="1612327" y="1025473"/>
                    <a:pt x="1612327" y="660622"/>
                  </a:cubicBezTo>
                  <a:cubicBezTo>
                    <a:pt x="1612327" y="295771"/>
                    <a:pt x="1251395" y="0"/>
                    <a:pt x="806164" y="0"/>
                  </a:cubicBezTo>
                  <a:close/>
                </a:path>
              </a:pathLst>
            </a:custGeom>
            <a:solidFill>
              <a:srgbClr val="000000">
                <a:alpha val="0"/>
              </a:srgbClr>
            </a:solidFill>
            <a:ln w="19050" cap="sq">
              <a:solidFill>
                <a:srgbClr val="7A16F1"/>
              </a:solidFill>
              <a:prstDash val="solid"/>
              <a:miter/>
            </a:ln>
          </p:spPr>
        </p:sp>
        <p:sp>
          <p:nvSpPr>
            <p:cNvPr name="TextBox 12" id="12"/>
            <p:cNvSpPr txBox="true"/>
            <p:nvPr/>
          </p:nvSpPr>
          <p:spPr>
            <a:xfrm>
              <a:off x="151156" y="57192"/>
              <a:ext cx="1310016" cy="1140186"/>
            </a:xfrm>
            <a:prstGeom prst="rect">
              <a:avLst/>
            </a:prstGeom>
          </p:spPr>
          <p:txBody>
            <a:bodyPr anchor="ctr" rtlCol="false" tIns="50800" lIns="50800" bIns="50800" rIns="50800"/>
            <a:lstStyle/>
            <a:p>
              <a:pPr algn="ctr">
                <a:lnSpc>
                  <a:spcPts val="3639"/>
                </a:lnSpc>
              </a:pPr>
            </a:p>
          </p:txBody>
        </p:sp>
      </p:grpSp>
      <p:grpSp>
        <p:nvGrpSpPr>
          <p:cNvPr name="Group 13" id="13"/>
          <p:cNvGrpSpPr/>
          <p:nvPr/>
        </p:nvGrpSpPr>
        <p:grpSpPr>
          <a:xfrm rot="0">
            <a:off x="11137496" y="1028700"/>
            <a:ext cx="6121804" cy="5016598"/>
            <a:chOff x="0" y="0"/>
            <a:chExt cx="1612327" cy="1321244"/>
          </a:xfrm>
        </p:grpSpPr>
        <p:sp>
          <p:nvSpPr>
            <p:cNvPr name="Freeform 14" id="14"/>
            <p:cNvSpPr/>
            <p:nvPr/>
          </p:nvSpPr>
          <p:spPr>
            <a:xfrm flipH="false" flipV="false" rot="0">
              <a:off x="0" y="0"/>
              <a:ext cx="1612327" cy="1321244"/>
            </a:xfrm>
            <a:custGeom>
              <a:avLst/>
              <a:gdLst/>
              <a:ahLst/>
              <a:cxnLst/>
              <a:rect r="r" b="b" t="t" l="l"/>
              <a:pathLst>
                <a:path h="1321244" w="1612327">
                  <a:moveTo>
                    <a:pt x="806164" y="0"/>
                  </a:moveTo>
                  <a:cubicBezTo>
                    <a:pt x="360932" y="0"/>
                    <a:pt x="0" y="295771"/>
                    <a:pt x="0" y="660622"/>
                  </a:cubicBezTo>
                  <a:cubicBezTo>
                    <a:pt x="0" y="1025473"/>
                    <a:pt x="360932" y="1321244"/>
                    <a:pt x="806164" y="1321244"/>
                  </a:cubicBezTo>
                  <a:cubicBezTo>
                    <a:pt x="1251395" y="1321244"/>
                    <a:pt x="1612327" y="1025473"/>
                    <a:pt x="1612327" y="660622"/>
                  </a:cubicBezTo>
                  <a:cubicBezTo>
                    <a:pt x="1612327" y="295771"/>
                    <a:pt x="1251395" y="0"/>
                    <a:pt x="806164" y="0"/>
                  </a:cubicBezTo>
                  <a:close/>
                </a:path>
              </a:pathLst>
            </a:custGeom>
            <a:solidFill>
              <a:srgbClr val="000000">
                <a:alpha val="0"/>
              </a:srgbClr>
            </a:solidFill>
            <a:ln w="19050" cap="sq">
              <a:solidFill>
                <a:srgbClr val="7A16F1"/>
              </a:solidFill>
              <a:prstDash val="solid"/>
              <a:miter/>
            </a:ln>
          </p:spPr>
        </p:sp>
        <p:sp>
          <p:nvSpPr>
            <p:cNvPr name="TextBox 15" id="15"/>
            <p:cNvSpPr txBox="true"/>
            <p:nvPr/>
          </p:nvSpPr>
          <p:spPr>
            <a:xfrm>
              <a:off x="151156" y="57192"/>
              <a:ext cx="1310016" cy="1140186"/>
            </a:xfrm>
            <a:prstGeom prst="rect">
              <a:avLst/>
            </a:prstGeom>
          </p:spPr>
          <p:txBody>
            <a:bodyPr anchor="ctr" rtlCol="false" tIns="50800" lIns="50800" bIns="50800" rIns="50800"/>
            <a:lstStyle/>
            <a:p>
              <a:pPr algn="ctr">
                <a:lnSpc>
                  <a:spcPts val="3639"/>
                </a:lnSpc>
              </a:pPr>
            </a:p>
          </p:txBody>
        </p:sp>
      </p:grpSp>
      <p:sp>
        <p:nvSpPr>
          <p:cNvPr name="Freeform 16" id="16"/>
          <p:cNvSpPr/>
          <p:nvPr/>
        </p:nvSpPr>
        <p:spPr>
          <a:xfrm flipH="true" flipV="false" rot="0">
            <a:off x="9655267" y="2470472"/>
            <a:ext cx="7154089" cy="5346055"/>
          </a:xfrm>
          <a:custGeom>
            <a:avLst/>
            <a:gdLst/>
            <a:ahLst/>
            <a:cxnLst/>
            <a:rect r="r" b="b" t="t" l="l"/>
            <a:pathLst>
              <a:path h="5346055" w="7154089">
                <a:moveTo>
                  <a:pt x="7154089" y="0"/>
                </a:moveTo>
                <a:lnTo>
                  <a:pt x="0" y="0"/>
                </a:lnTo>
                <a:lnTo>
                  <a:pt x="0" y="5346056"/>
                </a:lnTo>
                <a:lnTo>
                  <a:pt x="7154089" y="5346056"/>
                </a:lnTo>
                <a:lnTo>
                  <a:pt x="715408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1618656" y="1484153"/>
            <a:ext cx="695035" cy="695035"/>
          </a:xfrm>
          <a:custGeom>
            <a:avLst/>
            <a:gdLst/>
            <a:ahLst/>
            <a:cxnLst/>
            <a:rect r="r" b="b" t="t" l="l"/>
            <a:pathLst>
              <a:path h="695035" w="695035">
                <a:moveTo>
                  <a:pt x="0" y="0"/>
                </a:moveTo>
                <a:lnTo>
                  <a:pt x="695035" y="0"/>
                </a:lnTo>
                <a:lnTo>
                  <a:pt x="695035" y="695035"/>
                </a:lnTo>
                <a:lnTo>
                  <a:pt x="0" y="6950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6211983" y="8232702"/>
            <a:ext cx="440029" cy="440029"/>
          </a:xfrm>
          <a:custGeom>
            <a:avLst/>
            <a:gdLst/>
            <a:ahLst/>
            <a:cxnLst/>
            <a:rect r="r" b="b" t="t" l="l"/>
            <a:pathLst>
              <a:path h="440029" w="440029">
                <a:moveTo>
                  <a:pt x="0" y="0"/>
                </a:moveTo>
                <a:lnTo>
                  <a:pt x="440029" y="0"/>
                </a:lnTo>
                <a:lnTo>
                  <a:pt x="440029" y="440029"/>
                </a:lnTo>
                <a:lnTo>
                  <a:pt x="0" y="4400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469" y="1028700"/>
            <a:ext cx="16230600" cy="8229600"/>
            <a:chOff x="0" y="0"/>
            <a:chExt cx="1450816" cy="735625"/>
          </a:xfrm>
        </p:grpSpPr>
        <p:sp>
          <p:nvSpPr>
            <p:cNvPr name="Freeform 3" id="3"/>
            <p:cNvSpPr/>
            <p:nvPr/>
          </p:nvSpPr>
          <p:spPr>
            <a:xfrm flipH="false" flipV="false" rot="0">
              <a:off x="0" y="0"/>
              <a:ext cx="1450816" cy="735625"/>
            </a:xfrm>
            <a:custGeom>
              <a:avLst/>
              <a:gdLst/>
              <a:ahLst/>
              <a:cxnLst/>
              <a:rect r="r" b="b" t="t" l="l"/>
              <a:pathLst>
                <a:path h="735625" w="1450816">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7A16F1"/>
            </a:solidFill>
            <a:ln w="28575" cap="rnd">
              <a:solidFill>
                <a:srgbClr val="7A16F1"/>
              </a:solidFill>
              <a:prstDash val="solid"/>
              <a:round/>
            </a:ln>
          </p:spPr>
        </p:sp>
        <p:sp>
          <p:nvSpPr>
            <p:cNvPr name="TextBox 4" id="4"/>
            <p:cNvSpPr txBox="true"/>
            <p:nvPr/>
          </p:nvSpPr>
          <p:spPr>
            <a:xfrm>
              <a:off x="0" y="-66675"/>
              <a:ext cx="1450816" cy="802300"/>
            </a:xfrm>
            <a:prstGeom prst="rect">
              <a:avLst/>
            </a:prstGeom>
          </p:spPr>
          <p:txBody>
            <a:bodyPr anchor="ctr" rtlCol="false" tIns="50800" lIns="50800" bIns="50800" rIns="50800"/>
            <a:lstStyle/>
            <a:p>
              <a:pPr algn="ctr">
                <a:lnSpc>
                  <a:spcPts val="3639"/>
                </a:lnSpc>
              </a:pPr>
            </a:p>
          </p:txBody>
        </p:sp>
      </p:grpSp>
      <p:grpSp>
        <p:nvGrpSpPr>
          <p:cNvPr name="Group 5" id="5"/>
          <p:cNvGrpSpPr/>
          <p:nvPr/>
        </p:nvGrpSpPr>
        <p:grpSpPr>
          <a:xfrm rot="0">
            <a:off x="9827699" y="1028700"/>
            <a:ext cx="7431601" cy="8229600"/>
            <a:chOff x="0" y="0"/>
            <a:chExt cx="664294" cy="735625"/>
          </a:xfrm>
        </p:grpSpPr>
        <p:sp>
          <p:nvSpPr>
            <p:cNvPr name="Freeform 6" id="6"/>
            <p:cNvSpPr/>
            <p:nvPr/>
          </p:nvSpPr>
          <p:spPr>
            <a:xfrm flipH="false" flipV="false" rot="0">
              <a:off x="0" y="0"/>
              <a:ext cx="664294" cy="735625"/>
            </a:xfrm>
            <a:custGeom>
              <a:avLst/>
              <a:gdLst/>
              <a:ahLst/>
              <a:cxnLst/>
              <a:rect r="r" b="b" t="t" l="l"/>
              <a:pathLst>
                <a:path h="735625" w="664294">
                  <a:moveTo>
                    <a:pt x="104176" y="0"/>
                  </a:moveTo>
                  <a:lnTo>
                    <a:pt x="560118" y="0"/>
                  </a:lnTo>
                  <a:cubicBezTo>
                    <a:pt x="617653" y="0"/>
                    <a:pt x="664294" y="46641"/>
                    <a:pt x="664294" y="104176"/>
                  </a:cubicBezTo>
                  <a:lnTo>
                    <a:pt x="664294" y="631449"/>
                  </a:lnTo>
                  <a:cubicBezTo>
                    <a:pt x="664294" y="659078"/>
                    <a:pt x="653318" y="685576"/>
                    <a:pt x="633781" y="705113"/>
                  </a:cubicBezTo>
                  <a:cubicBezTo>
                    <a:pt x="614245" y="724649"/>
                    <a:pt x="587747" y="735625"/>
                    <a:pt x="560118" y="735625"/>
                  </a:cubicBezTo>
                  <a:lnTo>
                    <a:pt x="104176" y="735625"/>
                  </a:lnTo>
                  <a:cubicBezTo>
                    <a:pt x="76547" y="735625"/>
                    <a:pt x="50049" y="724649"/>
                    <a:pt x="30512" y="705113"/>
                  </a:cubicBezTo>
                  <a:cubicBezTo>
                    <a:pt x="10976" y="685576"/>
                    <a:pt x="0" y="659078"/>
                    <a:pt x="0" y="631449"/>
                  </a:cubicBezTo>
                  <a:lnTo>
                    <a:pt x="0" y="104176"/>
                  </a:lnTo>
                  <a:cubicBezTo>
                    <a:pt x="0" y="76547"/>
                    <a:pt x="10976" y="50049"/>
                    <a:pt x="30512" y="30512"/>
                  </a:cubicBezTo>
                  <a:cubicBezTo>
                    <a:pt x="50049" y="10976"/>
                    <a:pt x="76547" y="0"/>
                    <a:pt x="104176" y="0"/>
                  </a:cubicBezTo>
                  <a:close/>
                </a:path>
              </a:pathLst>
            </a:custGeom>
            <a:solidFill>
              <a:srgbClr val="FBFAFC"/>
            </a:solidFill>
            <a:ln w="28575" cap="rnd">
              <a:solidFill>
                <a:srgbClr val="7A16F1"/>
              </a:solidFill>
              <a:prstDash val="solid"/>
              <a:round/>
            </a:ln>
          </p:spPr>
        </p:sp>
        <p:sp>
          <p:nvSpPr>
            <p:cNvPr name="TextBox 7" id="7"/>
            <p:cNvSpPr txBox="true"/>
            <p:nvPr/>
          </p:nvSpPr>
          <p:spPr>
            <a:xfrm>
              <a:off x="0" y="-66675"/>
              <a:ext cx="664294" cy="802300"/>
            </a:xfrm>
            <a:prstGeom prst="rect">
              <a:avLst/>
            </a:prstGeom>
          </p:spPr>
          <p:txBody>
            <a:bodyPr anchor="ctr" rtlCol="false" tIns="50800" lIns="50800" bIns="50800" rIns="50800"/>
            <a:lstStyle/>
            <a:p>
              <a:pPr algn="ctr">
                <a:lnSpc>
                  <a:spcPts val="3639"/>
                </a:lnSpc>
              </a:pPr>
            </a:p>
          </p:txBody>
        </p:sp>
      </p:grpSp>
      <p:grpSp>
        <p:nvGrpSpPr>
          <p:cNvPr name="Group 8" id="8"/>
          <p:cNvGrpSpPr/>
          <p:nvPr/>
        </p:nvGrpSpPr>
        <p:grpSpPr>
          <a:xfrm rot="0">
            <a:off x="9827699" y="4241702"/>
            <a:ext cx="7431601" cy="5016598"/>
            <a:chOff x="0" y="0"/>
            <a:chExt cx="1957294" cy="1321244"/>
          </a:xfrm>
        </p:grpSpPr>
        <p:sp>
          <p:nvSpPr>
            <p:cNvPr name="Freeform 9" id="9"/>
            <p:cNvSpPr/>
            <p:nvPr/>
          </p:nvSpPr>
          <p:spPr>
            <a:xfrm flipH="false" flipV="false" rot="0">
              <a:off x="0" y="0"/>
              <a:ext cx="1957294" cy="1321244"/>
            </a:xfrm>
            <a:custGeom>
              <a:avLst/>
              <a:gdLst/>
              <a:ahLst/>
              <a:cxnLst/>
              <a:rect r="r" b="b" t="t" l="l"/>
              <a:pathLst>
                <a:path h="1321244" w="1957294">
                  <a:moveTo>
                    <a:pt x="978647" y="0"/>
                  </a:moveTo>
                  <a:cubicBezTo>
                    <a:pt x="438155" y="0"/>
                    <a:pt x="0" y="295771"/>
                    <a:pt x="0" y="660622"/>
                  </a:cubicBezTo>
                  <a:cubicBezTo>
                    <a:pt x="0" y="1025473"/>
                    <a:pt x="438155" y="1321244"/>
                    <a:pt x="978647" y="1321244"/>
                  </a:cubicBezTo>
                  <a:cubicBezTo>
                    <a:pt x="1519139" y="1321244"/>
                    <a:pt x="1957294" y="1025473"/>
                    <a:pt x="1957294" y="660622"/>
                  </a:cubicBezTo>
                  <a:cubicBezTo>
                    <a:pt x="1957294" y="295771"/>
                    <a:pt x="1519139" y="0"/>
                    <a:pt x="978647" y="0"/>
                  </a:cubicBezTo>
                  <a:close/>
                </a:path>
              </a:pathLst>
            </a:custGeom>
            <a:solidFill>
              <a:srgbClr val="000000">
                <a:alpha val="0"/>
              </a:srgbClr>
            </a:solidFill>
            <a:ln w="19050" cap="sq">
              <a:solidFill>
                <a:srgbClr val="7A16F1"/>
              </a:solidFill>
              <a:prstDash val="solid"/>
              <a:miter/>
            </a:ln>
          </p:spPr>
        </p:sp>
        <p:sp>
          <p:nvSpPr>
            <p:cNvPr name="TextBox 10" id="10"/>
            <p:cNvSpPr txBox="true"/>
            <p:nvPr/>
          </p:nvSpPr>
          <p:spPr>
            <a:xfrm>
              <a:off x="183496" y="57192"/>
              <a:ext cx="1590301" cy="1140186"/>
            </a:xfrm>
            <a:prstGeom prst="rect">
              <a:avLst/>
            </a:prstGeom>
          </p:spPr>
          <p:txBody>
            <a:bodyPr anchor="ctr" rtlCol="false" tIns="50800" lIns="50800" bIns="50800" rIns="50800"/>
            <a:lstStyle/>
            <a:p>
              <a:pPr algn="ctr">
                <a:lnSpc>
                  <a:spcPts val="3639"/>
                </a:lnSpc>
              </a:pPr>
            </a:p>
          </p:txBody>
        </p:sp>
      </p:grpSp>
      <p:grpSp>
        <p:nvGrpSpPr>
          <p:cNvPr name="Group 11" id="11"/>
          <p:cNvGrpSpPr/>
          <p:nvPr/>
        </p:nvGrpSpPr>
        <p:grpSpPr>
          <a:xfrm rot="0">
            <a:off x="9827699" y="1028700"/>
            <a:ext cx="7431601" cy="5016598"/>
            <a:chOff x="0" y="0"/>
            <a:chExt cx="1957294" cy="1321244"/>
          </a:xfrm>
        </p:grpSpPr>
        <p:sp>
          <p:nvSpPr>
            <p:cNvPr name="Freeform 12" id="12"/>
            <p:cNvSpPr/>
            <p:nvPr/>
          </p:nvSpPr>
          <p:spPr>
            <a:xfrm flipH="false" flipV="false" rot="0">
              <a:off x="0" y="0"/>
              <a:ext cx="1957294" cy="1321244"/>
            </a:xfrm>
            <a:custGeom>
              <a:avLst/>
              <a:gdLst/>
              <a:ahLst/>
              <a:cxnLst/>
              <a:rect r="r" b="b" t="t" l="l"/>
              <a:pathLst>
                <a:path h="1321244" w="1957294">
                  <a:moveTo>
                    <a:pt x="978647" y="0"/>
                  </a:moveTo>
                  <a:cubicBezTo>
                    <a:pt x="438155" y="0"/>
                    <a:pt x="0" y="295771"/>
                    <a:pt x="0" y="660622"/>
                  </a:cubicBezTo>
                  <a:cubicBezTo>
                    <a:pt x="0" y="1025473"/>
                    <a:pt x="438155" y="1321244"/>
                    <a:pt x="978647" y="1321244"/>
                  </a:cubicBezTo>
                  <a:cubicBezTo>
                    <a:pt x="1519139" y="1321244"/>
                    <a:pt x="1957294" y="1025473"/>
                    <a:pt x="1957294" y="660622"/>
                  </a:cubicBezTo>
                  <a:cubicBezTo>
                    <a:pt x="1957294" y="295771"/>
                    <a:pt x="1519139" y="0"/>
                    <a:pt x="978647" y="0"/>
                  </a:cubicBezTo>
                  <a:close/>
                </a:path>
              </a:pathLst>
            </a:custGeom>
            <a:solidFill>
              <a:srgbClr val="000000">
                <a:alpha val="0"/>
              </a:srgbClr>
            </a:solidFill>
            <a:ln w="19050" cap="sq">
              <a:solidFill>
                <a:srgbClr val="7A16F1"/>
              </a:solidFill>
              <a:prstDash val="solid"/>
              <a:miter/>
            </a:ln>
          </p:spPr>
        </p:sp>
        <p:sp>
          <p:nvSpPr>
            <p:cNvPr name="TextBox 13" id="13"/>
            <p:cNvSpPr txBox="true"/>
            <p:nvPr/>
          </p:nvSpPr>
          <p:spPr>
            <a:xfrm>
              <a:off x="183496" y="57192"/>
              <a:ext cx="1590301" cy="1140186"/>
            </a:xfrm>
            <a:prstGeom prst="rect">
              <a:avLst/>
            </a:prstGeom>
          </p:spPr>
          <p:txBody>
            <a:bodyPr anchor="ctr" rtlCol="false" tIns="50800" lIns="50800" bIns="50800" rIns="50800"/>
            <a:lstStyle/>
            <a:p>
              <a:pPr algn="ctr">
                <a:lnSpc>
                  <a:spcPts val="3639"/>
                </a:lnSpc>
              </a:pPr>
            </a:p>
          </p:txBody>
        </p:sp>
      </p:grpSp>
      <p:sp>
        <p:nvSpPr>
          <p:cNvPr name="Freeform 14" id="14"/>
          <p:cNvSpPr/>
          <p:nvPr/>
        </p:nvSpPr>
        <p:spPr>
          <a:xfrm flipH="false" flipV="false" rot="0">
            <a:off x="10621789" y="1634895"/>
            <a:ext cx="5843422" cy="7017209"/>
          </a:xfrm>
          <a:custGeom>
            <a:avLst/>
            <a:gdLst/>
            <a:ahLst/>
            <a:cxnLst/>
            <a:rect r="r" b="b" t="t" l="l"/>
            <a:pathLst>
              <a:path h="7017209" w="5843422">
                <a:moveTo>
                  <a:pt x="0" y="0"/>
                </a:moveTo>
                <a:lnTo>
                  <a:pt x="5843421" y="0"/>
                </a:lnTo>
                <a:lnTo>
                  <a:pt x="5843421" y="7017210"/>
                </a:lnTo>
                <a:lnTo>
                  <a:pt x="0" y="7017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852299" y="1396218"/>
            <a:ext cx="695035" cy="695035"/>
          </a:xfrm>
          <a:custGeom>
            <a:avLst/>
            <a:gdLst/>
            <a:ahLst/>
            <a:cxnLst/>
            <a:rect r="r" b="b" t="t" l="l"/>
            <a:pathLst>
              <a:path h="695035" w="695035">
                <a:moveTo>
                  <a:pt x="0" y="0"/>
                </a:moveTo>
                <a:lnTo>
                  <a:pt x="695035" y="0"/>
                </a:lnTo>
                <a:lnTo>
                  <a:pt x="695035" y="695036"/>
                </a:lnTo>
                <a:lnTo>
                  <a:pt x="0" y="69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414284" y="8119640"/>
            <a:ext cx="415010" cy="415010"/>
          </a:xfrm>
          <a:custGeom>
            <a:avLst/>
            <a:gdLst/>
            <a:ahLst/>
            <a:cxnLst/>
            <a:rect r="r" b="b" t="t" l="l"/>
            <a:pathLst>
              <a:path h="415010" w="415010">
                <a:moveTo>
                  <a:pt x="0" y="0"/>
                </a:moveTo>
                <a:lnTo>
                  <a:pt x="415010" y="0"/>
                </a:lnTo>
                <a:lnTo>
                  <a:pt x="415010" y="415010"/>
                </a:lnTo>
                <a:lnTo>
                  <a:pt x="0" y="41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604669" y="4281544"/>
            <a:ext cx="7539331" cy="4253106"/>
          </a:xfrm>
          <a:prstGeom prst="rect">
            <a:avLst/>
          </a:prstGeom>
        </p:spPr>
        <p:txBody>
          <a:bodyPr anchor="t" rtlCol="false" tIns="0" lIns="0" bIns="0" rIns="0">
            <a:spAutoFit/>
          </a:bodyPr>
          <a:lstStyle/>
          <a:p>
            <a:pPr algn="just">
              <a:lnSpc>
                <a:spcPts val="4815"/>
              </a:lnSpc>
            </a:pPr>
            <a:r>
              <a:rPr lang="en-US" sz="3439">
                <a:solidFill>
                  <a:srgbClr val="FBFAFC"/>
                </a:solidFill>
                <a:latin typeface="Poppins"/>
                <a:ea typeface="Poppins"/>
                <a:cs typeface="Poppins"/>
                <a:sym typeface="Poppins"/>
              </a:rPr>
              <a:t>1. User Management Module</a:t>
            </a:r>
          </a:p>
          <a:p>
            <a:pPr algn="just">
              <a:lnSpc>
                <a:spcPts val="4815"/>
              </a:lnSpc>
            </a:pPr>
            <a:r>
              <a:rPr lang="en-US" sz="3439">
                <a:solidFill>
                  <a:srgbClr val="FBFAFC"/>
                </a:solidFill>
                <a:latin typeface="Poppins"/>
                <a:ea typeface="Poppins"/>
                <a:cs typeface="Poppins"/>
                <a:sym typeface="Poppins"/>
              </a:rPr>
              <a:t>2. Product Management Module</a:t>
            </a:r>
          </a:p>
          <a:p>
            <a:pPr algn="just">
              <a:lnSpc>
                <a:spcPts val="4815"/>
              </a:lnSpc>
            </a:pPr>
            <a:r>
              <a:rPr lang="en-US" sz="3439">
                <a:solidFill>
                  <a:srgbClr val="FBFAFC"/>
                </a:solidFill>
                <a:latin typeface="Poppins"/>
                <a:ea typeface="Poppins"/>
                <a:cs typeface="Poppins"/>
                <a:sym typeface="Poppins"/>
              </a:rPr>
              <a:t>3. Order Processing Module</a:t>
            </a:r>
          </a:p>
          <a:p>
            <a:pPr algn="just">
              <a:lnSpc>
                <a:spcPts val="4815"/>
              </a:lnSpc>
            </a:pPr>
            <a:r>
              <a:rPr lang="en-US" sz="3439">
                <a:solidFill>
                  <a:srgbClr val="FBFAFC"/>
                </a:solidFill>
                <a:latin typeface="Poppins"/>
                <a:ea typeface="Poppins"/>
                <a:cs typeface="Poppins"/>
                <a:sym typeface="Poppins"/>
              </a:rPr>
              <a:t>4. Payment Module</a:t>
            </a:r>
          </a:p>
          <a:p>
            <a:pPr algn="just">
              <a:lnSpc>
                <a:spcPts val="4815"/>
              </a:lnSpc>
            </a:pPr>
            <a:r>
              <a:rPr lang="en-US" sz="3439">
                <a:solidFill>
                  <a:srgbClr val="FBFAFC"/>
                </a:solidFill>
                <a:latin typeface="Poppins"/>
                <a:ea typeface="Poppins"/>
                <a:cs typeface="Poppins"/>
                <a:sym typeface="Poppins"/>
              </a:rPr>
              <a:t>5. Reporting &amp; Analytics Module</a:t>
            </a:r>
          </a:p>
          <a:p>
            <a:pPr algn="just">
              <a:lnSpc>
                <a:spcPts val="4815"/>
              </a:lnSpc>
            </a:pPr>
            <a:r>
              <a:rPr lang="en-US" sz="3439">
                <a:solidFill>
                  <a:srgbClr val="FBFAFC"/>
                </a:solidFill>
                <a:latin typeface="Poppins"/>
                <a:ea typeface="Poppins"/>
                <a:cs typeface="Poppins"/>
                <a:sym typeface="Poppins"/>
              </a:rPr>
              <a:t>6. Admin Dashboard</a:t>
            </a:r>
          </a:p>
          <a:p>
            <a:pPr algn="just">
              <a:lnSpc>
                <a:spcPts val="4815"/>
              </a:lnSpc>
              <a:spcBef>
                <a:spcPct val="0"/>
              </a:spcBef>
            </a:pPr>
          </a:p>
        </p:txBody>
      </p:sp>
      <p:sp>
        <p:nvSpPr>
          <p:cNvPr name="TextBox 18" id="18"/>
          <p:cNvSpPr txBox="true"/>
          <p:nvPr/>
        </p:nvSpPr>
        <p:spPr>
          <a:xfrm rot="0">
            <a:off x="1812225" y="1603637"/>
            <a:ext cx="6600567" cy="2032507"/>
          </a:xfrm>
          <a:prstGeom prst="rect">
            <a:avLst/>
          </a:prstGeom>
        </p:spPr>
        <p:txBody>
          <a:bodyPr anchor="t" rtlCol="false" tIns="0" lIns="0" bIns="0" rIns="0">
            <a:spAutoFit/>
          </a:bodyPr>
          <a:lstStyle/>
          <a:p>
            <a:pPr algn="l">
              <a:lnSpc>
                <a:spcPts val="7425"/>
              </a:lnSpc>
            </a:pPr>
            <a:r>
              <a:rPr lang="en-US" sz="7899" spc="-371" b="true">
                <a:solidFill>
                  <a:srgbClr val="FBFAFC"/>
                </a:solidFill>
                <a:latin typeface="Poppins Semi-Bold"/>
                <a:ea typeface="Poppins Semi-Bold"/>
                <a:cs typeface="Poppins Semi-Bold"/>
                <a:sym typeface="Poppins Semi-Bold"/>
              </a:rPr>
              <a:t>EATURES &amp; MODULES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450816" cy="735625"/>
          </a:xfrm>
        </p:grpSpPr>
        <p:sp>
          <p:nvSpPr>
            <p:cNvPr name="Freeform 3" id="3"/>
            <p:cNvSpPr/>
            <p:nvPr/>
          </p:nvSpPr>
          <p:spPr>
            <a:xfrm flipH="false" flipV="false" rot="0">
              <a:off x="0" y="0"/>
              <a:ext cx="1450816" cy="735625"/>
            </a:xfrm>
            <a:custGeom>
              <a:avLst/>
              <a:gdLst/>
              <a:ahLst/>
              <a:cxnLst/>
              <a:rect r="r" b="b" t="t" l="l"/>
              <a:pathLst>
                <a:path h="735625" w="1450816">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7A16F1"/>
            </a:solidFill>
            <a:ln w="28575" cap="rnd">
              <a:solidFill>
                <a:srgbClr val="7A16F1"/>
              </a:solidFill>
              <a:prstDash val="solid"/>
              <a:round/>
            </a:ln>
          </p:spPr>
        </p:sp>
        <p:sp>
          <p:nvSpPr>
            <p:cNvPr name="TextBox 4" id="4"/>
            <p:cNvSpPr txBox="true"/>
            <p:nvPr/>
          </p:nvSpPr>
          <p:spPr>
            <a:xfrm>
              <a:off x="0" y="-66675"/>
              <a:ext cx="1450816" cy="802300"/>
            </a:xfrm>
            <a:prstGeom prst="rect">
              <a:avLst/>
            </a:prstGeom>
          </p:spPr>
          <p:txBody>
            <a:bodyPr anchor="ctr" rtlCol="false" tIns="50800" lIns="50800" bIns="50800" rIns="50800"/>
            <a:lstStyle/>
            <a:p>
              <a:pPr algn="ctr">
                <a:lnSpc>
                  <a:spcPts val="3639"/>
                </a:lnSpc>
              </a:pPr>
            </a:p>
          </p:txBody>
        </p:sp>
      </p:grpSp>
      <p:grpSp>
        <p:nvGrpSpPr>
          <p:cNvPr name="Group 5" id="5"/>
          <p:cNvGrpSpPr/>
          <p:nvPr/>
        </p:nvGrpSpPr>
        <p:grpSpPr>
          <a:xfrm rot="0">
            <a:off x="1028700" y="1028700"/>
            <a:ext cx="6295426" cy="8229600"/>
            <a:chOff x="0" y="0"/>
            <a:chExt cx="562734" cy="735625"/>
          </a:xfrm>
        </p:grpSpPr>
        <p:sp>
          <p:nvSpPr>
            <p:cNvPr name="Freeform 6" id="6"/>
            <p:cNvSpPr/>
            <p:nvPr/>
          </p:nvSpPr>
          <p:spPr>
            <a:xfrm flipH="false" flipV="false" rot="0">
              <a:off x="0" y="0"/>
              <a:ext cx="562734" cy="735625"/>
            </a:xfrm>
            <a:custGeom>
              <a:avLst/>
              <a:gdLst/>
              <a:ahLst/>
              <a:cxnLst/>
              <a:rect r="r" b="b" t="t" l="l"/>
              <a:pathLst>
                <a:path h="735625" w="562734">
                  <a:moveTo>
                    <a:pt x="122977" y="0"/>
                  </a:moveTo>
                  <a:lnTo>
                    <a:pt x="439757" y="0"/>
                  </a:lnTo>
                  <a:cubicBezTo>
                    <a:pt x="507675" y="0"/>
                    <a:pt x="562734" y="55059"/>
                    <a:pt x="562734" y="122977"/>
                  </a:cubicBezTo>
                  <a:lnTo>
                    <a:pt x="562734" y="612648"/>
                  </a:lnTo>
                  <a:cubicBezTo>
                    <a:pt x="562734" y="645264"/>
                    <a:pt x="549777" y="676543"/>
                    <a:pt x="526715" y="699606"/>
                  </a:cubicBezTo>
                  <a:cubicBezTo>
                    <a:pt x="503652" y="722669"/>
                    <a:pt x="472372" y="735625"/>
                    <a:pt x="439757" y="735625"/>
                  </a:cubicBezTo>
                  <a:lnTo>
                    <a:pt x="122977" y="735625"/>
                  </a:lnTo>
                  <a:cubicBezTo>
                    <a:pt x="90361" y="735625"/>
                    <a:pt x="59082" y="722669"/>
                    <a:pt x="36019" y="699606"/>
                  </a:cubicBezTo>
                  <a:cubicBezTo>
                    <a:pt x="12956" y="676543"/>
                    <a:pt x="0" y="645264"/>
                    <a:pt x="0" y="612648"/>
                  </a:cubicBezTo>
                  <a:lnTo>
                    <a:pt x="0" y="122977"/>
                  </a:lnTo>
                  <a:cubicBezTo>
                    <a:pt x="0" y="90361"/>
                    <a:pt x="12956" y="59082"/>
                    <a:pt x="36019" y="36019"/>
                  </a:cubicBezTo>
                  <a:cubicBezTo>
                    <a:pt x="59082" y="12956"/>
                    <a:pt x="90361" y="0"/>
                    <a:pt x="122977" y="0"/>
                  </a:cubicBezTo>
                  <a:close/>
                </a:path>
              </a:pathLst>
            </a:custGeom>
            <a:solidFill>
              <a:srgbClr val="FBFAFC"/>
            </a:solidFill>
            <a:ln w="28575" cap="rnd">
              <a:solidFill>
                <a:srgbClr val="7A16F1"/>
              </a:solidFill>
              <a:prstDash val="solid"/>
              <a:round/>
            </a:ln>
          </p:spPr>
        </p:sp>
        <p:sp>
          <p:nvSpPr>
            <p:cNvPr name="TextBox 7" id="7"/>
            <p:cNvSpPr txBox="true"/>
            <p:nvPr/>
          </p:nvSpPr>
          <p:spPr>
            <a:xfrm>
              <a:off x="0" y="-66675"/>
              <a:ext cx="562734" cy="802300"/>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0">
            <a:off x="8463926" y="3460799"/>
            <a:ext cx="7822002" cy="4095658"/>
          </a:xfrm>
          <a:prstGeom prst="rect">
            <a:avLst/>
          </a:prstGeom>
        </p:spPr>
        <p:txBody>
          <a:bodyPr anchor="t" rtlCol="false" tIns="0" lIns="0" bIns="0" rIns="0">
            <a:spAutoFit/>
          </a:bodyPr>
          <a:lstStyle/>
          <a:p>
            <a:pPr algn="just">
              <a:lnSpc>
                <a:spcPts val="4062"/>
              </a:lnSpc>
            </a:pPr>
            <a:r>
              <a:rPr lang="en-US" sz="2901">
                <a:solidFill>
                  <a:srgbClr val="FBFAFC"/>
                </a:solidFill>
                <a:latin typeface="Poppins"/>
                <a:ea typeface="Poppins"/>
                <a:cs typeface="Poppins"/>
                <a:sym typeface="Poppins"/>
              </a:rPr>
              <a:t>Load MySQL JDBC Driver: Class.forName("com.mysql.cj.jdbc.Driver");</a:t>
            </a:r>
          </a:p>
          <a:p>
            <a:pPr algn="just">
              <a:lnSpc>
                <a:spcPts val="4062"/>
              </a:lnSpc>
            </a:pPr>
            <a:r>
              <a:rPr lang="en-US" sz="2901">
                <a:solidFill>
                  <a:srgbClr val="FBFAFC"/>
                </a:solidFill>
                <a:latin typeface="Poppins"/>
                <a:ea typeface="Poppins"/>
                <a:cs typeface="Poppins"/>
                <a:sym typeface="Poppins"/>
              </a:rPr>
              <a:t> </a:t>
            </a:r>
          </a:p>
          <a:p>
            <a:pPr algn="just">
              <a:lnSpc>
                <a:spcPts val="4062"/>
              </a:lnSpc>
            </a:pPr>
            <a:r>
              <a:rPr lang="en-US" sz="2901">
                <a:solidFill>
                  <a:srgbClr val="FBFAFC"/>
                </a:solidFill>
                <a:latin typeface="Poppins"/>
                <a:ea typeface="Poppins"/>
                <a:cs typeface="Poppins"/>
                <a:sym typeface="Poppins"/>
              </a:rPr>
              <a:t>• Establish Connection: Connection conn =DriverManager.getConnection(URL, USER, PASSWORD);</a:t>
            </a:r>
          </a:p>
          <a:p>
            <a:pPr algn="just">
              <a:lnSpc>
                <a:spcPts val="4062"/>
              </a:lnSpc>
            </a:pPr>
          </a:p>
          <a:p>
            <a:pPr algn="just">
              <a:lnSpc>
                <a:spcPts val="4062"/>
              </a:lnSpc>
              <a:spcBef>
                <a:spcPct val="0"/>
              </a:spcBef>
            </a:pPr>
            <a:r>
              <a:rPr lang="en-US" sz="2901">
                <a:solidFill>
                  <a:srgbClr val="FBFAFC"/>
                </a:solidFill>
                <a:latin typeface="Poppins"/>
                <a:ea typeface="Poppins"/>
                <a:cs typeface="Poppins"/>
                <a:sym typeface="Poppins"/>
              </a:rPr>
              <a:t> • Close Connection: conn.close();</a:t>
            </a:r>
          </a:p>
        </p:txBody>
      </p:sp>
      <p:sp>
        <p:nvSpPr>
          <p:cNvPr name="TextBox 9" id="9"/>
          <p:cNvSpPr txBox="true"/>
          <p:nvPr/>
        </p:nvSpPr>
        <p:spPr>
          <a:xfrm rot="0">
            <a:off x="8207031" y="1728974"/>
            <a:ext cx="8078898" cy="1169162"/>
          </a:xfrm>
          <a:prstGeom prst="rect">
            <a:avLst/>
          </a:prstGeom>
        </p:spPr>
        <p:txBody>
          <a:bodyPr anchor="t" rtlCol="false" tIns="0" lIns="0" bIns="0" rIns="0">
            <a:spAutoFit/>
          </a:bodyPr>
          <a:lstStyle/>
          <a:p>
            <a:pPr algn="l">
              <a:lnSpc>
                <a:spcPts val="8373"/>
              </a:lnSpc>
            </a:pPr>
            <a:r>
              <a:rPr lang="en-US" sz="7899" spc="-371" b="true">
                <a:solidFill>
                  <a:srgbClr val="FBFAFC"/>
                </a:solidFill>
                <a:latin typeface="Poppins Semi-Bold"/>
                <a:ea typeface="Poppins Semi-Bold"/>
                <a:cs typeface="Poppins Semi-Bold"/>
                <a:sym typeface="Poppins Semi-Bold"/>
              </a:rPr>
              <a:t>IMPLEMENTATION</a:t>
            </a:r>
          </a:p>
        </p:txBody>
      </p:sp>
      <p:grpSp>
        <p:nvGrpSpPr>
          <p:cNvPr name="Group 10" id="10"/>
          <p:cNvGrpSpPr/>
          <p:nvPr/>
        </p:nvGrpSpPr>
        <p:grpSpPr>
          <a:xfrm rot="0">
            <a:off x="1028700" y="4241702"/>
            <a:ext cx="6295426" cy="5016598"/>
            <a:chOff x="0" y="0"/>
            <a:chExt cx="1658054" cy="1321244"/>
          </a:xfrm>
        </p:grpSpPr>
        <p:sp>
          <p:nvSpPr>
            <p:cNvPr name="Freeform 11" id="11"/>
            <p:cNvSpPr/>
            <p:nvPr/>
          </p:nvSpPr>
          <p:spPr>
            <a:xfrm flipH="false" flipV="false" rot="0">
              <a:off x="0" y="0"/>
              <a:ext cx="1658054" cy="1321244"/>
            </a:xfrm>
            <a:custGeom>
              <a:avLst/>
              <a:gdLst/>
              <a:ahLst/>
              <a:cxnLst/>
              <a:rect r="r" b="b" t="t" l="l"/>
              <a:pathLst>
                <a:path h="1321244" w="1658054">
                  <a:moveTo>
                    <a:pt x="829027" y="0"/>
                  </a:moveTo>
                  <a:cubicBezTo>
                    <a:pt x="371168" y="0"/>
                    <a:pt x="0" y="295771"/>
                    <a:pt x="0" y="660622"/>
                  </a:cubicBezTo>
                  <a:cubicBezTo>
                    <a:pt x="0" y="1025473"/>
                    <a:pt x="371168" y="1321244"/>
                    <a:pt x="829027" y="1321244"/>
                  </a:cubicBezTo>
                  <a:cubicBezTo>
                    <a:pt x="1286886" y="1321244"/>
                    <a:pt x="1658054" y="1025473"/>
                    <a:pt x="1658054" y="660622"/>
                  </a:cubicBezTo>
                  <a:cubicBezTo>
                    <a:pt x="1658054" y="295771"/>
                    <a:pt x="1286886" y="0"/>
                    <a:pt x="829027" y="0"/>
                  </a:cubicBezTo>
                  <a:close/>
                </a:path>
              </a:pathLst>
            </a:custGeom>
            <a:solidFill>
              <a:srgbClr val="000000">
                <a:alpha val="0"/>
              </a:srgbClr>
            </a:solidFill>
            <a:ln w="19050" cap="sq">
              <a:solidFill>
                <a:srgbClr val="7A16F1"/>
              </a:solidFill>
              <a:prstDash val="solid"/>
              <a:miter/>
            </a:ln>
          </p:spPr>
        </p:sp>
        <p:sp>
          <p:nvSpPr>
            <p:cNvPr name="TextBox 12" id="12"/>
            <p:cNvSpPr txBox="true"/>
            <p:nvPr/>
          </p:nvSpPr>
          <p:spPr>
            <a:xfrm>
              <a:off x="155443" y="57192"/>
              <a:ext cx="1347169" cy="1140186"/>
            </a:xfrm>
            <a:prstGeom prst="rect">
              <a:avLst/>
            </a:prstGeom>
          </p:spPr>
          <p:txBody>
            <a:bodyPr anchor="ctr" rtlCol="false" tIns="50800" lIns="50800" bIns="50800" rIns="50800"/>
            <a:lstStyle/>
            <a:p>
              <a:pPr algn="ctr">
                <a:lnSpc>
                  <a:spcPts val="3639"/>
                </a:lnSpc>
              </a:pPr>
            </a:p>
          </p:txBody>
        </p:sp>
      </p:grpSp>
      <p:grpSp>
        <p:nvGrpSpPr>
          <p:cNvPr name="Group 13" id="13"/>
          <p:cNvGrpSpPr/>
          <p:nvPr/>
        </p:nvGrpSpPr>
        <p:grpSpPr>
          <a:xfrm rot="0">
            <a:off x="1028700" y="1028700"/>
            <a:ext cx="6295426" cy="5016598"/>
            <a:chOff x="0" y="0"/>
            <a:chExt cx="1658054" cy="1321244"/>
          </a:xfrm>
        </p:grpSpPr>
        <p:sp>
          <p:nvSpPr>
            <p:cNvPr name="Freeform 14" id="14"/>
            <p:cNvSpPr/>
            <p:nvPr/>
          </p:nvSpPr>
          <p:spPr>
            <a:xfrm flipH="false" flipV="false" rot="0">
              <a:off x="0" y="0"/>
              <a:ext cx="1658054" cy="1321244"/>
            </a:xfrm>
            <a:custGeom>
              <a:avLst/>
              <a:gdLst/>
              <a:ahLst/>
              <a:cxnLst/>
              <a:rect r="r" b="b" t="t" l="l"/>
              <a:pathLst>
                <a:path h="1321244" w="1658054">
                  <a:moveTo>
                    <a:pt x="829027" y="0"/>
                  </a:moveTo>
                  <a:cubicBezTo>
                    <a:pt x="371168" y="0"/>
                    <a:pt x="0" y="295771"/>
                    <a:pt x="0" y="660622"/>
                  </a:cubicBezTo>
                  <a:cubicBezTo>
                    <a:pt x="0" y="1025473"/>
                    <a:pt x="371168" y="1321244"/>
                    <a:pt x="829027" y="1321244"/>
                  </a:cubicBezTo>
                  <a:cubicBezTo>
                    <a:pt x="1286886" y="1321244"/>
                    <a:pt x="1658054" y="1025473"/>
                    <a:pt x="1658054" y="660622"/>
                  </a:cubicBezTo>
                  <a:cubicBezTo>
                    <a:pt x="1658054" y="295771"/>
                    <a:pt x="1286886" y="0"/>
                    <a:pt x="829027" y="0"/>
                  </a:cubicBezTo>
                  <a:close/>
                </a:path>
              </a:pathLst>
            </a:custGeom>
            <a:solidFill>
              <a:srgbClr val="000000">
                <a:alpha val="0"/>
              </a:srgbClr>
            </a:solidFill>
            <a:ln w="19050" cap="sq">
              <a:solidFill>
                <a:srgbClr val="7A16F1"/>
              </a:solidFill>
              <a:prstDash val="solid"/>
              <a:miter/>
            </a:ln>
          </p:spPr>
        </p:sp>
        <p:sp>
          <p:nvSpPr>
            <p:cNvPr name="TextBox 15" id="15"/>
            <p:cNvSpPr txBox="true"/>
            <p:nvPr/>
          </p:nvSpPr>
          <p:spPr>
            <a:xfrm>
              <a:off x="155443" y="57192"/>
              <a:ext cx="1347169" cy="1140186"/>
            </a:xfrm>
            <a:prstGeom prst="rect">
              <a:avLst/>
            </a:prstGeom>
          </p:spPr>
          <p:txBody>
            <a:bodyPr anchor="ctr" rtlCol="false" tIns="50800" lIns="50800" bIns="50800" rIns="50800"/>
            <a:lstStyle/>
            <a:p>
              <a:pPr algn="ctr">
                <a:lnSpc>
                  <a:spcPts val="3639"/>
                </a:lnSpc>
              </a:pPr>
            </a:p>
          </p:txBody>
        </p:sp>
      </p:grpSp>
      <p:sp>
        <p:nvSpPr>
          <p:cNvPr name="Freeform 16" id="16"/>
          <p:cNvSpPr/>
          <p:nvPr/>
        </p:nvSpPr>
        <p:spPr>
          <a:xfrm flipH="false" flipV="false" rot="0">
            <a:off x="1569497" y="1700399"/>
            <a:ext cx="5213831" cy="7011264"/>
          </a:xfrm>
          <a:custGeom>
            <a:avLst/>
            <a:gdLst/>
            <a:ahLst/>
            <a:cxnLst/>
            <a:rect r="r" b="b" t="t" l="l"/>
            <a:pathLst>
              <a:path h="7011264" w="5213831">
                <a:moveTo>
                  <a:pt x="0" y="0"/>
                </a:moveTo>
                <a:lnTo>
                  <a:pt x="5213831" y="0"/>
                </a:lnTo>
                <a:lnTo>
                  <a:pt x="5213831" y="7011263"/>
                </a:lnTo>
                <a:lnTo>
                  <a:pt x="0" y="70112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29179" y="1418396"/>
            <a:ext cx="695035" cy="695035"/>
          </a:xfrm>
          <a:custGeom>
            <a:avLst/>
            <a:gdLst/>
            <a:ahLst/>
            <a:cxnLst/>
            <a:rect r="r" b="b" t="t" l="l"/>
            <a:pathLst>
              <a:path h="695035" w="695035">
                <a:moveTo>
                  <a:pt x="0" y="0"/>
                </a:moveTo>
                <a:lnTo>
                  <a:pt x="695036" y="0"/>
                </a:lnTo>
                <a:lnTo>
                  <a:pt x="695036" y="695035"/>
                </a:lnTo>
                <a:lnTo>
                  <a:pt x="0" y="6950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6206229" y="8252291"/>
            <a:ext cx="440029" cy="440029"/>
          </a:xfrm>
          <a:custGeom>
            <a:avLst/>
            <a:gdLst/>
            <a:ahLst/>
            <a:cxnLst/>
            <a:rect r="r" b="b" t="t" l="l"/>
            <a:pathLst>
              <a:path h="440029" w="440029">
                <a:moveTo>
                  <a:pt x="0" y="0"/>
                </a:moveTo>
                <a:lnTo>
                  <a:pt x="440029" y="0"/>
                </a:lnTo>
                <a:lnTo>
                  <a:pt x="440029" y="440030"/>
                </a:lnTo>
                <a:lnTo>
                  <a:pt x="0" y="440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A16F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450816" cy="735625"/>
          </a:xfrm>
        </p:grpSpPr>
        <p:sp>
          <p:nvSpPr>
            <p:cNvPr name="Freeform 3" id="3"/>
            <p:cNvSpPr/>
            <p:nvPr/>
          </p:nvSpPr>
          <p:spPr>
            <a:xfrm flipH="false" flipV="false" rot="0">
              <a:off x="0" y="0"/>
              <a:ext cx="1450816" cy="735625"/>
            </a:xfrm>
            <a:custGeom>
              <a:avLst/>
              <a:gdLst/>
              <a:ahLst/>
              <a:cxnLst/>
              <a:rect r="r" b="b" t="t" l="l"/>
              <a:pathLst>
                <a:path h="735625" w="1450816">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FBFAFC"/>
            </a:solidFill>
            <a:ln w="28575" cap="rnd">
              <a:solidFill>
                <a:srgbClr val="7A16F1"/>
              </a:solidFill>
              <a:prstDash val="solid"/>
              <a:round/>
            </a:ln>
          </p:spPr>
        </p:sp>
        <p:sp>
          <p:nvSpPr>
            <p:cNvPr name="TextBox 4" id="4"/>
            <p:cNvSpPr txBox="true"/>
            <p:nvPr/>
          </p:nvSpPr>
          <p:spPr>
            <a:xfrm>
              <a:off x="0" y="-66675"/>
              <a:ext cx="1450816" cy="802300"/>
            </a:xfrm>
            <a:prstGeom prst="rect">
              <a:avLst/>
            </a:prstGeom>
          </p:spPr>
          <p:txBody>
            <a:bodyPr anchor="ctr" rtlCol="false" tIns="50800" lIns="50800" bIns="50800" rIns="50800"/>
            <a:lstStyle/>
            <a:p>
              <a:pPr algn="ctr">
                <a:lnSpc>
                  <a:spcPts val="3639"/>
                </a:lnSpc>
              </a:pPr>
            </a:p>
          </p:txBody>
        </p:sp>
      </p:grpSp>
      <p:sp>
        <p:nvSpPr>
          <p:cNvPr name="Freeform 5" id="5"/>
          <p:cNvSpPr/>
          <p:nvPr/>
        </p:nvSpPr>
        <p:spPr>
          <a:xfrm flipH="false" flipV="false" rot="0">
            <a:off x="15551384" y="1575845"/>
            <a:ext cx="695035" cy="695035"/>
          </a:xfrm>
          <a:custGeom>
            <a:avLst/>
            <a:gdLst/>
            <a:ahLst/>
            <a:cxnLst/>
            <a:rect r="r" b="b" t="t" l="l"/>
            <a:pathLst>
              <a:path h="695035" w="695035">
                <a:moveTo>
                  <a:pt x="0" y="0"/>
                </a:moveTo>
                <a:lnTo>
                  <a:pt x="695035" y="0"/>
                </a:lnTo>
                <a:lnTo>
                  <a:pt x="695035" y="695035"/>
                </a:lnTo>
                <a:lnTo>
                  <a:pt x="0" y="6950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13444" y="8043552"/>
            <a:ext cx="440029" cy="440029"/>
          </a:xfrm>
          <a:custGeom>
            <a:avLst/>
            <a:gdLst/>
            <a:ahLst/>
            <a:cxnLst/>
            <a:rect r="r" b="b" t="t" l="l"/>
            <a:pathLst>
              <a:path h="440029" w="440029">
                <a:moveTo>
                  <a:pt x="0" y="0"/>
                </a:moveTo>
                <a:lnTo>
                  <a:pt x="440030" y="0"/>
                </a:lnTo>
                <a:lnTo>
                  <a:pt x="440030" y="440030"/>
                </a:lnTo>
                <a:lnTo>
                  <a:pt x="0" y="440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47498" y="2861768"/>
            <a:ext cx="5793013" cy="4356930"/>
          </a:xfrm>
          <a:custGeom>
            <a:avLst/>
            <a:gdLst/>
            <a:ahLst/>
            <a:cxnLst/>
            <a:rect r="r" b="b" t="t" l="l"/>
            <a:pathLst>
              <a:path h="4356930" w="5793013">
                <a:moveTo>
                  <a:pt x="0" y="0"/>
                </a:moveTo>
                <a:lnTo>
                  <a:pt x="5793013" y="0"/>
                </a:lnTo>
                <a:lnTo>
                  <a:pt x="5793013" y="4356930"/>
                </a:lnTo>
                <a:lnTo>
                  <a:pt x="0" y="4356930"/>
                </a:lnTo>
                <a:lnTo>
                  <a:pt x="0" y="0"/>
                </a:lnTo>
                <a:close/>
              </a:path>
            </a:pathLst>
          </a:custGeom>
          <a:blipFill>
            <a:blip r:embed="rId4"/>
            <a:stretch>
              <a:fillRect l="0" t="0" r="0" b="0"/>
            </a:stretch>
          </a:blipFill>
        </p:spPr>
      </p:sp>
      <p:sp>
        <p:nvSpPr>
          <p:cNvPr name="Freeform 8" id="8"/>
          <p:cNvSpPr/>
          <p:nvPr/>
        </p:nvSpPr>
        <p:spPr>
          <a:xfrm flipH="false" flipV="false" rot="0">
            <a:off x="9144000" y="2730209"/>
            <a:ext cx="5546591" cy="4488489"/>
          </a:xfrm>
          <a:custGeom>
            <a:avLst/>
            <a:gdLst/>
            <a:ahLst/>
            <a:cxnLst/>
            <a:rect r="r" b="b" t="t" l="l"/>
            <a:pathLst>
              <a:path h="4488489" w="5546591">
                <a:moveTo>
                  <a:pt x="0" y="0"/>
                </a:moveTo>
                <a:lnTo>
                  <a:pt x="5546591" y="0"/>
                </a:lnTo>
                <a:lnTo>
                  <a:pt x="5546591" y="4488489"/>
                </a:lnTo>
                <a:lnTo>
                  <a:pt x="0" y="4488489"/>
                </a:lnTo>
                <a:lnTo>
                  <a:pt x="0" y="0"/>
                </a:lnTo>
                <a:close/>
              </a:path>
            </a:pathLst>
          </a:custGeom>
          <a:blipFill>
            <a:blip r:embed="rId5"/>
            <a:stretch>
              <a:fillRect l="0" t="0" r="-8440" b="0"/>
            </a:stretch>
          </a:blipFill>
        </p:spPr>
      </p:sp>
      <p:sp>
        <p:nvSpPr>
          <p:cNvPr name="TextBox 9" id="9"/>
          <p:cNvSpPr txBox="true"/>
          <p:nvPr/>
        </p:nvSpPr>
        <p:spPr>
          <a:xfrm rot="0">
            <a:off x="1647498" y="1353069"/>
            <a:ext cx="6787052" cy="1169162"/>
          </a:xfrm>
          <a:prstGeom prst="rect">
            <a:avLst/>
          </a:prstGeom>
        </p:spPr>
        <p:txBody>
          <a:bodyPr anchor="t" rtlCol="false" tIns="0" lIns="0" bIns="0" rIns="0">
            <a:spAutoFit/>
          </a:bodyPr>
          <a:lstStyle/>
          <a:p>
            <a:pPr algn="l">
              <a:lnSpc>
                <a:spcPts val="8373"/>
              </a:lnSpc>
            </a:pPr>
            <a:r>
              <a:rPr lang="en-US" sz="7899" spc="-371" b="true">
                <a:solidFill>
                  <a:srgbClr val="000000"/>
                </a:solidFill>
                <a:latin typeface="Poppins Semi-Bold"/>
                <a:ea typeface="Poppins Semi-Bold"/>
                <a:cs typeface="Poppins Semi-Bold"/>
                <a:sym typeface="Poppins Semi-Bold"/>
              </a:rPr>
              <a:t>Output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A16F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450816" cy="735625"/>
          </a:xfrm>
        </p:grpSpPr>
        <p:sp>
          <p:nvSpPr>
            <p:cNvPr name="Freeform 3" id="3"/>
            <p:cNvSpPr/>
            <p:nvPr/>
          </p:nvSpPr>
          <p:spPr>
            <a:xfrm flipH="false" flipV="false" rot="0">
              <a:off x="0" y="0"/>
              <a:ext cx="1450816" cy="735625"/>
            </a:xfrm>
            <a:custGeom>
              <a:avLst/>
              <a:gdLst/>
              <a:ahLst/>
              <a:cxnLst/>
              <a:rect r="r" b="b" t="t" l="l"/>
              <a:pathLst>
                <a:path h="735625" w="1450816">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FBFAFC"/>
            </a:solidFill>
            <a:ln w="28575" cap="rnd">
              <a:solidFill>
                <a:srgbClr val="7A16F1"/>
              </a:solidFill>
              <a:prstDash val="solid"/>
              <a:round/>
            </a:ln>
          </p:spPr>
        </p:sp>
        <p:sp>
          <p:nvSpPr>
            <p:cNvPr name="TextBox 4" id="4"/>
            <p:cNvSpPr txBox="true"/>
            <p:nvPr/>
          </p:nvSpPr>
          <p:spPr>
            <a:xfrm>
              <a:off x="0" y="-66675"/>
              <a:ext cx="1450816" cy="802300"/>
            </a:xfrm>
            <a:prstGeom prst="rect">
              <a:avLst/>
            </a:prstGeom>
          </p:spPr>
          <p:txBody>
            <a:bodyPr anchor="ctr" rtlCol="false" tIns="50800" lIns="50800" bIns="50800" rIns="50800"/>
            <a:lstStyle/>
            <a:p>
              <a:pPr algn="ctr">
                <a:lnSpc>
                  <a:spcPts val="3639"/>
                </a:lnSpc>
              </a:pPr>
            </a:p>
            <a:p>
              <a:pPr algn="ctr">
                <a:lnSpc>
                  <a:spcPts val="3639"/>
                </a:lnSpc>
              </a:pPr>
            </a:p>
            <a:p>
              <a:pPr algn="ctr">
                <a:lnSpc>
                  <a:spcPts val="3639"/>
                </a:lnSpc>
              </a:pPr>
            </a:p>
            <a:p>
              <a:pPr algn="ctr">
                <a:lnSpc>
                  <a:spcPts val="3639"/>
                </a:lnSpc>
              </a:pPr>
            </a:p>
            <a:p>
              <a:pPr algn="ctr">
                <a:lnSpc>
                  <a:spcPts val="3639"/>
                </a:lnSpc>
              </a:pPr>
            </a:p>
          </p:txBody>
        </p:sp>
      </p:grpSp>
      <p:sp>
        <p:nvSpPr>
          <p:cNvPr name="Freeform 5" id="5"/>
          <p:cNvSpPr/>
          <p:nvPr/>
        </p:nvSpPr>
        <p:spPr>
          <a:xfrm flipH="false" flipV="false" rot="0">
            <a:off x="10813444" y="8043552"/>
            <a:ext cx="440029" cy="440029"/>
          </a:xfrm>
          <a:custGeom>
            <a:avLst/>
            <a:gdLst/>
            <a:ahLst/>
            <a:cxnLst/>
            <a:rect r="r" b="b" t="t" l="l"/>
            <a:pathLst>
              <a:path h="440029" w="440029">
                <a:moveTo>
                  <a:pt x="0" y="0"/>
                </a:moveTo>
                <a:lnTo>
                  <a:pt x="440030" y="0"/>
                </a:lnTo>
                <a:lnTo>
                  <a:pt x="440030" y="440030"/>
                </a:lnTo>
                <a:lnTo>
                  <a:pt x="0" y="440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09146" y="2270880"/>
            <a:ext cx="6486101" cy="4897006"/>
          </a:xfrm>
          <a:custGeom>
            <a:avLst/>
            <a:gdLst/>
            <a:ahLst/>
            <a:cxnLst/>
            <a:rect r="r" b="b" t="t" l="l"/>
            <a:pathLst>
              <a:path h="4897006" w="6486101">
                <a:moveTo>
                  <a:pt x="0" y="0"/>
                </a:moveTo>
                <a:lnTo>
                  <a:pt x="6486101" y="0"/>
                </a:lnTo>
                <a:lnTo>
                  <a:pt x="6486101" y="4897006"/>
                </a:lnTo>
                <a:lnTo>
                  <a:pt x="0" y="4897006"/>
                </a:lnTo>
                <a:lnTo>
                  <a:pt x="0" y="0"/>
                </a:lnTo>
                <a:close/>
              </a:path>
            </a:pathLst>
          </a:custGeom>
          <a:blipFill>
            <a:blip r:embed="rId4"/>
            <a:stretch>
              <a:fillRect l="0" t="0" r="0" b="0"/>
            </a:stretch>
          </a:blipFill>
        </p:spPr>
      </p:sp>
      <p:sp>
        <p:nvSpPr>
          <p:cNvPr name="Freeform 7" id="7"/>
          <p:cNvSpPr/>
          <p:nvPr/>
        </p:nvSpPr>
        <p:spPr>
          <a:xfrm flipH="false" flipV="false" rot="0">
            <a:off x="10045248" y="2295914"/>
            <a:ext cx="6410490" cy="4871972"/>
          </a:xfrm>
          <a:custGeom>
            <a:avLst/>
            <a:gdLst/>
            <a:ahLst/>
            <a:cxnLst/>
            <a:rect r="r" b="b" t="t" l="l"/>
            <a:pathLst>
              <a:path h="4871972" w="6410490">
                <a:moveTo>
                  <a:pt x="0" y="0"/>
                </a:moveTo>
                <a:lnTo>
                  <a:pt x="6410490" y="0"/>
                </a:lnTo>
                <a:lnTo>
                  <a:pt x="6410490" y="4871972"/>
                </a:lnTo>
                <a:lnTo>
                  <a:pt x="0" y="4871972"/>
                </a:lnTo>
                <a:lnTo>
                  <a:pt x="0" y="0"/>
                </a:lnTo>
                <a:close/>
              </a:path>
            </a:pathLst>
          </a:custGeom>
          <a:blipFill>
            <a:blip r:embed="rId5"/>
            <a:stretch>
              <a:fillRect l="0" t="0" r="0" b="0"/>
            </a:stretch>
          </a:blipFill>
        </p:spPr>
      </p:sp>
      <p:sp>
        <p:nvSpPr>
          <p:cNvPr name="TextBox 8" id="8"/>
          <p:cNvSpPr txBox="true"/>
          <p:nvPr/>
        </p:nvSpPr>
        <p:spPr>
          <a:xfrm rot="0">
            <a:off x="1909146" y="1047750"/>
            <a:ext cx="4121228" cy="708239"/>
          </a:xfrm>
          <a:prstGeom prst="rect">
            <a:avLst/>
          </a:prstGeom>
        </p:spPr>
        <p:txBody>
          <a:bodyPr anchor="t" rtlCol="false" tIns="0" lIns="0" bIns="0" rIns="0">
            <a:spAutoFit/>
          </a:bodyPr>
          <a:lstStyle/>
          <a:p>
            <a:pPr algn="l">
              <a:lnSpc>
                <a:spcPts val="5084"/>
              </a:lnSpc>
            </a:pPr>
            <a:r>
              <a:rPr lang="en-US" sz="4797" spc="-225" b="true">
                <a:solidFill>
                  <a:srgbClr val="000000"/>
                </a:solidFill>
                <a:latin typeface="Poppins Semi-Bold"/>
                <a:ea typeface="Poppins Semi-Bold"/>
                <a:cs typeface="Poppins Semi-Bold"/>
                <a:sym typeface="Poppins Semi-Bold"/>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DAGi1-djjRA</dc:identifier>
  <dcterms:modified xsi:type="dcterms:W3CDTF">2011-08-01T06:04:30Z</dcterms:modified>
  <cp:revision>1</cp:revision>
  <dc:title>Shopping Management System</dc:title>
</cp:coreProperties>
</file>