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0.jpg" ContentType="image/jpeg"/>
  <Override PartName="/ppt/media/image27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11" r:id="rId3"/>
    <p:sldId id="310" r:id="rId4"/>
    <p:sldId id="257" r:id="rId5"/>
    <p:sldId id="258" r:id="rId6"/>
    <p:sldId id="259" r:id="rId7"/>
    <p:sldId id="260" r:id="rId8"/>
    <p:sldId id="270" r:id="rId9"/>
    <p:sldId id="271" r:id="rId10"/>
    <p:sldId id="272" r:id="rId11"/>
    <p:sldId id="273" r:id="rId12"/>
    <p:sldId id="274" r:id="rId13"/>
    <p:sldId id="275" r:id="rId14"/>
    <p:sldId id="261" r:id="rId15"/>
    <p:sldId id="277" r:id="rId16"/>
    <p:sldId id="279" r:id="rId17"/>
    <p:sldId id="278" r:id="rId18"/>
    <p:sldId id="280" r:id="rId19"/>
    <p:sldId id="281" r:id="rId20"/>
    <p:sldId id="282" r:id="rId21"/>
    <p:sldId id="283" r:id="rId22"/>
    <p:sldId id="284" r:id="rId23"/>
    <p:sldId id="265" r:id="rId24"/>
    <p:sldId id="287" r:id="rId25"/>
    <p:sldId id="286" r:id="rId26"/>
    <p:sldId id="285" r:id="rId27"/>
    <p:sldId id="263" r:id="rId28"/>
    <p:sldId id="288" r:id="rId29"/>
    <p:sldId id="268" r:id="rId30"/>
    <p:sldId id="267" r:id="rId31"/>
    <p:sldId id="269" r:id="rId32"/>
    <p:sldId id="289" r:id="rId33"/>
    <p:sldId id="298" r:id="rId34"/>
    <p:sldId id="301" r:id="rId35"/>
    <p:sldId id="300" r:id="rId36"/>
    <p:sldId id="299" r:id="rId37"/>
    <p:sldId id="290" r:id="rId38"/>
    <p:sldId id="291" r:id="rId39"/>
    <p:sldId id="292" r:id="rId40"/>
    <p:sldId id="302" r:id="rId41"/>
    <p:sldId id="303" r:id="rId42"/>
    <p:sldId id="304" r:id="rId43"/>
    <p:sldId id="293" r:id="rId44"/>
    <p:sldId id="294" r:id="rId45"/>
    <p:sldId id="306" r:id="rId46"/>
    <p:sldId id="295" r:id="rId47"/>
    <p:sldId id="309" r:id="rId48"/>
    <p:sldId id="307" r:id="rId49"/>
    <p:sldId id="308" r:id="rId50"/>
    <p:sldId id="305" r:id="rId51"/>
    <p:sldId id="266" r:id="rId52"/>
  </p:sldIdLst>
  <p:sldSz cx="5854700" cy="3295650"/>
  <p:notesSz cx="5854700" cy="3295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922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7784" y="369177"/>
            <a:ext cx="4979131" cy="351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2" y="83737"/>
            <a:ext cx="2762885" cy="3204210"/>
          </a:xfrm>
          <a:custGeom>
            <a:avLst/>
            <a:gdLst/>
            <a:ahLst/>
            <a:cxnLst/>
            <a:rect l="l" t="t" r="r" b="b"/>
            <a:pathLst>
              <a:path w="2762885" h="3204210">
                <a:moveTo>
                  <a:pt x="2762786" y="0"/>
                </a:moveTo>
                <a:lnTo>
                  <a:pt x="0" y="0"/>
                </a:lnTo>
                <a:lnTo>
                  <a:pt x="0" y="3204209"/>
                </a:lnTo>
                <a:lnTo>
                  <a:pt x="2762786" y="3204209"/>
                </a:lnTo>
                <a:lnTo>
                  <a:pt x="2762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210" y="365330"/>
            <a:ext cx="2067135" cy="255728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2" y="987860"/>
            <a:ext cx="2765965" cy="136693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9519" y="471973"/>
            <a:ext cx="4435660" cy="339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735" y="757999"/>
            <a:ext cx="5269230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3157" y="1312976"/>
            <a:ext cx="1994535" cy="463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50" spc="13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5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50" spc="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50" spc="6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850" spc="8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en-US" sz="2850" spc="2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spc="34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850" spc="17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50" spc="204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50" spc="23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2850" dirty="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2D59D-D83C-7A32-5485-2C88B26D7141}"/>
              </a:ext>
            </a:extLst>
          </p:cNvPr>
          <p:cNvSpPr txBox="1"/>
          <p:nvPr/>
        </p:nvSpPr>
        <p:spPr>
          <a:xfrm>
            <a:off x="565150" y="156329"/>
            <a:ext cx="55181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Course Outline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1. Introduction</a:t>
            </a:r>
          </a:p>
          <a:p>
            <a:r>
              <a:rPr lang="en-US" dirty="0">
                <a:latin typeface="Agency FB" panose="020B0503020202020204" pitchFamily="34" charset="0"/>
              </a:rPr>
              <a:t>2. Basics of Networking </a:t>
            </a:r>
          </a:p>
          <a:p>
            <a:r>
              <a:rPr lang="en-US" dirty="0">
                <a:latin typeface="Agency FB" panose="020B0503020202020204" pitchFamily="34" charset="0"/>
              </a:rPr>
              <a:t>3. Goals of Network Security </a:t>
            </a:r>
          </a:p>
          <a:p>
            <a:r>
              <a:rPr lang="en-US" dirty="0">
                <a:latin typeface="Agency FB" panose="020B0503020202020204" pitchFamily="34" charset="0"/>
              </a:rPr>
              <a:t>4. Network Protocols</a:t>
            </a:r>
          </a:p>
          <a:p>
            <a:r>
              <a:rPr lang="en-US" dirty="0">
                <a:latin typeface="Agency FB" panose="020B0503020202020204" pitchFamily="34" charset="0"/>
              </a:rPr>
              <a:t>5. 3 way Handshake </a:t>
            </a:r>
          </a:p>
          <a:p>
            <a:r>
              <a:rPr lang="en-US" dirty="0">
                <a:latin typeface="Agency FB" panose="020B0503020202020204" pitchFamily="34" charset="0"/>
              </a:rPr>
              <a:t>6. OSI model</a:t>
            </a:r>
          </a:p>
          <a:p>
            <a:r>
              <a:rPr lang="en-US" dirty="0">
                <a:latin typeface="Agency FB" panose="020B0503020202020204" pitchFamily="34" charset="0"/>
              </a:rPr>
              <a:t>7. Ip addresses</a:t>
            </a:r>
          </a:p>
          <a:p>
            <a:r>
              <a:rPr lang="en-US" dirty="0">
                <a:latin typeface="Agency FB" panose="020B0503020202020204" pitchFamily="34" charset="0"/>
              </a:rPr>
              <a:t>8. DHCP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54700" cy="3324225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en-US" dirty="0"/>
              <a:t>https://media.rs-online.com/image/uplw_620,h_413,c_crop,c_pad,b_white,f_auto,q_auto/dpr_auto/v1552412067/Y1825587-01.jpg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60350" y="352425"/>
            <a:ext cx="2819400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00" b="1" spc="35" dirty="0">
                <a:solidFill>
                  <a:srgbClr val="FFFFFF"/>
                </a:solidFill>
                <a:latin typeface="Cambria"/>
                <a:cs typeface="Cambria"/>
              </a:rPr>
              <a:t>Hub</a:t>
            </a:r>
            <a:endParaRPr sz="1700" dirty="0">
              <a:latin typeface="Cambria"/>
              <a:cs typeface="Cambria"/>
            </a:endParaRPr>
          </a:p>
        </p:txBody>
      </p:sp>
      <p:pic>
        <p:nvPicPr>
          <p:cNvPr id="3074" name="Picture 2" descr="hub">
            <a:extLst>
              <a:ext uri="{FF2B5EF4-FFF2-40B4-BE49-F238E27FC236}">
                <a16:creationId xmlns:a16="http://schemas.microsoft.com/office/drawing/2014/main" id="{B872AEA1-286A-EEDE-E97A-EF6600CB9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0" y="809625"/>
            <a:ext cx="3048000" cy="202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30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0638"/>
            <a:ext cx="5899150" cy="3344863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en-US" dirty="0"/>
              <a:t>https://media.rs-online.com/image/uplow_620,h_413,c_crop,c_pad,b_white,f_auto,q_auto/dpr_auto/v1552412067/Y1825587-01.jpg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60350" y="352425"/>
            <a:ext cx="2819400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00" b="1" spc="35" dirty="0">
                <a:solidFill>
                  <a:srgbClr val="FFFFFF"/>
                </a:solidFill>
                <a:latin typeface="Cambria"/>
                <a:cs typeface="Cambria"/>
              </a:rPr>
              <a:t>Switch</a:t>
            </a:r>
            <a:endParaRPr sz="1700" dirty="0">
              <a:latin typeface="Cambria"/>
              <a:cs typeface="Cambria"/>
            </a:endParaRPr>
          </a:p>
        </p:txBody>
      </p:sp>
      <p:pic>
        <p:nvPicPr>
          <p:cNvPr id="4098" name="Picture 2" descr="Network Switch">
            <a:extLst>
              <a:ext uri="{FF2B5EF4-FFF2-40B4-BE49-F238E27FC236}">
                <a16:creationId xmlns:a16="http://schemas.microsoft.com/office/drawing/2014/main" id="{B24D9005-ACBB-00DB-F01D-0A545D403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1028498"/>
            <a:ext cx="2012950" cy="147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180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8575"/>
            <a:ext cx="5899150" cy="3429000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en-US" dirty="0"/>
              <a:t>https://media.rs-online.com/image/upload/w_620,h_413,c_crop,c_pad,b_white,f_auto,q_auto/dpr_auto/v1552412067/Y1825587-01.jpg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60350" y="352425"/>
            <a:ext cx="2819400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00" b="1" spc="35" dirty="0">
                <a:solidFill>
                  <a:srgbClr val="FFFFFF"/>
                </a:solidFill>
                <a:latin typeface="Cambria"/>
                <a:cs typeface="Cambria"/>
              </a:rPr>
              <a:t>Router</a:t>
            </a:r>
            <a:endParaRPr sz="1700" dirty="0">
              <a:latin typeface="Cambria"/>
              <a:cs typeface="Cambria"/>
            </a:endParaRPr>
          </a:p>
        </p:txBody>
      </p:sp>
      <p:pic>
        <p:nvPicPr>
          <p:cNvPr id="5122" name="Picture 2" descr="Wireless internet router See also: wifi router stock pictures, royalty-free photos &amp; images">
            <a:extLst>
              <a:ext uri="{FF2B5EF4-FFF2-40B4-BE49-F238E27FC236}">
                <a16:creationId xmlns:a16="http://schemas.microsoft.com/office/drawing/2014/main" id="{BF1544DD-EBF8-B035-73A2-80DCED914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0" y="1062740"/>
            <a:ext cx="2641600" cy="143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800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8575"/>
            <a:ext cx="5899150" cy="3324226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en-US" dirty="0"/>
              <a:t>https://media.rs-online.com/image/upload/w_620,h_413,c_crop,c_pad,b_white,f_auto,q_auto/dpr_auto/v1552412067/Y1825587-01.jpg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6550" y="248199"/>
            <a:ext cx="2819400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00" b="1" spc="35" dirty="0">
                <a:solidFill>
                  <a:srgbClr val="FFFFFF"/>
                </a:solidFill>
                <a:latin typeface="Cambria"/>
                <a:cs typeface="Cambria"/>
              </a:rPr>
              <a:t>Wireless </a:t>
            </a:r>
            <a:r>
              <a:rPr sz="1700" b="1" spc="35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lang="en-US" sz="1700" b="1" spc="-25" dirty="0">
                <a:solidFill>
                  <a:srgbClr val="FFFFFF"/>
                </a:solidFill>
                <a:latin typeface="Cambria"/>
                <a:cs typeface="Cambria"/>
              </a:rPr>
              <a:t>etwork </a:t>
            </a:r>
            <a:endParaRPr sz="1700" dirty="0">
              <a:latin typeface="Cambria"/>
              <a:cs typeface="Cambria"/>
            </a:endParaRPr>
          </a:p>
        </p:txBody>
      </p:sp>
      <p:pic>
        <p:nvPicPr>
          <p:cNvPr id="6146" name="Picture 2" descr="Free Wifi Wireless Device photo and picture">
            <a:extLst>
              <a:ext uri="{FF2B5EF4-FFF2-40B4-BE49-F238E27FC236}">
                <a16:creationId xmlns:a16="http://schemas.microsoft.com/office/drawing/2014/main" id="{E905CE8D-6533-35BA-8167-840AB555F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0" y="885825"/>
            <a:ext cx="2294162" cy="19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818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8596" y="646367"/>
            <a:ext cx="1720850" cy="1922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35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1700" b="1" spc="-25" dirty="0">
                <a:solidFill>
                  <a:srgbClr val="FFFFFF"/>
                </a:solidFill>
                <a:latin typeface="Cambria"/>
                <a:cs typeface="Cambria"/>
              </a:rPr>
              <a:t>et</a:t>
            </a:r>
            <a:r>
              <a:rPr sz="1700" b="1" spc="-7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700" b="1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700" b="1" spc="-4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700" b="1" spc="-15" dirty="0">
                <a:solidFill>
                  <a:srgbClr val="FFFFFF"/>
                </a:solidFill>
                <a:latin typeface="Cambria"/>
                <a:cs typeface="Cambria"/>
              </a:rPr>
              <a:t>k</a:t>
            </a:r>
            <a:r>
              <a:rPr sz="1700" b="1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b="1" spc="-20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1700" b="1" spc="-5" dirty="0">
                <a:solidFill>
                  <a:srgbClr val="FFFFFF"/>
                </a:solidFill>
                <a:latin typeface="Cambria"/>
                <a:cs typeface="Cambria"/>
              </a:rPr>
              <a:t>op</a:t>
            </a:r>
            <a:r>
              <a:rPr sz="1700" b="1" spc="-25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700" b="1" spc="2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1700" b="1" spc="10" dirty="0">
                <a:solidFill>
                  <a:srgbClr val="FFFFFF"/>
                </a:solidFill>
                <a:latin typeface="Cambria"/>
                <a:cs typeface="Cambria"/>
              </a:rPr>
              <a:t>g</a:t>
            </a:r>
            <a:r>
              <a:rPr sz="1700" b="1" spc="-20" dirty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endParaRPr sz="17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1200" spc="40" dirty="0">
                <a:solidFill>
                  <a:srgbClr val="FFFFFF"/>
                </a:solidFill>
                <a:latin typeface="Verdana"/>
                <a:cs typeface="Verdana"/>
              </a:rPr>
              <a:t>BUS</a:t>
            </a:r>
            <a:endParaRPr sz="1200">
              <a:latin typeface="Verdana"/>
              <a:cs typeface="Verdana"/>
            </a:endParaRPr>
          </a:p>
          <a:p>
            <a:pPr marL="12700" marR="1294765">
              <a:lnSpc>
                <a:spcPct val="236400"/>
              </a:lnSpc>
            </a:pP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ST</a:t>
            </a:r>
            <a:r>
              <a:rPr sz="1200" spc="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spc="30" dirty="0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RI</a:t>
            </a:r>
            <a:r>
              <a:rPr sz="1200" spc="55" dirty="0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100" spc="35" dirty="0">
                <a:solidFill>
                  <a:srgbClr val="FFFFFF"/>
                </a:solidFill>
                <a:latin typeface="Verdana"/>
                <a:cs typeface="Verdana"/>
              </a:rPr>
              <a:t>MESH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" y="8"/>
            <a:ext cx="2922611" cy="32879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5854700" cy="3295651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en-US" dirty="0"/>
              <a:t>https://media.rs-online.com/imagd/w_620,h_413,c_crop,c_pad,b_white,f_auto,q_auto/dpr_auto/v1552412067/Y1825587-01.jpg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6550" y="248199"/>
            <a:ext cx="2819400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00" b="1" spc="35" dirty="0">
                <a:solidFill>
                  <a:srgbClr val="FFFFFF"/>
                </a:solidFill>
                <a:latin typeface="Cambria"/>
                <a:cs typeface="Cambria"/>
              </a:rPr>
              <a:t>BUS Topology</a:t>
            </a:r>
            <a:r>
              <a:rPr lang="en-US" sz="1700" b="1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endParaRPr sz="1700" dirty="0">
              <a:latin typeface="Cambria"/>
              <a:cs typeface="Cambria"/>
            </a:endParaRPr>
          </a:p>
        </p:txBody>
      </p:sp>
      <p:pic>
        <p:nvPicPr>
          <p:cNvPr id="1026" name="Picture 2" descr="Bus topology">
            <a:extLst>
              <a:ext uri="{FF2B5EF4-FFF2-40B4-BE49-F238E27FC236}">
                <a16:creationId xmlns:a16="http://schemas.microsoft.com/office/drawing/2014/main" id="{142949D2-65DC-852A-5DFE-8D13F0D76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1266825"/>
            <a:ext cx="3429000" cy="154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418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5854700" cy="3295651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en-US" dirty="0"/>
              <a:t>https://media.rs-online.com/imagd/w_620,h_413,c_crop,c_pad,b_white,f_auto,q_auto/dpr_auto/v1552412067/Y1825587-01.jpg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6550" y="248199"/>
            <a:ext cx="2819400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00" b="1" spc="35" dirty="0">
                <a:solidFill>
                  <a:srgbClr val="FFFFFF"/>
                </a:solidFill>
                <a:latin typeface="Cambria"/>
                <a:cs typeface="Cambria"/>
              </a:rPr>
              <a:t>STAR Topology</a:t>
            </a:r>
            <a:r>
              <a:rPr lang="en-US" sz="1700" b="1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endParaRPr sz="1700" dirty="0">
              <a:latin typeface="Cambria"/>
              <a:cs typeface="Cambria"/>
            </a:endParaRPr>
          </a:p>
        </p:txBody>
      </p:sp>
      <p:pic>
        <p:nvPicPr>
          <p:cNvPr id="2050" name="Picture 2" descr="Star Topology">
            <a:extLst>
              <a:ext uri="{FF2B5EF4-FFF2-40B4-BE49-F238E27FC236}">
                <a16:creationId xmlns:a16="http://schemas.microsoft.com/office/drawing/2014/main" id="{611A29A7-48D8-AB00-BAF1-C6E17EBD3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1032841"/>
            <a:ext cx="42132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665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5854700" cy="3324226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en-US" dirty="0"/>
              <a:t>https://media.rs-online.com/imagd/w_620,h_413,c_crop,c_pad,b_white,f_auto,q_auto/dpr_auto/v1552412067/Y1825587-01.jpg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6550" y="248199"/>
            <a:ext cx="2819400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00" b="1" spc="35" dirty="0">
                <a:solidFill>
                  <a:srgbClr val="FFFFFF"/>
                </a:solidFill>
                <a:latin typeface="Cambria"/>
                <a:cs typeface="Cambria"/>
              </a:rPr>
              <a:t>RING Topology</a:t>
            </a:r>
            <a:r>
              <a:rPr lang="en-US" sz="1700" b="1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endParaRPr sz="1700" dirty="0">
              <a:latin typeface="Cambria"/>
              <a:cs typeface="Cambria"/>
            </a:endParaRPr>
          </a:p>
        </p:txBody>
      </p:sp>
      <p:pic>
        <p:nvPicPr>
          <p:cNvPr id="3074" name="Picture 2" descr="Ring topology in computer networks">
            <a:extLst>
              <a:ext uri="{FF2B5EF4-FFF2-40B4-BE49-F238E27FC236}">
                <a16:creationId xmlns:a16="http://schemas.microsoft.com/office/drawing/2014/main" id="{C072B6C9-C937-9718-030A-C297699AA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1038225"/>
            <a:ext cx="3875012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883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5854700" cy="3295651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en-US" dirty="0"/>
              <a:t>https://media.rs-online.com/imagd/w_620,h_413,c_crop,c_pad,b_white,f_auto,q_auto/dpr_auto/v1552412067/Y1825587-01.jpg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6550" y="248199"/>
            <a:ext cx="2819400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00" b="1" spc="35" dirty="0">
                <a:solidFill>
                  <a:srgbClr val="FFFFFF"/>
                </a:solidFill>
                <a:latin typeface="Cambria"/>
                <a:cs typeface="Cambria"/>
              </a:rPr>
              <a:t>MESH Topology</a:t>
            </a:r>
            <a:r>
              <a:rPr lang="en-US" sz="1700" b="1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endParaRPr sz="1700" dirty="0">
              <a:latin typeface="Cambria"/>
              <a:cs typeface="Cambria"/>
            </a:endParaRPr>
          </a:p>
        </p:txBody>
      </p:sp>
      <p:pic>
        <p:nvPicPr>
          <p:cNvPr id="4098" name="Picture 2" descr="mesh topology">
            <a:extLst>
              <a:ext uri="{FF2B5EF4-FFF2-40B4-BE49-F238E27FC236}">
                <a16:creationId xmlns:a16="http://schemas.microsoft.com/office/drawing/2014/main" id="{90ED5295-A222-07B9-2B74-2BFE3F2BF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53" y="932829"/>
            <a:ext cx="4064794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589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04775"/>
            <a:ext cx="5899150" cy="3400425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en-US" dirty="0"/>
              <a:t>Confidentiality</a:t>
            </a:r>
          </a:p>
          <a:p>
            <a:r>
              <a:rPr lang="en-US" dirty="0"/>
              <a:t>Integrity</a:t>
            </a:r>
          </a:p>
          <a:p>
            <a:r>
              <a:rPr lang="en-US" dirty="0"/>
              <a:t>Availability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Authorization</a:t>
            </a:r>
          </a:p>
          <a:p>
            <a:r>
              <a:rPr lang="en-US" dirty="0"/>
              <a:t>Encryption</a:t>
            </a:r>
          </a:p>
          <a:p>
            <a:r>
              <a:rPr lang="en-US" dirty="0"/>
              <a:t>Accountability and Auditing</a:t>
            </a:r>
          </a:p>
          <a:p>
            <a:r>
              <a:rPr lang="en-US" dirty="0"/>
              <a:t>Incident Response and Recovery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6550" y="276225"/>
            <a:ext cx="4800600" cy="2375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700" b="1" spc="35" dirty="0">
                <a:solidFill>
                  <a:srgbClr val="FFFFFF"/>
                </a:solidFill>
                <a:latin typeface="Cambria"/>
                <a:cs typeface="Cambria"/>
              </a:rPr>
              <a:t>Goals of Network Security: to protect data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b="1" spc="-25" dirty="0">
                <a:solidFill>
                  <a:srgbClr val="FFFFFF"/>
                </a:solidFill>
                <a:latin typeface="Cambria"/>
                <a:cs typeface="Cambria"/>
              </a:rPr>
              <a:t>Confidentiality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b="1" spc="-25" dirty="0">
                <a:solidFill>
                  <a:srgbClr val="FFFFFF"/>
                </a:solidFill>
                <a:latin typeface="Cambria"/>
                <a:cs typeface="Cambria"/>
              </a:rPr>
              <a:t>Integrity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b="1" spc="-25" dirty="0">
                <a:solidFill>
                  <a:srgbClr val="FFFFFF"/>
                </a:solidFill>
                <a:latin typeface="Cambria"/>
                <a:cs typeface="Cambria"/>
              </a:rPr>
              <a:t>Availability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b="1" spc="-25" dirty="0">
                <a:solidFill>
                  <a:srgbClr val="FFFFFF"/>
                </a:solidFill>
                <a:latin typeface="Cambria"/>
                <a:cs typeface="Cambria"/>
              </a:rPr>
              <a:t>Authentication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b="1" spc="-25" dirty="0">
                <a:solidFill>
                  <a:srgbClr val="FFFFFF"/>
                </a:solidFill>
                <a:latin typeface="Cambria"/>
                <a:cs typeface="Cambria"/>
              </a:rPr>
              <a:t>Authorization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b="1" spc="-25" dirty="0">
                <a:solidFill>
                  <a:srgbClr val="FFFFFF"/>
                </a:solidFill>
                <a:latin typeface="Cambria"/>
                <a:cs typeface="Cambria"/>
              </a:rPr>
              <a:t>Encryption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b="1" spc="-25" dirty="0">
                <a:solidFill>
                  <a:srgbClr val="FFFFFF"/>
                </a:solidFill>
                <a:latin typeface="Cambria"/>
                <a:cs typeface="Cambria"/>
              </a:rPr>
              <a:t>Accountability and Auditing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b="1" spc="-25" dirty="0">
                <a:solidFill>
                  <a:srgbClr val="FFFFFF"/>
                </a:solidFill>
                <a:latin typeface="Cambria"/>
                <a:cs typeface="Cambria"/>
              </a:rPr>
              <a:t>Incident Response and Recovery </a:t>
            </a:r>
            <a:endParaRPr sz="1400" dirty="0">
              <a:latin typeface="Cambria"/>
              <a:cs typeface="Cambria"/>
            </a:endParaRPr>
          </a:p>
        </p:txBody>
      </p:sp>
      <p:pic>
        <p:nvPicPr>
          <p:cNvPr id="1026" name="Picture 2" descr="Free Anonymous Hacker photo and picture">
            <a:extLst>
              <a:ext uri="{FF2B5EF4-FFF2-40B4-BE49-F238E27FC236}">
                <a16:creationId xmlns:a16="http://schemas.microsoft.com/office/drawing/2014/main" id="{40BCF345-9C3A-DA5C-620B-508465295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850" y="352425"/>
            <a:ext cx="2286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13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3157" y="1312976"/>
            <a:ext cx="1994535" cy="463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50" spc="13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5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50" spc="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50" spc="6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850" spc="8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en-US" sz="2850" spc="2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spc="34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850" spc="17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50" spc="204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50" spc="23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2850" dirty="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2D59D-D83C-7A32-5485-2C88B26D7141}"/>
              </a:ext>
            </a:extLst>
          </p:cNvPr>
          <p:cNvSpPr txBox="1"/>
          <p:nvPr/>
        </p:nvSpPr>
        <p:spPr>
          <a:xfrm>
            <a:off x="565150" y="504825"/>
            <a:ext cx="55181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9. DNS</a:t>
            </a:r>
          </a:p>
          <a:p>
            <a:r>
              <a:rPr lang="en-US" dirty="0">
                <a:latin typeface="Agency FB" panose="020B0503020202020204" pitchFamily="34" charset="0"/>
              </a:rPr>
              <a:t>10. Subnetting </a:t>
            </a:r>
          </a:p>
          <a:p>
            <a:r>
              <a:rPr lang="en-US" dirty="0">
                <a:latin typeface="Agency FB" panose="020B0503020202020204" pitchFamily="34" charset="0"/>
              </a:rPr>
              <a:t>11. SNMP </a:t>
            </a:r>
          </a:p>
          <a:p>
            <a:r>
              <a:rPr lang="en-US" dirty="0">
                <a:latin typeface="Agency FB" panose="020B0503020202020204" pitchFamily="34" charset="0"/>
              </a:rPr>
              <a:t>12. ARP </a:t>
            </a:r>
          </a:p>
          <a:p>
            <a:r>
              <a:rPr lang="en-US" dirty="0">
                <a:latin typeface="Agency FB" panose="020B0503020202020204" pitchFamily="34" charset="0"/>
              </a:rPr>
              <a:t>13. Wi-Fi</a:t>
            </a:r>
          </a:p>
          <a:p>
            <a:r>
              <a:rPr lang="en-US" dirty="0">
                <a:latin typeface="Agency FB" panose="020B0503020202020204" pitchFamily="34" charset="0"/>
              </a:rPr>
              <a:t>14. Nmap</a:t>
            </a:r>
          </a:p>
        </p:txBody>
      </p:sp>
    </p:spTree>
    <p:extLst>
      <p:ext uri="{BB962C8B-B14F-4D97-AF65-F5344CB8AC3E}">
        <p14:creationId xmlns:p14="http://schemas.microsoft.com/office/powerpoint/2010/main" val="3281946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04775"/>
            <a:ext cx="5899150" cy="3400425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en-US" dirty="0"/>
              <a:t>Confidentiality</a:t>
            </a:r>
          </a:p>
          <a:p>
            <a:r>
              <a:rPr lang="en-US" dirty="0"/>
              <a:t>Integrity</a:t>
            </a:r>
          </a:p>
          <a:p>
            <a:r>
              <a:rPr lang="en-US" dirty="0"/>
              <a:t>Availability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Authorization</a:t>
            </a:r>
          </a:p>
          <a:p>
            <a:r>
              <a:rPr lang="en-US" dirty="0"/>
              <a:t>Encryption</a:t>
            </a:r>
          </a:p>
          <a:p>
            <a:r>
              <a:rPr lang="en-US" dirty="0"/>
              <a:t>Accountability and Auditing</a:t>
            </a:r>
          </a:p>
          <a:p>
            <a:r>
              <a:rPr lang="en-US" dirty="0"/>
              <a:t>Incident Response and Recovery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6550" y="276225"/>
            <a:ext cx="4800600" cy="2382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700" b="1" spc="35" dirty="0">
                <a:solidFill>
                  <a:srgbClr val="FFFFFF"/>
                </a:solidFill>
                <a:latin typeface="Cambria"/>
                <a:cs typeface="Cambria"/>
              </a:rPr>
              <a:t>Network Protocols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Network protocols are like languages that computers use to communicate with each other over a network. 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Just as people need a common language to understand each other, computers need protocols to exchange information effectively. 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14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159764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04775"/>
            <a:ext cx="5899150" cy="3400425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en-US" dirty="0"/>
              <a:t>Confidentiality</a:t>
            </a:r>
          </a:p>
          <a:p>
            <a:r>
              <a:rPr lang="en-US" dirty="0"/>
              <a:t>Integrity</a:t>
            </a:r>
          </a:p>
          <a:p>
            <a:r>
              <a:rPr lang="en-US" dirty="0"/>
              <a:t>Availability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Authorization</a:t>
            </a:r>
          </a:p>
          <a:p>
            <a:r>
              <a:rPr lang="en-US" dirty="0"/>
              <a:t>Encryption</a:t>
            </a:r>
          </a:p>
          <a:p>
            <a:r>
              <a:rPr lang="en-US" dirty="0"/>
              <a:t>Accountability and Auditing</a:t>
            </a:r>
          </a:p>
          <a:p>
            <a:r>
              <a:rPr lang="en-US" dirty="0"/>
              <a:t>Incident Response and Recovery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6550" y="276225"/>
            <a:ext cx="4800600" cy="5027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1400" dirty="0">
              <a:latin typeface="Cambria"/>
              <a:cs typeface="Cambri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3D05F-D346-6E33-6DCD-5A9F18A24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36" y="-104775"/>
            <a:ext cx="5854700" cy="337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61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975350" cy="3295650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en-US" dirty="0"/>
              <a:t>Confidentiality</a:t>
            </a:r>
          </a:p>
          <a:p>
            <a:r>
              <a:rPr lang="en-US" dirty="0"/>
              <a:t>Integrity</a:t>
            </a:r>
          </a:p>
          <a:p>
            <a:r>
              <a:rPr lang="en-US" dirty="0"/>
              <a:t>Availability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Authorization</a:t>
            </a:r>
          </a:p>
          <a:p>
            <a:r>
              <a:rPr lang="en-US" dirty="0"/>
              <a:t>Encryption</a:t>
            </a:r>
          </a:p>
          <a:p>
            <a:r>
              <a:rPr lang="en-US" dirty="0"/>
              <a:t>Accountability and Auditing</a:t>
            </a:r>
          </a:p>
          <a:p>
            <a:r>
              <a:rPr lang="en-US" dirty="0"/>
              <a:t>Incident Response and Recovery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6550" y="276225"/>
            <a:ext cx="4648200" cy="31700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700" b="1" spc="35" dirty="0">
                <a:solidFill>
                  <a:srgbClr val="FFFFFF"/>
                </a:solidFill>
                <a:latin typeface="Cambria"/>
                <a:cs typeface="Cambria"/>
              </a:rPr>
              <a:t>3-way Handshake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00" b="1" spc="35" dirty="0">
                <a:solidFill>
                  <a:srgbClr val="FFFFFF"/>
                </a:solidFill>
                <a:latin typeface="Cambria"/>
                <a:cs typeface="Cambria"/>
              </a:rPr>
              <a:t>The 3-way handshake is a process used in computer networking to establish a reliable connection between two devices, typically in the context of the Transmission Control Protocol (TCP).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00" b="1" spc="35" dirty="0">
                <a:solidFill>
                  <a:srgbClr val="FFFFFF"/>
                </a:solidFill>
                <a:latin typeface="Cambria"/>
                <a:cs typeface="Cambria"/>
              </a:rPr>
              <a:t>It ensures that both devices agree to establish a connection before data is exchanged. 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14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665074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AAD875-48CB-3128-D07D-214607BB1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854700" cy="332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38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54700" cy="3295650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en-US" dirty="0"/>
              <a:t>Confidentiality</a:t>
            </a:r>
          </a:p>
          <a:p>
            <a:r>
              <a:rPr lang="en-US" dirty="0"/>
              <a:t>Integrity</a:t>
            </a:r>
          </a:p>
          <a:p>
            <a:r>
              <a:rPr lang="en-US" dirty="0"/>
              <a:t>Availability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Authorization</a:t>
            </a:r>
          </a:p>
          <a:p>
            <a:r>
              <a:rPr lang="en-US" dirty="0"/>
              <a:t>Encryption</a:t>
            </a:r>
          </a:p>
          <a:p>
            <a:r>
              <a:rPr lang="en-US" dirty="0"/>
              <a:t>Accountability and Auditing</a:t>
            </a:r>
          </a:p>
          <a:p>
            <a:r>
              <a:rPr lang="en-US" dirty="0"/>
              <a:t>Incident Response and Recovery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6550" y="276225"/>
            <a:ext cx="4648200" cy="3216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700" b="1" spc="35" dirty="0">
                <a:solidFill>
                  <a:srgbClr val="FFFFFF"/>
                </a:solidFill>
                <a:latin typeface="Cambria"/>
                <a:cs typeface="Cambria"/>
              </a:rPr>
              <a:t>OSI MODEL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00" b="1" spc="35" dirty="0">
                <a:solidFill>
                  <a:srgbClr val="FFFFFF"/>
                </a:solidFill>
                <a:latin typeface="Cambria"/>
                <a:cs typeface="Cambria"/>
              </a:rPr>
              <a:t>The Open Systems Interconnection (OSI) model describes seven layers that computer systems use to communicate over a network. It was the first standard model for network communications, adopted by all major computer and telecommunication companies in the early 1980s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642491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ven layers of OSI model">
            <a:extLst>
              <a:ext uri="{FF2B5EF4-FFF2-40B4-BE49-F238E27FC236}">
                <a16:creationId xmlns:a16="http://schemas.microsoft.com/office/drawing/2014/main" id="{92300B79-CDF4-863D-5C9E-785C31CD8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13" y="0"/>
            <a:ext cx="3240087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273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OSI Model Computer Software, Computer Setup">
            <a:extLst>
              <a:ext uri="{FF2B5EF4-FFF2-40B4-BE49-F238E27FC236}">
                <a16:creationId xmlns:a16="http://schemas.microsoft.com/office/drawing/2014/main" id="{79CA418C-2D0B-064D-31E0-2681CE21F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0"/>
            <a:ext cx="430847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573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183292-9FA6-CBEA-D809-055A92629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575"/>
            <a:ext cx="58547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08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04775"/>
            <a:ext cx="5899150" cy="3400425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en-US" dirty="0"/>
              <a:t>Confidentiality</a:t>
            </a:r>
          </a:p>
          <a:p>
            <a:r>
              <a:rPr lang="en-US" dirty="0"/>
              <a:t>Integrity</a:t>
            </a:r>
          </a:p>
          <a:p>
            <a:r>
              <a:rPr lang="en-US" dirty="0"/>
              <a:t>Availability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Authorization</a:t>
            </a:r>
          </a:p>
          <a:p>
            <a:r>
              <a:rPr lang="en-US" dirty="0"/>
              <a:t>Encryption</a:t>
            </a:r>
          </a:p>
          <a:p>
            <a:r>
              <a:rPr lang="en-US" dirty="0"/>
              <a:t>Accountability and Auditing</a:t>
            </a:r>
          </a:p>
          <a:p>
            <a:r>
              <a:rPr lang="en-US" dirty="0"/>
              <a:t>Incident Response and Recovery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6550" y="276225"/>
            <a:ext cx="4800600" cy="24083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700" b="1" spc="35" dirty="0">
                <a:solidFill>
                  <a:srgbClr val="FFFFFF"/>
                </a:solidFill>
                <a:latin typeface="Cambria"/>
                <a:cs typeface="Cambria"/>
              </a:rPr>
              <a:t>IP addresses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Every Device on TCP/IP network must have a unique </a:t>
            </a:r>
            <a:r>
              <a:rPr lang="en-US" sz="1400" b="0" i="0" dirty="0" err="1">
                <a:solidFill>
                  <a:srgbClr val="D1D5DB"/>
                </a:solidFill>
                <a:effectLst/>
                <a:latin typeface="Söhne"/>
              </a:rPr>
              <a:t>ip</a:t>
            </a: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 address.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D1D5DB"/>
                </a:solidFill>
                <a:latin typeface="Söhne"/>
              </a:rPr>
              <a:t>Most of devices use ipv4.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D1D5DB"/>
                </a:solidFill>
                <a:latin typeface="Söhne"/>
              </a:rPr>
              <a:t>IPv4 is 32 bits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D1D5DB"/>
                </a:solidFill>
                <a:latin typeface="Söhne"/>
              </a:rPr>
              <a:t>Looks something like 192.168.1.1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D1D5DB"/>
                </a:solidFill>
                <a:latin typeface="Söhne"/>
              </a:rPr>
              <a:t>4.3billion IPv4 addresses.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IPV6 is 128 bits</a:t>
            </a:r>
          </a:p>
        </p:txBody>
      </p:sp>
    </p:spTree>
    <p:extLst>
      <p:ext uri="{BB962C8B-B14F-4D97-AF65-F5344CB8AC3E}">
        <p14:creationId xmlns:p14="http://schemas.microsoft.com/office/powerpoint/2010/main" val="2631818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differences between IPv4 and IPv6">
            <a:extLst>
              <a:ext uri="{FF2B5EF4-FFF2-40B4-BE49-F238E27FC236}">
                <a16:creationId xmlns:a16="http://schemas.microsoft.com/office/drawing/2014/main" id="{28E412B2-EE20-A163-DAB2-AD8F947BA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566738"/>
            <a:ext cx="476250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10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94751" y="8"/>
            <a:ext cx="3352165" cy="3288029"/>
          </a:xfrm>
          <a:custGeom>
            <a:avLst/>
            <a:gdLst/>
            <a:ahLst/>
            <a:cxnLst/>
            <a:rect l="l" t="t" r="r" b="b"/>
            <a:pathLst>
              <a:path w="3352165" h="3288029">
                <a:moveTo>
                  <a:pt x="3352159" y="0"/>
                </a:moveTo>
                <a:lnTo>
                  <a:pt x="0" y="0"/>
                </a:lnTo>
                <a:lnTo>
                  <a:pt x="0" y="3287938"/>
                </a:lnTo>
                <a:lnTo>
                  <a:pt x="3352159" y="3287938"/>
                </a:lnTo>
                <a:lnTo>
                  <a:pt x="3352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3157" y="1312976"/>
            <a:ext cx="1994535" cy="463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50" spc="13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5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50" spc="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50" spc="6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850" spc="8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en-US" sz="2850" spc="2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spc="34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850" spc="17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50" spc="204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50" spc="23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285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207" y="365330"/>
            <a:ext cx="1637120" cy="255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82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P Address Classes">
            <a:extLst>
              <a:ext uri="{FF2B5EF4-FFF2-40B4-BE49-F238E27FC236}">
                <a16:creationId xmlns:a16="http://schemas.microsoft.com/office/drawing/2014/main" id="{BCAA17DA-7A58-977E-E806-C1AE2B410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242888"/>
            <a:ext cx="38100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863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44AB8F-B13D-F712-D8C7-AF0870A68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" y="0"/>
            <a:ext cx="5848618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55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04775"/>
            <a:ext cx="5899150" cy="3400425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en-US" dirty="0"/>
              <a:t>Confidentiality</a:t>
            </a:r>
          </a:p>
          <a:p>
            <a:r>
              <a:rPr lang="en-US" dirty="0"/>
              <a:t>Integrity</a:t>
            </a:r>
          </a:p>
          <a:p>
            <a:r>
              <a:rPr lang="en-US" dirty="0"/>
              <a:t>Availability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Authorization</a:t>
            </a:r>
          </a:p>
          <a:p>
            <a:r>
              <a:rPr lang="en-US" dirty="0"/>
              <a:t>Encryption</a:t>
            </a:r>
          </a:p>
          <a:p>
            <a:r>
              <a:rPr lang="en-US" dirty="0"/>
              <a:t>Accountability and Auditing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Incident Response and Recovery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6550" y="276225"/>
            <a:ext cx="480060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700" b="1" spc="35" dirty="0">
                <a:solidFill>
                  <a:srgbClr val="FFFFFF"/>
                </a:solidFill>
                <a:latin typeface="Cambria"/>
                <a:cs typeface="Cambria"/>
              </a:rPr>
              <a:t>Subnetting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D1D5DB"/>
                </a:solidFill>
                <a:latin typeface="Söhne"/>
              </a:rPr>
              <a:t>Subnetting is a technique used in computer networking to divide an IP network into smaller, more manageable parts called subnets.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It helps in efficiently using IP addresses and organizing a large network into smaller segments.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D1D5DB"/>
                </a:solidFill>
                <a:latin typeface="Söhne"/>
              </a:rPr>
              <a:t>A subnet is a network within a network.</a:t>
            </a:r>
            <a:endParaRPr lang="en-US" sz="14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D1D5DB"/>
                </a:solidFill>
                <a:latin typeface="Söhne"/>
              </a:rPr>
              <a:t>We can create subnets within class A, class B and class C network.</a:t>
            </a:r>
          </a:p>
        </p:txBody>
      </p:sp>
    </p:spTree>
    <p:extLst>
      <p:ext uri="{BB962C8B-B14F-4D97-AF65-F5344CB8AC3E}">
        <p14:creationId xmlns:p14="http://schemas.microsoft.com/office/powerpoint/2010/main" val="3252244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04775"/>
            <a:ext cx="5899150" cy="3400425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en-US" dirty="0"/>
              <a:t>Confidentiality</a:t>
            </a:r>
          </a:p>
          <a:p>
            <a:r>
              <a:rPr lang="en-US" dirty="0"/>
              <a:t>Integrity</a:t>
            </a:r>
          </a:p>
          <a:p>
            <a:r>
              <a:rPr lang="en-US" dirty="0"/>
              <a:t>Availability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Authorization</a:t>
            </a:r>
          </a:p>
          <a:p>
            <a:r>
              <a:rPr lang="en-US" dirty="0"/>
              <a:t>Encryption</a:t>
            </a:r>
          </a:p>
          <a:p>
            <a:r>
              <a:rPr lang="en-US" dirty="0"/>
              <a:t>Accountability and Auditing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Incident </a:t>
            </a:r>
            <a:r>
              <a:rPr lang="en-US" dirty="0" err="1"/>
              <a:t>Ronse</a:t>
            </a:r>
            <a:r>
              <a:rPr lang="en-US" dirty="0"/>
              <a:t> and Recovery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6550" y="276225"/>
            <a:ext cx="4800600" cy="33881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To do this, we use something called a subnet mask, which helps determine the network and host portions of an IP address.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D1D5DB"/>
              </a:solidFill>
              <a:latin typeface="Söhne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192.168.102.1 -&gt; 255.255.255.0</a:t>
            </a:r>
            <a:endParaRPr lang="en-US" sz="1600" dirty="0">
              <a:solidFill>
                <a:srgbClr val="D1D5DB"/>
              </a:solidFill>
              <a:latin typeface="Söhne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255.255.255.0  as "/24“ (CIDR notation)</a:t>
            </a:r>
            <a:endParaRPr lang="en-US" sz="1600" dirty="0">
              <a:solidFill>
                <a:srgbClr val="D1D5DB"/>
              </a:solidFill>
              <a:latin typeface="Söhne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255.255.0.0 as “/16” 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D1D5DB"/>
                </a:solidFill>
                <a:latin typeface="Söhne"/>
              </a:rPr>
              <a:t>255.0.0.0 as “/8”</a:t>
            </a:r>
            <a:endParaRPr lang="en-US" sz="1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D1D5DB"/>
              </a:solidFill>
              <a:latin typeface="Söhne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endParaRPr lang="en-US" sz="1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332661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6550" y="276225"/>
            <a:ext cx="4800600" cy="13413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D1D5DB"/>
              </a:solidFill>
              <a:latin typeface="Söhne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endParaRPr lang="en-US" sz="1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02595F8-AF30-87ED-24EA-3CEE2F166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8" y="0"/>
            <a:ext cx="51816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573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6550" y="276225"/>
            <a:ext cx="4800600" cy="13413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D1D5DB"/>
              </a:solidFill>
              <a:latin typeface="Söhne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endParaRPr lang="en-US" sz="1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</p:txBody>
      </p:sp>
      <p:pic>
        <p:nvPicPr>
          <p:cNvPr id="2050" name="Picture 2" descr="subnetmask-Table">
            <a:extLst>
              <a:ext uri="{FF2B5EF4-FFF2-40B4-BE49-F238E27FC236}">
                <a16:creationId xmlns:a16="http://schemas.microsoft.com/office/drawing/2014/main" id="{A30154DF-044F-1EE2-E3BE-5EE3250F1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300869"/>
            <a:ext cx="4419599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3D11E9-0B7F-A041-95E2-D79E9F6421AF}"/>
              </a:ext>
            </a:extLst>
          </p:cNvPr>
          <p:cNvSpPr txBox="1"/>
          <p:nvPr/>
        </p:nvSpPr>
        <p:spPr>
          <a:xfrm>
            <a:off x="1555750" y="2371725"/>
            <a:ext cx="292704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Bahnschrift Condensed" panose="020B0502040204020203" pitchFamily="34" charset="0"/>
              </a:rPr>
              <a:t>1 means part of the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Bahnschrif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Bahnschrift Condensed" panose="020B0502040204020203" pitchFamily="34" charset="0"/>
              </a:rPr>
              <a:t>0 means part of the host</a:t>
            </a:r>
          </a:p>
        </p:txBody>
      </p:sp>
    </p:spTree>
    <p:extLst>
      <p:ext uri="{BB962C8B-B14F-4D97-AF65-F5344CB8AC3E}">
        <p14:creationId xmlns:p14="http://schemas.microsoft.com/office/powerpoint/2010/main" val="30061769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6550" y="276225"/>
            <a:ext cx="4800600" cy="13413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D1D5DB"/>
              </a:solidFill>
              <a:latin typeface="Söhne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endParaRPr lang="en-US" sz="1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</p:txBody>
      </p:sp>
      <p:pic>
        <p:nvPicPr>
          <p:cNvPr id="1026" name="Picture 2" descr="subnetting advantages">
            <a:extLst>
              <a:ext uri="{FF2B5EF4-FFF2-40B4-BE49-F238E27FC236}">
                <a16:creationId xmlns:a16="http://schemas.microsoft.com/office/drawing/2014/main" id="{0DF290B4-AED2-D316-ADB0-D92B23ECC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54700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255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04775"/>
            <a:ext cx="5899150" cy="3400425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en-US" dirty="0"/>
              <a:t>Confidentiality</a:t>
            </a:r>
          </a:p>
          <a:p>
            <a:r>
              <a:rPr lang="en-US" dirty="0"/>
              <a:t>Integrity</a:t>
            </a:r>
          </a:p>
          <a:p>
            <a:r>
              <a:rPr lang="en-US" dirty="0"/>
              <a:t>Availability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Authorization</a:t>
            </a:r>
          </a:p>
          <a:p>
            <a:r>
              <a:rPr lang="en-US" dirty="0"/>
              <a:t>Encryption</a:t>
            </a:r>
          </a:p>
          <a:p>
            <a:r>
              <a:rPr lang="en-US" dirty="0"/>
              <a:t>Accountability and Auditing</a:t>
            </a:r>
          </a:p>
          <a:p>
            <a:r>
              <a:rPr lang="en-US" dirty="0"/>
              <a:t>Incident Response and Recovery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6550" y="276225"/>
            <a:ext cx="4800600" cy="30418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700" b="1" spc="35" dirty="0">
                <a:solidFill>
                  <a:srgbClr val="FFFFFF"/>
                </a:solidFill>
                <a:latin typeface="Cambria"/>
                <a:cs typeface="Cambria"/>
              </a:rPr>
              <a:t>Mac Address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A MAC (Media Access Control) address is a unique identifier assigned to network interfaces for communications at the data link layer of a network.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D1D5DB"/>
                </a:solidFill>
                <a:latin typeface="Söhne"/>
              </a:rPr>
              <a:t>It's usually represented as six pairs of hexadecimal digits, separated by colons or hyphens.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D1D5DB"/>
                </a:solidFill>
                <a:latin typeface="Söhne"/>
              </a:rPr>
              <a:t> For example, "00:1A:2B:3C:4D:5E" or "00-1A-2B-3C-4D-5E.“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D1D5DB"/>
                </a:solidFill>
                <a:latin typeface="Söhne"/>
              </a:rPr>
              <a:t>No two devices on a network can have the same mac-address.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D1D5DB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395021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04775"/>
            <a:ext cx="5899150" cy="3400425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en-US" dirty="0"/>
              <a:t>Confidentiality</a:t>
            </a:r>
          </a:p>
          <a:p>
            <a:r>
              <a:rPr lang="en-US" dirty="0"/>
              <a:t>Integrity</a:t>
            </a:r>
          </a:p>
          <a:p>
            <a:r>
              <a:rPr lang="en-US" dirty="0"/>
              <a:t>Availability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Authorization</a:t>
            </a:r>
          </a:p>
          <a:p>
            <a:r>
              <a:rPr lang="en-US" dirty="0"/>
              <a:t>Encryption</a:t>
            </a:r>
          </a:p>
          <a:p>
            <a:r>
              <a:rPr lang="en-US" dirty="0"/>
              <a:t>Accountability and Auditing</a:t>
            </a:r>
          </a:p>
          <a:p>
            <a:r>
              <a:rPr lang="en-US" dirty="0"/>
              <a:t>Incident Response and Recovery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6550" y="276225"/>
            <a:ext cx="4800600" cy="2382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700" b="1" spc="35" dirty="0">
                <a:solidFill>
                  <a:srgbClr val="FFFFFF"/>
                </a:solidFill>
                <a:latin typeface="Cambria"/>
                <a:cs typeface="Cambria"/>
              </a:rPr>
              <a:t>DHCP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DHCP, or Dynamic Host Configuration Protocol, is a service that automatically assigns and manages IP addresses for devices on a network. 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D1D5DB"/>
              </a:solidFill>
              <a:latin typeface="Söhne"/>
            </a:endParaRPr>
          </a:p>
          <a:p>
            <a:pPr marL="755650" lvl="1" indent="-285750"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Requesting a new </a:t>
            </a:r>
            <a:r>
              <a:rPr lang="en-US" sz="1400" b="0" i="0" dirty="0" err="1">
                <a:solidFill>
                  <a:srgbClr val="D1D5DB"/>
                </a:solidFill>
                <a:effectLst/>
                <a:latin typeface="Söhne"/>
              </a:rPr>
              <a:t>ip</a:t>
            </a: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 address from </a:t>
            </a:r>
            <a:r>
              <a:rPr lang="en-US" sz="1400" b="0" i="0" dirty="0" err="1">
                <a:solidFill>
                  <a:srgbClr val="D1D5DB"/>
                </a:solidFill>
                <a:effectLst/>
                <a:latin typeface="Söhne"/>
              </a:rPr>
              <a:t>dhcp</a:t>
            </a: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 server in </a:t>
            </a:r>
            <a:r>
              <a:rPr lang="en-US" sz="1400" b="0" i="0" dirty="0" err="1">
                <a:solidFill>
                  <a:srgbClr val="D1D5DB"/>
                </a:solidFill>
                <a:effectLst/>
                <a:latin typeface="Söhne"/>
              </a:rPr>
              <a:t>linux</a:t>
            </a: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b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US" sz="14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69900" lvl="1">
              <a:spcBef>
                <a:spcPts val="100"/>
              </a:spcBef>
            </a:pPr>
            <a:r>
              <a:rPr lang="en-US" sz="1400" dirty="0">
                <a:solidFill>
                  <a:srgbClr val="D1D5DB"/>
                </a:solidFill>
                <a:latin typeface="Söhne"/>
              </a:rPr>
              <a:t>       # </a:t>
            </a:r>
            <a:r>
              <a:rPr lang="en-US" sz="1400" dirty="0" err="1">
                <a:solidFill>
                  <a:srgbClr val="D1D5DB"/>
                </a:solidFill>
                <a:latin typeface="Söhne"/>
              </a:rPr>
              <a:t>sudo</a:t>
            </a:r>
            <a:r>
              <a:rPr lang="en-US" sz="1400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sz="1400" dirty="0" err="1">
                <a:solidFill>
                  <a:srgbClr val="D1D5DB"/>
                </a:solidFill>
                <a:latin typeface="Söhne"/>
              </a:rPr>
              <a:t>dhclient</a:t>
            </a:r>
            <a:r>
              <a:rPr lang="en-US" sz="1400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sz="1400" dirty="0" err="1">
                <a:solidFill>
                  <a:srgbClr val="D1D5DB"/>
                </a:solidFill>
                <a:latin typeface="Söhne"/>
              </a:rPr>
              <a:t>interface_name</a:t>
            </a:r>
            <a:endParaRPr lang="en-US" sz="14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08570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04775"/>
            <a:ext cx="5899150" cy="3400425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en-US" dirty="0"/>
              <a:t>Confidentiality</a:t>
            </a:r>
          </a:p>
          <a:p>
            <a:r>
              <a:rPr lang="en-US" dirty="0"/>
              <a:t>Integrity</a:t>
            </a:r>
          </a:p>
          <a:p>
            <a:r>
              <a:rPr lang="en-US" dirty="0"/>
              <a:t>Availability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Authorization</a:t>
            </a:r>
          </a:p>
          <a:p>
            <a:r>
              <a:rPr lang="en-US" dirty="0"/>
              <a:t>Encryption</a:t>
            </a:r>
          </a:p>
          <a:p>
            <a:r>
              <a:rPr lang="en-US" dirty="0"/>
              <a:t>Accountability and Auditing</a:t>
            </a:r>
          </a:p>
          <a:p>
            <a:r>
              <a:rPr lang="en-US" dirty="0"/>
              <a:t>Incident Response and Recovery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6550" y="276225"/>
            <a:ext cx="480060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700" b="1" spc="35" dirty="0">
                <a:solidFill>
                  <a:srgbClr val="FFFFFF"/>
                </a:solidFill>
                <a:latin typeface="Cambria"/>
                <a:cs typeface="Cambria"/>
              </a:rPr>
              <a:t>DNS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DNS, or Domain Name System, is like a phone book for the internet.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D1D5DB"/>
                </a:solidFill>
                <a:latin typeface="Söhne"/>
              </a:rPr>
              <a:t>Resolves names to numbers.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D1D5DB"/>
                </a:solidFill>
                <a:latin typeface="Söhne"/>
              </a:rPr>
              <a:t>Instead of remembering IP addresses (a series of numbers) for websites, like trying to remember a phone number for every person you know, DNS lets you use easy-to-recall names (like www.example.com).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D1D5DB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58682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784" y="369177"/>
            <a:ext cx="1228090" cy="351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b="1" spc="10" dirty="0">
                <a:latin typeface="Cambria"/>
                <a:cs typeface="Cambria"/>
              </a:rPr>
              <a:t>Network?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1948" y="838428"/>
            <a:ext cx="224091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644525" algn="r">
              <a:lnSpc>
                <a:spcPct val="119900"/>
              </a:lnSpc>
              <a:spcBef>
                <a:spcPts val="90"/>
              </a:spcBef>
            </a:pPr>
            <a:r>
              <a:rPr sz="1000" spc="-65" dirty="0">
                <a:latin typeface="Verdana"/>
                <a:cs typeface="Verdana"/>
              </a:rPr>
              <a:t>T</a:t>
            </a:r>
            <a:r>
              <a:rPr sz="1000" spc="65" dirty="0">
                <a:latin typeface="Verdana"/>
                <a:cs typeface="Verdana"/>
              </a:rPr>
              <a:t>w</a:t>
            </a:r>
            <a:r>
              <a:rPr sz="1000" spc="35" dirty="0">
                <a:latin typeface="Verdana"/>
                <a:cs typeface="Verdana"/>
              </a:rPr>
              <a:t>o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or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120" dirty="0">
                <a:latin typeface="Verdana"/>
                <a:cs typeface="Verdana"/>
              </a:rPr>
              <a:t>m</a:t>
            </a:r>
            <a:r>
              <a:rPr sz="1000" spc="30" dirty="0">
                <a:latin typeface="Verdana"/>
                <a:cs typeface="Verdana"/>
              </a:rPr>
              <a:t>o</a:t>
            </a:r>
            <a:r>
              <a:rPr sz="1000" spc="-30" dirty="0">
                <a:latin typeface="Verdana"/>
                <a:cs typeface="Verdana"/>
              </a:rPr>
              <a:t>r</a:t>
            </a:r>
            <a:r>
              <a:rPr sz="1000" spc="25" dirty="0">
                <a:latin typeface="Verdana"/>
                <a:cs typeface="Verdana"/>
              </a:rPr>
              <a:t>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45" dirty="0">
                <a:latin typeface="Verdana"/>
                <a:cs typeface="Verdana"/>
              </a:rPr>
              <a:t>c</a:t>
            </a:r>
            <a:r>
              <a:rPr sz="1000" spc="80" dirty="0">
                <a:latin typeface="Verdana"/>
                <a:cs typeface="Verdana"/>
              </a:rPr>
              <a:t>om</a:t>
            </a:r>
            <a:r>
              <a:rPr sz="1000" spc="60" dirty="0">
                <a:latin typeface="Verdana"/>
                <a:cs typeface="Verdana"/>
              </a:rPr>
              <a:t>p</a:t>
            </a:r>
            <a:r>
              <a:rPr sz="1000" spc="50" dirty="0">
                <a:latin typeface="Verdana"/>
                <a:cs typeface="Verdana"/>
              </a:rPr>
              <a:t>u</a:t>
            </a:r>
            <a:r>
              <a:rPr sz="1000" spc="10" dirty="0">
                <a:latin typeface="Verdana"/>
                <a:cs typeface="Verdana"/>
              </a:rPr>
              <a:t>t</a:t>
            </a:r>
            <a:r>
              <a:rPr sz="1000" spc="5" dirty="0">
                <a:latin typeface="Verdana"/>
                <a:cs typeface="Verdana"/>
              </a:rPr>
              <a:t>e</a:t>
            </a:r>
            <a:r>
              <a:rPr sz="1000" dirty="0">
                <a:latin typeface="Verdana"/>
                <a:cs typeface="Verdana"/>
              </a:rPr>
              <a:t>r</a:t>
            </a:r>
            <a:r>
              <a:rPr sz="1000" spc="-15" dirty="0">
                <a:latin typeface="Verdana"/>
                <a:cs typeface="Verdana"/>
              </a:rPr>
              <a:t>s  </a:t>
            </a:r>
            <a:r>
              <a:rPr sz="1000" spc="5" dirty="0">
                <a:latin typeface="Verdana"/>
                <a:cs typeface="Verdana"/>
              </a:rPr>
              <a:t>e</a:t>
            </a:r>
            <a:r>
              <a:rPr sz="1000" spc="-65" dirty="0">
                <a:latin typeface="Verdana"/>
                <a:cs typeface="Verdana"/>
              </a:rPr>
              <a:t>x</a:t>
            </a:r>
            <a:r>
              <a:rPr sz="1000" spc="45" dirty="0">
                <a:latin typeface="Verdana"/>
                <a:cs typeface="Verdana"/>
              </a:rPr>
              <a:t>c</a:t>
            </a:r>
            <a:r>
              <a:rPr sz="1000" spc="60" dirty="0">
                <a:latin typeface="Verdana"/>
                <a:cs typeface="Verdana"/>
              </a:rPr>
              <a:t>h</a:t>
            </a:r>
            <a:r>
              <a:rPr sz="1000" spc="35" dirty="0">
                <a:latin typeface="Verdana"/>
                <a:cs typeface="Verdana"/>
              </a:rPr>
              <a:t>an</a:t>
            </a:r>
            <a:r>
              <a:rPr sz="1000" spc="60" dirty="0">
                <a:latin typeface="Verdana"/>
                <a:cs typeface="Verdana"/>
              </a:rPr>
              <a:t>g</a:t>
            </a:r>
            <a:r>
              <a:rPr sz="1000" spc="20" dirty="0">
                <a:latin typeface="Verdana"/>
                <a:cs typeface="Verdana"/>
              </a:rPr>
              <a:t>i</a:t>
            </a:r>
            <a:r>
              <a:rPr sz="1000" spc="65" dirty="0">
                <a:latin typeface="Verdana"/>
                <a:cs typeface="Verdana"/>
              </a:rPr>
              <a:t>n</a:t>
            </a:r>
            <a:r>
              <a:rPr sz="1000" spc="80" dirty="0">
                <a:latin typeface="Verdana"/>
                <a:cs typeface="Verdana"/>
              </a:rPr>
              <a:t>g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i</a:t>
            </a:r>
            <a:r>
              <a:rPr sz="1000" spc="40" dirty="0">
                <a:latin typeface="Verdana"/>
                <a:cs typeface="Verdana"/>
              </a:rPr>
              <a:t>n</a:t>
            </a:r>
            <a:r>
              <a:rPr sz="1000" spc="-15" dirty="0">
                <a:latin typeface="Verdana"/>
                <a:cs typeface="Verdana"/>
              </a:rPr>
              <a:t>f</a:t>
            </a:r>
            <a:r>
              <a:rPr sz="1000" spc="30" dirty="0">
                <a:latin typeface="Verdana"/>
                <a:cs typeface="Verdana"/>
              </a:rPr>
              <a:t>o</a:t>
            </a:r>
            <a:r>
              <a:rPr sz="1000" spc="-25" dirty="0">
                <a:latin typeface="Verdana"/>
                <a:cs typeface="Verdana"/>
              </a:rPr>
              <a:t>r</a:t>
            </a:r>
            <a:r>
              <a:rPr sz="1000" spc="40" dirty="0">
                <a:latin typeface="Verdana"/>
                <a:cs typeface="Verdana"/>
              </a:rPr>
              <a:t>mation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o</a:t>
            </a:r>
            <a:r>
              <a:rPr sz="1000" spc="-55" dirty="0">
                <a:latin typeface="Verdana"/>
                <a:cs typeface="Verdana"/>
              </a:rPr>
              <a:t>v</a:t>
            </a:r>
            <a:r>
              <a:rPr sz="1000" spc="5" dirty="0">
                <a:latin typeface="Verdana"/>
                <a:cs typeface="Verdana"/>
              </a:rPr>
              <a:t>er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80" dirty="0">
                <a:latin typeface="Verdana"/>
                <a:cs typeface="Verdana"/>
              </a:rPr>
              <a:t>w</a:t>
            </a:r>
            <a:r>
              <a:rPr sz="1000" spc="-5" dirty="0">
                <a:latin typeface="Verdana"/>
                <a:cs typeface="Verdana"/>
              </a:rPr>
              <a:t>i</a:t>
            </a:r>
            <a:r>
              <a:rPr sz="1000" spc="-25" dirty="0">
                <a:latin typeface="Verdana"/>
                <a:cs typeface="Verdana"/>
              </a:rPr>
              <a:t>r</a:t>
            </a:r>
            <a:r>
              <a:rPr sz="1000" spc="25" dirty="0">
                <a:latin typeface="Verdana"/>
                <a:cs typeface="Verdana"/>
              </a:rPr>
              <a:t>e</a:t>
            </a:r>
            <a:endParaRPr sz="10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240"/>
              </a:spcBef>
            </a:pPr>
            <a:r>
              <a:rPr sz="1000" spc="10" dirty="0">
                <a:latin typeface="Verdana"/>
                <a:cs typeface="Verdana"/>
              </a:rPr>
              <a:t>or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65" dirty="0">
                <a:latin typeface="Verdana"/>
                <a:cs typeface="Verdana"/>
              </a:rPr>
              <a:t>w</a:t>
            </a:r>
            <a:r>
              <a:rPr sz="1000" spc="15" dirty="0">
                <a:latin typeface="Verdana"/>
                <a:cs typeface="Verdana"/>
              </a:rPr>
              <a:t>i</a:t>
            </a:r>
            <a:r>
              <a:rPr sz="1000" spc="-30" dirty="0">
                <a:latin typeface="Verdana"/>
                <a:cs typeface="Verdana"/>
              </a:rPr>
              <a:t>r</a:t>
            </a:r>
            <a:r>
              <a:rPr sz="1000" spc="5" dirty="0">
                <a:latin typeface="Verdana"/>
                <a:cs typeface="Verdana"/>
              </a:rPr>
              <a:t>eles</a:t>
            </a:r>
            <a:r>
              <a:rPr sz="1000" spc="-20" dirty="0">
                <a:latin typeface="Verdana"/>
                <a:cs typeface="Verdana"/>
              </a:rPr>
              <a:t>s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4" name="object 4" descr="Circuit boar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4132" y="668573"/>
            <a:ext cx="2922562" cy="195075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7015" y="1589803"/>
            <a:ext cx="2289499" cy="125125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04775"/>
            <a:ext cx="5899150" cy="3400425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en-US" dirty="0"/>
              <a:t>Confidentiality</a:t>
            </a:r>
          </a:p>
          <a:p>
            <a:r>
              <a:rPr lang="en-US" dirty="0"/>
              <a:t>Integrity</a:t>
            </a:r>
          </a:p>
          <a:p>
            <a:r>
              <a:rPr lang="en-US" dirty="0"/>
              <a:t>Availability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Authorization</a:t>
            </a:r>
          </a:p>
          <a:p>
            <a:r>
              <a:rPr lang="en-US" dirty="0"/>
              <a:t>Encryption</a:t>
            </a:r>
          </a:p>
          <a:p>
            <a:r>
              <a:rPr lang="en-US" dirty="0"/>
              <a:t>Accountability and Auditing</a:t>
            </a:r>
          </a:p>
          <a:p>
            <a:r>
              <a:rPr lang="en-US" dirty="0"/>
              <a:t>Incident Response and Recovery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6550" y="276225"/>
            <a:ext cx="4800600" cy="2192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700" b="1" spc="35" dirty="0">
                <a:solidFill>
                  <a:srgbClr val="FFFFFF"/>
                </a:solidFill>
                <a:latin typeface="Cambria"/>
                <a:cs typeface="Cambria"/>
              </a:rPr>
              <a:t>How it works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D1D5DB"/>
                </a:solidFill>
                <a:latin typeface="Söhne"/>
              </a:rPr>
              <a:t>User Input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D1D5DB"/>
                </a:solidFill>
                <a:latin typeface="Söhne"/>
              </a:rPr>
              <a:t>DNS Lookup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D1D5DB"/>
                </a:solidFill>
                <a:latin typeface="Söhne"/>
              </a:rPr>
              <a:t>DNS Server Response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D1D5DB"/>
                </a:solidFill>
                <a:latin typeface="Söhne"/>
              </a:rPr>
              <a:t>Establish Connection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D1D5DB"/>
              </a:solidFill>
              <a:latin typeface="Söhne"/>
            </a:endParaRPr>
          </a:p>
          <a:p>
            <a:pPr marL="755650" lvl="1" indent="-285750"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rgbClr val="D1D5DB"/>
                </a:solidFill>
                <a:latin typeface="Söhne"/>
              </a:rPr>
              <a:t>Eg.</a:t>
            </a:r>
            <a:r>
              <a:rPr lang="en-US" sz="1400" dirty="0">
                <a:solidFill>
                  <a:srgbClr val="D1D5DB"/>
                </a:solidFill>
                <a:latin typeface="Söhne"/>
              </a:rPr>
              <a:t>  www.openai.com</a:t>
            </a:r>
          </a:p>
        </p:txBody>
      </p:sp>
    </p:spTree>
    <p:extLst>
      <p:ext uri="{BB962C8B-B14F-4D97-AF65-F5344CB8AC3E}">
        <p14:creationId xmlns:p14="http://schemas.microsoft.com/office/powerpoint/2010/main" val="16672052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ns lookup and reverse dns lookup examples">
            <a:extLst>
              <a:ext uri="{FF2B5EF4-FFF2-40B4-BE49-F238E27FC236}">
                <a16:creationId xmlns:a16="http://schemas.microsoft.com/office/drawing/2014/main" id="{894789DF-9DD0-916B-2D63-D74D8805D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725"/>
            <a:ext cx="5854700" cy="286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9548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0649" y="-28575"/>
            <a:ext cx="5975350" cy="3352800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en-US" dirty="0"/>
              <a:t>Confidentiality</a:t>
            </a:r>
          </a:p>
          <a:p>
            <a:r>
              <a:rPr lang="en-US" dirty="0"/>
              <a:t>Integrity</a:t>
            </a:r>
          </a:p>
          <a:p>
            <a:r>
              <a:rPr lang="en-US" dirty="0"/>
              <a:t>Availability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Authorization</a:t>
            </a:r>
          </a:p>
          <a:p>
            <a:r>
              <a:rPr lang="en-US" dirty="0"/>
              <a:t>Encryption</a:t>
            </a:r>
          </a:p>
          <a:p>
            <a:r>
              <a:rPr lang="en-US" dirty="0"/>
              <a:t>Accountability and Auditing</a:t>
            </a:r>
          </a:p>
          <a:p>
            <a:r>
              <a:rPr lang="en-US" dirty="0"/>
              <a:t>Incident Response and Recovery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6550" y="276225"/>
            <a:ext cx="4800600" cy="8233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700" b="1" spc="35" dirty="0">
                <a:solidFill>
                  <a:srgbClr val="FFFFFF"/>
                </a:solidFill>
                <a:latin typeface="Cambria"/>
                <a:cs typeface="Cambria"/>
              </a:rPr>
              <a:t>DNS poisoning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</p:txBody>
      </p:sp>
      <p:pic>
        <p:nvPicPr>
          <p:cNvPr id="5122" name="Picture 2" descr="Compromised DNS server carrying out a DNS spoofing attack">
            <a:extLst>
              <a:ext uri="{FF2B5EF4-FFF2-40B4-BE49-F238E27FC236}">
                <a16:creationId xmlns:a16="http://schemas.microsoft.com/office/drawing/2014/main" id="{B2AAF692-70D8-398A-242D-705C3AA04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11" y="917292"/>
            <a:ext cx="3871278" cy="213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2844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04775"/>
            <a:ext cx="5899150" cy="3400425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en-US" dirty="0"/>
              <a:t>Confidentiality</a:t>
            </a:r>
          </a:p>
          <a:p>
            <a:r>
              <a:rPr lang="en-US" dirty="0"/>
              <a:t>Integrity</a:t>
            </a:r>
          </a:p>
          <a:p>
            <a:r>
              <a:rPr lang="en-US" dirty="0"/>
              <a:t>Availability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Authorization</a:t>
            </a:r>
          </a:p>
          <a:p>
            <a:r>
              <a:rPr lang="en-US" dirty="0"/>
              <a:t>Encryption</a:t>
            </a:r>
          </a:p>
          <a:p>
            <a:r>
              <a:rPr lang="en-US" dirty="0"/>
              <a:t>Accountability and Auditing</a:t>
            </a:r>
          </a:p>
          <a:p>
            <a:r>
              <a:rPr lang="en-US" dirty="0"/>
              <a:t>Incident Response and Recovery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6550" y="276225"/>
            <a:ext cx="4800600" cy="23955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700" b="1" spc="35" dirty="0">
                <a:solidFill>
                  <a:srgbClr val="FFFFFF"/>
                </a:solidFill>
                <a:latin typeface="Cambria"/>
                <a:cs typeface="Cambria"/>
              </a:rPr>
              <a:t>SNMP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D1D5DB"/>
                </a:solidFill>
                <a:latin typeface="Söhne"/>
              </a:rPr>
              <a:t>Simple Network Management Protocol.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Allows network administrators to monitor and manage network devices such as routers, switches, servers, printers and more.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D1D5DB"/>
                </a:solidFill>
                <a:latin typeface="Söhne"/>
              </a:rPr>
              <a:t>Operates at application layer.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69900" lvl="1">
              <a:spcBef>
                <a:spcPts val="100"/>
              </a:spcBef>
            </a:pPr>
            <a:r>
              <a:rPr lang="en-US" sz="1400" dirty="0">
                <a:solidFill>
                  <a:srgbClr val="D1D5DB"/>
                </a:solidFill>
                <a:latin typeface="Söhne"/>
              </a:rPr>
              <a:t>        # </a:t>
            </a:r>
            <a:r>
              <a:rPr lang="en-US" sz="1400" dirty="0" err="1">
                <a:solidFill>
                  <a:srgbClr val="D1D5DB"/>
                </a:solidFill>
                <a:latin typeface="Söhne"/>
              </a:rPr>
              <a:t>snmpcheck</a:t>
            </a:r>
            <a:r>
              <a:rPr lang="en-US" sz="1400" dirty="0">
                <a:solidFill>
                  <a:srgbClr val="D1D5DB"/>
                </a:solidFill>
                <a:latin typeface="Söhne"/>
              </a:rPr>
              <a:t> –t 192.168.1.1</a:t>
            </a:r>
            <a:endParaRPr lang="en-US" sz="14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6407005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04775"/>
            <a:ext cx="5899150" cy="3400425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en-US" dirty="0"/>
              <a:t>Confidentiality</a:t>
            </a:r>
          </a:p>
          <a:p>
            <a:r>
              <a:rPr lang="en-US" dirty="0"/>
              <a:t>Integrity</a:t>
            </a:r>
          </a:p>
          <a:p>
            <a:r>
              <a:rPr lang="en-US" dirty="0"/>
              <a:t>Availability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Authorization</a:t>
            </a:r>
          </a:p>
          <a:p>
            <a:r>
              <a:rPr lang="en-US" dirty="0"/>
              <a:t>Encryption</a:t>
            </a:r>
          </a:p>
          <a:p>
            <a:r>
              <a:rPr lang="en-US" dirty="0"/>
              <a:t>Accountability and Auditing</a:t>
            </a:r>
          </a:p>
          <a:p>
            <a:r>
              <a:rPr lang="en-US" dirty="0"/>
              <a:t>Incident Response and Recovery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6550" y="276225"/>
            <a:ext cx="4800600" cy="21544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700" b="1" spc="35" dirty="0">
                <a:solidFill>
                  <a:srgbClr val="FFFFFF"/>
                </a:solidFill>
                <a:latin typeface="Cambria"/>
                <a:cs typeface="Cambria"/>
              </a:rPr>
              <a:t>ARP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D1D5DB"/>
                </a:solidFill>
                <a:latin typeface="Söhne"/>
              </a:rPr>
              <a:t>Address Resolution Protocol.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Resolve </a:t>
            </a:r>
            <a:r>
              <a:rPr lang="en-US" sz="1400" b="0" i="0" dirty="0" err="1">
                <a:solidFill>
                  <a:srgbClr val="D1D5DB"/>
                </a:solidFill>
                <a:effectLst/>
                <a:latin typeface="Söhne"/>
              </a:rPr>
              <a:t>ip</a:t>
            </a: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 address to the mac address.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D1D5DB"/>
                </a:solidFill>
                <a:latin typeface="Söhne"/>
              </a:rPr>
              <a:t>a</a:t>
            </a:r>
            <a:r>
              <a:rPr lang="en-US" sz="1400" b="0" i="0" dirty="0" err="1">
                <a:solidFill>
                  <a:srgbClr val="D1D5DB"/>
                </a:solidFill>
                <a:effectLst/>
                <a:latin typeface="Söhne"/>
              </a:rPr>
              <a:t>rp</a:t>
            </a: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 –a display the current ARP (Address Resolution Protocol) cache on a computer. This cache contains a mapping of IP addresses to corresponding MAC (Media Access Control) addresses.</a:t>
            </a:r>
          </a:p>
        </p:txBody>
      </p:sp>
    </p:spTree>
    <p:extLst>
      <p:ext uri="{BB962C8B-B14F-4D97-AF65-F5344CB8AC3E}">
        <p14:creationId xmlns:p14="http://schemas.microsoft.com/office/powerpoint/2010/main" val="40905396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RP (Address Resolution Protocol) in action">
            <a:extLst>
              <a:ext uri="{FF2B5EF4-FFF2-40B4-BE49-F238E27FC236}">
                <a16:creationId xmlns:a16="http://schemas.microsoft.com/office/drawing/2014/main" id="{67BCDBE7-4800-A0C9-71BA-9D6F82184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5470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1707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04775"/>
            <a:ext cx="5899150" cy="3400425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en-US" dirty="0"/>
              <a:t>Confidentiality</a:t>
            </a:r>
          </a:p>
          <a:p>
            <a:r>
              <a:rPr lang="en-US" dirty="0"/>
              <a:t>Integrity</a:t>
            </a:r>
          </a:p>
          <a:p>
            <a:r>
              <a:rPr lang="en-US" dirty="0"/>
              <a:t>Availability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Authorization</a:t>
            </a:r>
          </a:p>
          <a:p>
            <a:r>
              <a:rPr lang="en-US" dirty="0"/>
              <a:t>Encryption</a:t>
            </a:r>
          </a:p>
          <a:p>
            <a:r>
              <a:rPr lang="en-US" dirty="0"/>
              <a:t>Accountability and Auditing</a:t>
            </a:r>
          </a:p>
          <a:p>
            <a:r>
              <a:rPr lang="en-US" dirty="0"/>
              <a:t>Incident Response and Recovery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6550" y="276225"/>
            <a:ext cx="4800600" cy="27879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700" b="1" spc="35" dirty="0">
                <a:solidFill>
                  <a:srgbClr val="FFFFFF"/>
                </a:solidFill>
                <a:latin typeface="Cambria"/>
                <a:cs typeface="Cambria"/>
              </a:rPr>
              <a:t>WI-FI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Wireless Fidelity, is a technology that allows devices to connect to the internet or communicate with each other wirelessly using radio waves. 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Wi-Fi uses radio frequency signals to transmit data between devices. These signals operate in the 2.4 GHz and 5 GHz frequency bands, and they allow devices like smartphones, laptops, tablets, and other Wi-Fi-enabled devices to communicate without the need for physical cables.</a:t>
            </a:r>
            <a:endParaRPr lang="en-US" sz="1400" dirty="0">
              <a:solidFill>
                <a:srgbClr val="D1D5DB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1102860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80975"/>
            <a:ext cx="5899150" cy="3552825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en-US" dirty="0"/>
              <a:t>Confidentiality</a:t>
            </a:r>
          </a:p>
          <a:p>
            <a:r>
              <a:rPr lang="en-US" dirty="0"/>
              <a:t>Integrity</a:t>
            </a:r>
          </a:p>
          <a:p>
            <a:r>
              <a:rPr lang="en-US" dirty="0"/>
              <a:t>Availability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Authorization</a:t>
            </a:r>
          </a:p>
          <a:p>
            <a:r>
              <a:rPr lang="en-US" dirty="0"/>
              <a:t>Encryption</a:t>
            </a:r>
          </a:p>
          <a:p>
            <a:r>
              <a:rPr lang="en-US" dirty="0"/>
              <a:t>Accountability and Auditing</a:t>
            </a:r>
          </a:p>
          <a:p>
            <a:r>
              <a:rPr lang="en-US" dirty="0"/>
              <a:t>Incident Response and Recovery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6550" y="276225"/>
            <a:ext cx="4800600" cy="203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1700" b="1" spc="3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lang="en-US" sz="1200" b="1" spc="35" dirty="0">
                <a:solidFill>
                  <a:srgbClr val="FFFFFF"/>
                </a:solidFill>
                <a:latin typeface="Cambria"/>
                <a:cs typeface="Cambria"/>
              </a:rPr>
              <a:t>AP (Access Point): client connect to the </a:t>
            </a:r>
            <a:r>
              <a:rPr lang="en-US" sz="1200" b="1" spc="35" dirty="0" err="1">
                <a:solidFill>
                  <a:srgbClr val="FFFFFF"/>
                </a:solidFill>
                <a:latin typeface="Cambria"/>
                <a:cs typeface="Cambria"/>
              </a:rPr>
              <a:t>wifi</a:t>
            </a:r>
            <a:r>
              <a:rPr lang="en-US" sz="1200" b="1" spc="35" dirty="0">
                <a:solidFill>
                  <a:srgbClr val="FFFFFF"/>
                </a:solidFill>
                <a:latin typeface="Cambria"/>
                <a:cs typeface="Cambria"/>
              </a:rPr>
              <a:t> and get internet access.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sz="12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1200" b="1" spc="35" dirty="0">
                <a:solidFill>
                  <a:srgbClr val="FFFFFF"/>
                </a:solidFill>
                <a:latin typeface="Cambria"/>
                <a:cs typeface="Cambria"/>
              </a:rPr>
              <a:t>WLAN(Wireless Local Area Network).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sz="12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1200" b="1" spc="35" dirty="0">
                <a:solidFill>
                  <a:srgbClr val="FFFFFF"/>
                </a:solidFill>
                <a:latin typeface="Cambria"/>
                <a:cs typeface="Cambria"/>
              </a:rPr>
              <a:t>BSSID (Basic Service Set Identifier): MAC address of the AP. 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sz="12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1200" b="1" spc="35" dirty="0">
                <a:solidFill>
                  <a:srgbClr val="FFFFFF"/>
                </a:solidFill>
                <a:latin typeface="Cambria"/>
                <a:cs typeface="Cambria"/>
              </a:rPr>
              <a:t>SSID (Service Set Identifier) : The 'name' of the AP.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sz="12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1200" b="1" spc="35" dirty="0">
                <a:solidFill>
                  <a:srgbClr val="FFFFFF"/>
                </a:solidFill>
                <a:latin typeface="Cambria"/>
                <a:cs typeface="Cambria"/>
              </a:rPr>
              <a:t>Channels: channels 1 -14.</a:t>
            </a:r>
          </a:p>
        </p:txBody>
      </p:sp>
    </p:spTree>
    <p:extLst>
      <p:ext uri="{BB962C8B-B14F-4D97-AF65-F5344CB8AC3E}">
        <p14:creationId xmlns:p14="http://schemas.microsoft.com/office/powerpoint/2010/main" val="15858535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76200"/>
            <a:ext cx="5899150" cy="3400425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en-US" dirty="0"/>
              <a:t>Confidentiality</a:t>
            </a:r>
          </a:p>
          <a:p>
            <a:r>
              <a:rPr lang="en-US" dirty="0"/>
              <a:t>Integrity</a:t>
            </a:r>
          </a:p>
          <a:p>
            <a:r>
              <a:rPr lang="en-US" dirty="0"/>
              <a:t>Availability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Authorization</a:t>
            </a:r>
          </a:p>
          <a:p>
            <a:r>
              <a:rPr lang="en-US" dirty="0"/>
              <a:t>Encryption</a:t>
            </a:r>
          </a:p>
          <a:p>
            <a:r>
              <a:rPr lang="en-US" dirty="0"/>
              <a:t>Accountability and Auditing</a:t>
            </a:r>
          </a:p>
          <a:p>
            <a:r>
              <a:rPr lang="en-US" dirty="0"/>
              <a:t>Incident Response and Recovery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6550" y="276225"/>
            <a:ext cx="4800600" cy="21954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700" b="1" spc="35" dirty="0">
                <a:solidFill>
                  <a:srgbClr val="FFFFFF"/>
                </a:solidFill>
                <a:latin typeface="Cambria"/>
                <a:cs typeface="Cambria"/>
              </a:rPr>
              <a:t>WIRELESS ENCRYPTION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1700" b="1" spc="35" dirty="0">
                <a:solidFill>
                  <a:srgbClr val="FFFFFF"/>
                </a:solidFill>
                <a:latin typeface="Cambria"/>
                <a:cs typeface="Cambria"/>
              </a:rPr>
              <a:t>WEP 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1700" b="1" spc="35" dirty="0">
                <a:solidFill>
                  <a:srgbClr val="FFFFFF"/>
                </a:solidFill>
                <a:latin typeface="Cambria"/>
                <a:cs typeface="Cambria"/>
              </a:rPr>
              <a:t>WPA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1700" b="1" spc="35" dirty="0">
                <a:solidFill>
                  <a:srgbClr val="FFFFFF"/>
                </a:solidFill>
                <a:latin typeface="Cambria"/>
                <a:cs typeface="Cambria"/>
              </a:rPr>
              <a:t>WPA2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1700" b="1" spc="35" dirty="0">
                <a:solidFill>
                  <a:srgbClr val="FFFFFF"/>
                </a:solidFill>
                <a:latin typeface="Cambria"/>
                <a:cs typeface="Cambria"/>
              </a:rPr>
              <a:t> WPA3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376768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04775"/>
            <a:ext cx="5899150" cy="3400425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en-US" dirty="0"/>
              <a:t>Confidentiality</a:t>
            </a:r>
          </a:p>
          <a:p>
            <a:r>
              <a:rPr lang="en-US" dirty="0"/>
              <a:t>Integrity</a:t>
            </a:r>
          </a:p>
          <a:p>
            <a:r>
              <a:rPr lang="en-US" dirty="0"/>
              <a:t>Availability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Authorization</a:t>
            </a:r>
          </a:p>
          <a:p>
            <a:r>
              <a:rPr lang="en-US" dirty="0"/>
              <a:t>Encryption</a:t>
            </a:r>
          </a:p>
          <a:p>
            <a:r>
              <a:rPr lang="en-US" dirty="0"/>
              <a:t>Accountability and Auditing</a:t>
            </a:r>
          </a:p>
          <a:p>
            <a:r>
              <a:rPr lang="en-US" dirty="0"/>
              <a:t>Incident Response and Recovery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6550" y="276225"/>
            <a:ext cx="4800600" cy="24699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700" b="1" spc="35" dirty="0">
                <a:solidFill>
                  <a:srgbClr val="FFFFFF"/>
                </a:solidFill>
                <a:latin typeface="Cambria"/>
                <a:cs typeface="Cambria"/>
              </a:rPr>
              <a:t>MODES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1700" b="1" spc="35" dirty="0">
                <a:solidFill>
                  <a:srgbClr val="FFFFFF"/>
                </a:solidFill>
                <a:latin typeface="Cambria"/>
                <a:cs typeface="Cambria"/>
              </a:rPr>
              <a:t>MASTER 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1700" b="1" spc="35" dirty="0">
                <a:solidFill>
                  <a:srgbClr val="FFFFFF"/>
                </a:solidFill>
                <a:latin typeface="Cambria"/>
                <a:cs typeface="Cambria"/>
              </a:rPr>
              <a:t>MANAGED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1700" b="1" spc="35" dirty="0">
                <a:solidFill>
                  <a:srgbClr val="FFFFFF"/>
                </a:solidFill>
                <a:latin typeface="Cambria"/>
                <a:cs typeface="Cambria"/>
              </a:rPr>
              <a:t>MONITOR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700" b="1" spc="35" dirty="0">
                <a:solidFill>
                  <a:srgbClr val="FFFFFF"/>
                </a:solidFill>
                <a:latin typeface="Cambria"/>
                <a:cs typeface="Cambria"/>
              </a:rPr>
              <a:t>HACKERS OPERATE IN MONITOR MODE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7493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8"/>
            <a:ext cx="2924175" cy="3288029"/>
            <a:chOff x="1512" y="8"/>
            <a:chExt cx="2924175" cy="3288029"/>
          </a:xfrm>
        </p:grpSpPr>
        <p:sp>
          <p:nvSpPr>
            <p:cNvPr id="3" name="object 3"/>
            <p:cNvSpPr/>
            <p:nvPr/>
          </p:nvSpPr>
          <p:spPr>
            <a:xfrm>
              <a:off x="1512" y="8"/>
              <a:ext cx="2924175" cy="3288029"/>
            </a:xfrm>
            <a:custGeom>
              <a:avLst/>
              <a:gdLst/>
              <a:ahLst/>
              <a:cxnLst/>
              <a:rect l="l" t="t" r="r" b="b"/>
              <a:pathLst>
                <a:path w="2924175" h="3288029">
                  <a:moveTo>
                    <a:pt x="2923757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23757" y="3287938"/>
                  </a:lnTo>
                  <a:lnTo>
                    <a:pt x="29237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210" y="365330"/>
              <a:ext cx="2067135" cy="255728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365899" y="471982"/>
            <a:ext cx="80835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b="1" spc="30" dirty="0">
                <a:latin typeface="Cambria"/>
                <a:cs typeface="Cambria"/>
              </a:rPr>
              <a:t>K</a:t>
            </a:r>
            <a:r>
              <a:rPr sz="1250" b="1" spc="-45" dirty="0">
                <a:latin typeface="Cambria"/>
                <a:cs typeface="Cambria"/>
              </a:rPr>
              <a:t>e</a:t>
            </a:r>
            <a:r>
              <a:rPr sz="1250" b="1" spc="-5" dirty="0">
                <a:latin typeface="Cambria"/>
                <a:cs typeface="Cambria"/>
              </a:rPr>
              <a:t>y</a:t>
            </a:r>
            <a:r>
              <a:rPr sz="1250" b="1" spc="-45" dirty="0">
                <a:latin typeface="Cambria"/>
                <a:cs typeface="Cambria"/>
              </a:rPr>
              <a:t> </a:t>
            </a:r>
            <a:r>
              <a:rPr sz="1250" b="1" spc="-10" dirty="0">
                <a:latin typeface="Cambria"/>
                <a:cs typeface="Cambria"/>
              </a:rPr>
              <a:t>T</a:t>
            </a:r>
            <a:r>
              <a:rPr sz="1250" b="1" spc="-35" dirty="0">
                <a:latin typeface="Cambria"/>
                <a:cs typeface="Cambria"/>
              </a:rPr>
              <a:t>e</a:t>
            </a:r>
            <a:r>
              <a:rPr sz="1250" b="1" spc="20" dirty="0">
                <a:latin typeface="Cambria"/>
                <a:cs typeface="Cambria"/>
              </a:rPr>
              <a:t>rms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909" y="939444"/>
            <a:ext cx="287655" cy="633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25" dirty="0">
                <a:latin typeface="Verdana"/>
                <a:cs typeface="Verdana"/>
              </a:rPr>
              <a:t>LAN</a:t>
            </a:r>
            <a:endParaRPr sz="800">
              <a:latin typeface="Verdana"/>
              <a:cs typeface="Verdana"/>
            </a:endParaRPr>
          </a:p>
          <a:p>
            <a:pPr marL="12700" marR="5080">
              <a:lnSpc>
                <a:spcPct val="199800"/>
              </a:lnSpc>
            </a:pPr>
            <a:r>
              <a:rPr sz="800" spc="55" dirty="0">
                <a:latin typeface="Verdana"/>
                <a:cs typeface="Verdana"/>
              </a:rPr>
              <a:t>W</a:t>
            </a:r>
            <a:r>
              <a:rPr sz="800" spc="20" dirty="0">
                <a:latin typeface="Verdana"/>
                <a:cs typeface="Verdana"/>
              </a:rPr>
              <a:t>AN  </a:t>
            </a:r>
            <a:r>
              <a:rPr sz="800" spc="45" dirty="0">
                <a:latin typeface="Verdana"/>
                <a:cs typeface="Verdana"/>
              </a:rPr>
              <a:t>MAN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04775"/>
            <a:ext cx="5899150" cy="3400425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en-US" dirty="0"/>
              <a:t>Confidentiality</a:t>
            </a:r>
          </a:p>
          <a:p>
            <a:r>
              <a:rPr lang="en-US" dirty="0"/>
              <a:t>Integrity</a:t>
            </a:r>
          </a:p>
          <a:p>
            <a:r>
              <a:rPr lang="en-US" dirty="0"/>
              <a:t>Availability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Authorization</a:t>
            </a:r>
          </a:p>
          <a:p>
            <a:r>
              <a:rPr lang="en-US" dirty="0"/>
              <a:t>Encryption</a:t>
            </a:r>
          </a:p>
          <a:p>
            <a:r>
              <a:rPr lang="en-US" dirty="0"/>
              <a:t>Accountability and Auditing</a:t>
            </a:r>
          </a:p>
          <a:p>
            <a:r>
              <a:rPr lang="en-US" dirty="0"/>
              <a:t>Incident Response and Recovery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6550" y="276225"/>
            <a:ext cx="4800600" cy="2585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700" b="1" spc="35" dirty="0">
                <a:solidFill>
                  <a:srgbClr val="FFFFFF"/>
                </a:solidFill>
                <a:latin typeface="Cambria"/>
                <a:cs typeface="Cambria"/>
              </a:rPr>
              <a:t>Port Number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700" b="1" spc="3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D1D5DB"/>
                </a:solidFill>
                <a:latin typeface="Söhne"/>
              </a:rPr>
              <a:t>P</a:t>
            </a: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ort number is like a door number on a building, allowing data to enter or exit a computer or network</a:t>
            </a:r>
            <a:r>
              <a:rPr lang="en-US" sz="1400" dirty="0">
                <a:solidFill>
                  <a:srgbClr val="D1D5DB"/>
                </a:solidFill>
                <a:latin typeface="Söhne"/>
              </a:rPr>
              <a:t>.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A port number is a 16-bit unsigned integer, meaning it can range from 0 to 65,535. </a:t>
            </a: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when your computer communicates with another device over a network, it uses port numbers to specify which service or application should handle the incoming or outgoing data. </a:t>
            </a:r>
            <a:endParaRPr lang="en-US" sz="1400" dirty="0">
              <a:solidFill>
                <a:srgbClr val="D1D5DB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9384248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FE5B534-C0FC-6E2A-E565-852B10ED4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57163"/>
            <a:ext cx="401955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69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8"/>
            <a:ext cx="2924175" cy="3288029"/>
            <a:chOff x="1512" y="8"/>
            <a:chExt cx="2924175" cy="3288029"/>
          </a:xfrm>
        </p:grpSpPr>
        <p:sp>
          <p:nvSpPr>
            <p:cNvPr id="3" name="object 3"/>
            <p:cNvSpPr/>
            <p:nvPr/>
          </p:nvSpPr>
          <p:spPr>
            <a:xfrm>
              <a:off x="1512" y="8"/>
              <a:ext cx="2924175" cy="3288029"/>
            </a:xfrm>
            <a:custGeom>
              <a:avLst/>
              <a:gdLst/>
              <a:ahLst/>
              <a:cxnLst/>
              <a:rect l="l" t="t" r="r" b="b"/>
              <a:pathLst>
                <a:path w="2924175" h="3288029">
                  <a:moveTo>
                    <a:pt x="2923757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23757" y="3287938"/>
                  </a:lnTo>
                  <a:lnTo>
                    <a:pt x="29237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210" y="365330"/>
              <a:ext cx="2067135" cy="255728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68905">
              <a:lnSpc>
                <a:spcPct val="100000"/>
              </a:lnSpc>
              <a:spcBef>
                <a:spcPts val="110"/>
              </a:spcBef>
            </a:pPr>
            <a:r>
              <a:rPr spc="-100" dirty="0"/>
              <a:t>W</a:t>
            </a:r>
            <a:r>
              <a:rPr spc="-25" dirty="0"/>
              <a:t>h</a:t>
            </a:r>
            <a:r>
              <a:rPr spc="-75" dirty="0"/>
              <a:t>y</a:t>
            </a:r>
            <a:r>
              <a:rPr spc="-90" dirty="0"/>
              <a:t> </a:t>
            </a:r>
            <a:r>
              <a:rPr spc="-265" dirty="0"/>
              <a:t>N</a:t>
            </a:r>
            <a:r>
              <a:rPr spc="-10" dirty="0"/>
              <a:t>et</a:t>
            </a:r>
            <a:r>
              <a:rPr spc="-50" dirty="0"/>
              <a:t>w</a:t>
            </a:r>
            <a:r>
              <a:rPr spc="20" dirty="0"/>
              <a:t>o</a:t>
            </a:r>
            <a:r>
              <a:rPr spc="110" dirty="0"/>
              <a:t>r</a:t>
            </a:r>
            <a:r>
              <a:rPr spc="45" dirty="0"/>
              <a:t>k?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65909" y="1004680"/>
            <a:ext cx="1337310" cy="8458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80" dirty="0">
                <a:latin typeface="Tahoma"/>
                <a:cs typeface="Tahoma"/>
              </a:rPr>
              <a:t>Share</a:t>
            </a:r>
            <a:r>
              <a:rPr sz="1250" spc="-95" dirty="0">
                <a:latin typeface="Tahoma"/>
                <a:cs typeface="Tahoma"/>
              </a:rPr>
              <a:t> </a:t>
            </a:r>
            <a:r>
              <a:rPr sz="1250" spc="70" dirty="0">
                <a:latin typeface="Tahoma"/>
                <a:cs typeface="Tahoma"/>
              </a:rPr>
              <a:t>Files</a:t>
            </a:r>
            <a:endParaRPr sz="1250">
              <a:latin typeface="Tahoma"/>
              <a:cs typeface="Tahoma"/>
            </a:endParaRPr>
          </a:p>
          <a:p>
            <a:pPr marL="12700" marR="5080">
              <a:lnSpc>
                <a:spcPts val="2490"/>
              </a:lnSpc>
              <a:spcBef>
                <a:spcPts val="80"/>
              </a:spcBef>
            </a:pPr>
            <a:r>
              <a:rPr sz="1250" spc="-20" dirty="0">
                <a:latin typeface="Verdana"/>
                <a:cs typeface="Verdana"/>
              </a:rPr>
              <a:t>Sh</a:t>
            </a:r>
            <a:r>
              <a:rPr sz="1250" spc="-25" dirty="0">
                <a:latin typeface="Verdana"/>
                <a:cs typeface="Verdana"/>
              </a:rPr>
              <a:t>a</a:t>
            </a:r>
            <a:r>
              <a:rPr sz="1250" spc="-55" dirty="0">
                <a:latin typeface="Verdana"/>
                <a:cs typeface="Verdana"/>
              </a:rPr>
              <a:t>r</a:t>
            </a:r>
            <a:r>
              <a:rPr sz="1250" spc="5" dirty="0">
                <a:latin typeface="Verdana"/>
                <a:cs typeface="Verdana"/>
              </a:rPr>
              <a:t>e</a:t>
            </a:r>
            <a:r>
              <a:rPr sz="1250" spc="-114" dirty="0">
                <a:latin typeface="Verdana"/>
                <a:cs typeface="Verdana"/>
              </a:rPr>
              <a:t> </a:t>
            </a:r>
            <a:r>
              <a:rPr sz="1250" spc="5" dirty="0">
                <a:latin typeface="Verdana"/>
                <a:cs typeface="Verdana"/>
              </a:rPr>
              <a:t>Resou</a:t>
            </a:r>
            <a:r>
              <a:rPr sz="1250" spc="-20" dirty="0">
                <a:latin typeface="Verdana"/>
                <a:cs typeface="Verdana"/>
              </a:rPr>
              <a:t>r</a:t>
            </a:r>
            <a:r>
              <a:rPr sz="1250" spc="35" dirty="0">
                <a:latin typeface="Verdana"/>
                <a:cs typeface="Verdana"/>
              </a:rPr>
              <a:t>c</a:t>
            </a:r>
            <a:r>
              <a:rPr sz="1250" spc="-15" dirty="0">
                <a:latin typeface="Verdana"/>
                <a:cs typeface="Verdana"/>
              </a:rPr>
              <a:t>es  </a:t>
            </a:r>
            <a:r>
              <a:rPr sz="1250" spc="-20" dirty="0">
                <a:latin typeface="Verdana"/>
                <a:cs typeface="Verdana"/>
              </a:rPr>
              <a:t>Sh</a:t>
            </a:r>
            <a:r>
              <a:rPr sz="1250" spc="-25" dirty="0">
                <a:latin typeface="Verdana"/>
                <a:cs typeface="Verdana"/>
              </a:rPr>
              <a:t>a</a:t>
            </a:r>
            <a:r>
              <a:rPr sz="1250" spc="-55" dirty="0">
                <a:latin typeface="Verdana"/>
                <a:cs typeface="Verdana"/>
              </a:rPr>
              <a:t>r</a:t>
            </a:r>
            <a:r>
              <a:rPr sz="1250" spc="5" dirty="0">
                <a:latin typeface="Verdana"/>
                <a:cs typeface="Verdana"/>
              </a:rPr>
              <a:t>e</a:t>
            </a:r>
            <a:r>
              <a:rPr sz="1250" spc="-114" dirty="0">
                <a:latin typeface="Verdana"/>
                <a:cs typeface="Verdana"/>
              </a:rPr>
              <a:t> </a:t>
            </a:r>
            <a:r>
              <a:rPr sz="1250" spc="110" dirty="0">
                <a:latin typeface="Verdana"/>
                <a:cs typeface="Verdana"/>
              </a:rPr>
              <a:t>P</a:t>
            </a:r>
            <a:r>
              <a:rPr sz="1250" spc="-55" dirty="0">
                <a:latin typeface="Verdana"/>
                <a:cs typeface="Verdana"/>
              </a:rPr>
              <a:t>r</a:t>
            </a:r>
            <a:r>
              <a:rPr sz="1250" spc="15" dirty="0">
                <a:latin typeface="Verdana"/>
                <a:cs typeface="Verdana"/>
              </a:rPr>
              <a:t>o</a:t>
            </a:r>
            <a:r>
              <a:rPr sz="1250" spc="75" dirty="0">
                <a:latin typeface="Verdana"/>
                <a:cs typeface="Verdana"/>
              </a:rPr>
              <a:t>g</a:t>
            </a:r>
            <a:r>
              <a:rPr sz="1250" spc="-50" dirty="0">
                <a:latin typeface="Verdana"/>
                <a:cs typeface="Verdana"/>
              </a:rPr>
              <a:t>r</a:t>
            </a:r>
            <a:r>
              <a:rPr sz="1250" spc="15" dirty="0">
                <a:latin typeface="Verdana"/>
                <a:cs typeface="Verdana"/>
              </a:rPr>
              <a:t>ams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5909" y="471970"/>
            <a:ext cx="177228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700" spc="135" dirty="0">
                <a:latin typeface="Trebuchet MS"/>
                <a:cs typeface="Trebuchet MS"/>
              </a:rPr>
              <a:t>K</a:t>
            </a:r>
            <a:r>
              <a:rPr sz="1700" spc="-145" dirty="0">
                <a:latin typeface="Trebuchet MS"/>
                <a:cs typeface="Trebuchet MS"/>
              </a:rPr>
              <a:t>e</a:t>
            </a:r>
            <a:r>
              <a:rPr sz="1700" spc="-25" dirty="0">
                <a:latin typeface="Trebuchet MS"/>
                <a:cs typeface="Trebuchet MS"/>
              </a:rPr>
              <a:t>y</a:t>
            </a:r>
            <a:r>
              <a:rPr sz="1700" spc="-165" dirty="0">
                <a:latin typeface="Trebuchet MS"/>
                <a:cs typeface="Trebuchet MS"/>
              </a:rPr>
              <a:t> </a:t>
            </a:r>
            <a:r>
              <a:rPr sz="1700" spc="90" dirty="0">
                <a:latin typeface="Trebuchet MS"/>
                <a:cs typeface="Trebuchet MS"/>
              </a:rPr>
              <a:t>E</a:t>
            </a:r>
            <a:r>
              <a:rPr sz="1700" spc="25" dirty="0">
                <a:latin typeface="Trebuchet MS"/>
                <a:cs typeface="Trebuchet MS"/>
              </a:rPr>
              <a:t>l</a:t>
            </a:r>
            <a:r>
              <a:rPr sz="1700" spc="-135" dirty="0">
                <a:latin typeface="Trebuchet MS"/>
                <a:cs typeface="Trebuchet MS"/>
              </a:rPr>
              <a:t>e</a:t>
            </a:r>
            <a:r>
              <a:rPr sz="1700" spc="-25" dirty="0">
                <a:latin typeface="Trebuchet MS"/>
                <a:cs typeface="Trebuchet MS"/>
              </a:rPr>
              <a:t>m</a:t>
            </a:r>
            <a:r>
              <a:rPr sz="1700" spc="-35" dirty="0">
                <a:latin typeface="Trebuchet MS"/>
                <a:cs typeface="Trebuchet MS"/>
              </a:rPr>
              <a:t>e</a:t>
            </a:r>
            <a:r>
              <a:rPr sz="1700" spc="5" dirty="0">
                <a:latin typeface="Trebuchet MS"/>
                <a:cs typeface="Trebuchet MS"/>
              </a:rPr>
              <a:t>nts</a:t>
            </a:r>
            <a:r>
              <a:rPr sz="1700" spc="-12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o</a:t>
            </a:r>
            <a:r>
              <a:rPr sz="1700" spc="-30" dirty="0">
                <a:latin typeface="Trebuchet MS"/>
                <a:cs typeface="Trebuchet MS"/>
              </a:rPr>
              <a:t>f</a:t>
            </a:r>
            <a:r>
              <a:rPr sz="1700" spc="-120" dirty="0">
                <a:latin typeface="Trebuchet MS"/>
                <a:cs typeface="Trebuchet MS"/>
              </a:rPr>
              <a:t> </a:t>
            </a:r>
            <a:r>
              <a:rPr sz="1700" spc="-20" dirty="0">
                <a:latin typeface="Trebuchet MS"/>
                <a:cs typeface="Trebuchet MS"/>
              </a:rPr>
              <a:t>a  </a:t>
            </a:r>
            <a:r>
              <a:rPr sz="1700" spc="-20" dirty="0">
                <a:latin typeface="Cambria"/>
                <a:cs typeface="Cambria"/>
              </a:rPr>
              <a:t>Network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65909" y="1138399"/>
            <a:ext cx="1581150" cy="19248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35" dirty="0">
                <a:latin typeface="Verdana"/>
                <a:cs typeface="Verdana"/>
              </a:rPr>
              <a:t>Ne</a:t>
            </a:r>
            <a:r>
              <a:rPr sz="800" spc="10" dirty="0">
                <a:latin typeface="Verdana"/>
                <a:cs typeface="Verdana"/>
              </a:rPr>
              <a:t>t</a:t>
            </a:r>
            <a:r>
              <a:rPr sz="800" spc="45" dirty="0">
                <a:latin typeface="Verdana"/>
                <a:cs typeface="Verdana"/>
              </a:rPr>
              <a:t>w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-10" dirty="0">
                <a:latin typeface="Verdana"/>
                <a:cs typeface="Verdana"/>
              </a:rPr>
              <a:t>r</a:t>
            </a:r>
            <a:r>
              <a:rPr sz="800" spc="15" dirty="0">
                <a:latin typeface="Verdana"/>
                <a:cs typeface="Verdana"/>
              </a:rPr>
              <a:t>k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In</a:t>
            </a:r>
            <a:r>
              <a:rPr sz="800" spc="-30" dirty="0">
                <a:latin typeface="Verdana"/>
                <a:cs typeface="Verdana"/>
              </a:rPr>
              <a:t>t</a:t>
            </a:r>
            <a:r>
              <a:rPr sz="800" dirty="0">
                <a:latin typeface="Verdana"/>
                <a:cs typeface="Verdana"/>
              </a:rPr>
              <a:t>er</a:t>
            </a:r>
            <a:r>
              <a:rPr sz="800" spc="-15" dirty="0">
                <a:latin typeface="Verdana"/>
                <a:cs typeface="Verdana"/>
              </a:rPr>
              <a:t>f</a:t>
            </a:r>
            <a:r>
              <a:rPr sz="800" dirty="0">
                <a:latin typeface="Verdana"/>
                <a:cs typeface="Verdana"/>
              </a:rPr>
              <a:t>a</a:t>
            </a:r>
            <a:r>
              <a:rPr sz="800" spc="30" dirty="0">
                <a:latin typeface="Verdana"/>
                <a:cs typeface="Verdana"/>
              </a:rPr>
              <a:t>c</a:t>
            </a:r>
            <a:r>
              <a:rPr sz="800" spc="15" dirty="0">
                <a:latin typeface="Verdana"/>
                <a:cs typeface="Verdana"/>
              </a:rPr>
              <a:t>e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-10" dirty="0">
                <a:latin typeface="Verdana"/>
                <a:cs typeface="Verdana"/>
              </a:rPr>
              <a:t>a</a:t>
            </a:r>
            <a:r>
              <a:rPr sz="800" spc="-25" dirty="0">
                <a:latin typeface="Verdana"/>
                <a:cs typeface="Verdana"/>
              </a:rPr>
              <a:t>r</a:t>
            </a:r>
            <a:r>
              <a:rPr sz="800" spc="50" dirty="0">
                <a:latin typeface="Verdana"/>
                <a:cs typeface="Verdana"/>
              </a:rPr>
              <a:t>d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or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NIC</a:t>
            </a:r>
          </a:p>
          <a:p>
            <a:pPr>
              <a:lnSpc>
                <a:spcPct val="100000"/>
              </a:lnSpc>
            </a:pP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800" spc="35" dirty="0">
                <a:latin typeface="Verdana"/>
                <a:cs typeface="Verdana"/>
              </a:rPr>
              <a:t>Ne</a:t>
            </a:r>
            <a:r>
              <a:rPr sz="800" spc="10" dirty="0">
                <a:latin typeface="Verdana"/>
                <a:cs typeface="Verdana"/>
              </a:rPr>
              <a:t>t</a:t>
            </a:r>
            <a:r>
              <a:rPr sz="800" spc="45" dirty="0">
                <a:latin typeface="Verdana"/>
                <a:cs typeface="Verdana"/>
              </a:rPr>
              <a:t>w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-10" dirty="0">
                <a:latin typeface="Verdana"/>
                <a:cs typeface="Verdana"/>
              </a:rPr>
              <a:t>r</a:t>
            </a:r>
            <a:r>
              <a:rPr sz="800" spc="15" dirty="0">
                <a:latin typeface="Verdana"/>
                <a:cs typeface="Verdana"/>
              </a:rPr>
              <a:t>k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25" dirty="0">
                <a:latin typeface="Verdana"/>
                <a:cs typeface="Verdana"/>
              </a:rPr>
              <a:t>ab</a:t>
            </a:r>
            <a:r>
              <a:rPr sz="800" spc="-10" dirty="0">
                <a:latin typeface="Verdana"/>
                <a:cs typeface="Verdana"/>
              </a:rPr>
              <a:t>l</a:t>
            </a:r>
            <a:r>
              <a:rPr sz="800" spc="15" dirty="0">
                <a:latin typeface="Verdana"/>
                <a:cs typeface="Verdana"/>
              </a:rPr>
              <a:t>e</a:t>
            </a:r>
            <a:endParaRPr sz="800" dirty="0">
              <a:latin typeface="Verdana"/>
              <a:cs typeface="Verdana"/>
            </a:endParaRPr>
          </a:p>
          <a:p>
            <a:pPr marL="12700" marR="652780">
              <a:lnSpc>
                <a:spcPct val="303400"/>
              </a:lnSpc>
              <a:spcBef>
                <a:spcPts val="10"/>
              </a:spcBef>
            </a:pPr>
            <a:r>
              <a:rPr lang="en-US" sz="800" spc="30" dirty="0">
                <a:latin typeface="Verdana"/>
                <a:cs typeface="Verdana"/>
              </a:rPr>
              <a:t>Network Hub</a:t>
            </a:r>
            <a:endParaRPr lang="en-US" sz="800" spc="35" dirty="0">
              <a:latin typeface="Verdana"/>
              <a:cs typeface="Verdana"/>
            </a:endParaRPr>
          </a:p>
          <a:p>
            <a:pPr marL="12700" marR="652780">
              <a:lnSpc>
                <a:spcPct val="303400"/>
              </a:lnSpc>
              <a:spcBef>
                <a:spcPts val="10"/>
              </a:spcBef>
            </a:pPr>
            <a:r>
              <a:rPr sz="800" spc="35" dirty="0">
                <a:latin typeface="Verdana"/>
                <a:cs typeface="Verdana"/>
              </a:rPr>
              <a:t>Ne</a:t>
            </a:r>
            <a:r>
              <a:rPr sz="800" spc="10" dirty="0">
                <a:latin typeface="Verdana"/>
                <a:cs typeface="Verdana"/>
              </a:rPr>
              <a:t>t</a:t>
            </a:r>
            <a:r>
              <a:rPr sz="800" spc="45" dirty="0">
                <a:latin typeface="Verdana"/>
                <a:cs typeface="Verdana"/>
              </a:rPr>
              <a:t>w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-10" dirty="0">
                <a:latin typeface="Verdana"/>
                <a:cs typeface="Verdana"/>
              </a:rPr>
              <a:t>r</a:t>
            </a:r>
            <a:r>
              <a:rPr sz="800" spc="15" dirty="0">
                <a:latin typeface="Verdana"/>
                <a:cs typeface="Verdana"/>
              </a:rPr>
              <a:t>k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-60" dirty="0">
                <a:latin typeface="Verdana"/>
                <a:cs typeface="Verdana"/>
              </a:rPr>
              <a:t>S</a:t>
            </a:r>
            <a:r>
              <a:rPr sz="800" spc="55" dirty="0">
                <a:latin typeface="Verdana"/>
                <a:cs typeface="Verdana"/>
              </a:rPr>
              <a:t>w</a:t>
            </a:r>
            <a:r>
              <a:rPr sz="800" spc="5" dirty="0">
                <a:latin typeface="Verdana"/>
                <a:cs typeface="Verdana"/>
              </a:rPr>
              <a:t>i</a:t>
            </a:r>
            <a:r>
              <a:rPr sz="800" spc="-15" dirty="0">
                <a:latin typeface="Verdana"/>
                <a:cs typeface="Verdana"/>
              </a:rPr>
              <a:t>t</a:t>
            </a:r>
            <a:r>
              <a:rPr sz="800" spc="30" dirty="0">
                <a:latin typeface="Verdana"/>
                <a:cs typeface="Verdana"/>
              </a:rPr>
              <a:t>ch </a:t>
            </a:r>
            <a:endParaRPr lang="en-US" sz="800" spc="30" dirty="0">
              <a:latin typeface="Verdana"/>
              <a:cs typeface="Verdana"/>
            </a:endParaRPr>
          </a:p>
          <a:p>
            <a:pPr marL="12700" marR="652780">
              <a:lnSpc>
                <a:spcPct val="303400"/>
              </a:lnSpc>
              <a:spcBef>
                <a:spcPts val="10"/>
              </a:spcBef>
            </a:pPr>
            <a:r>
              <a:rPr sz="800" spc="35" dirty="0">
                <a:latin typeface="Verdana"/>
                <a:cs typeface="Verdana"/>
              </a:rPr>
              <a:t>Ne</a:t>
            </a:r>
            <a:r>
              <a:rPr sz="800" spc="10" dirty="0">
                <a:latin typeface="Verdana"/>
                <a:cs typeface="Verdana"/>
              </a:rPr>
              <a:t>t</a:t>
            </a:r>
            <a:r>
              <a:rPr sz="800" spc="45" dirty="0">
                <a:latin typeface="Verdana"/>
                <a:cs typeface="Verdana"/>
              </a:rPr>
              <a:t>w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-10" dirty="0">
                <a:latin typeface="Verdana"/>
                <a:cs typeface="Verdana"/>
              </a:rPr>
              <a:t>r</a:t>
            </a:r>
            <a:r>
              <a:rPr sz="800" spc="15" dirty="0">
                <a:latin typeface="Verdana"/>
                <a:cs typeface="Verdana"/>
              </a:rPr>
              <a:t>k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30" dirty="0">
                <a:latin typeface="Verdana"/>
                <a:cs typeface="Verdana"/>
              </a:rPr>
              <a:t>Rou</a:t>
            </a:r>
            <a:r>
              <a:rPr sz="800" spc="-5" dirty="0">
                <a:latin typeface="Verdana"/>
                <a:cs typeface="Verdana"/>
              </a:rPr>
              <a:t>t</a:t>
            </a:r>
            <a:r>
              <a:rPr sz="800" dirty="0">
                <a:latin typeface="Verdana"/>
                <a:cs typeface="Verdana"/>
              </a:rPr>
              <a:t>er  </a:t>
            </a:r>
            <a:r>
              <a:rPr sz="800" spc="95" dirty="0">
                <a:latin typeface="Verdana"/>
                <a:cs typeface="Verdana"/>
              </a:rPr>
              <a:t>W</a:t>
            </a:r>
            <a:r>
              <a:rPr sz="800" spc="-10" dirty="0">
                <a:latin typeface="Verdana"/>
                <a:cs typeface="Verdana"/>
              </a:rPr>
              <a:t>i</a:t>
            </a:r>
            <a:r>
              <a:rPr sz="800" spc="-25" dirty="0">
                <a:latin typeface="Verdana"/>
                <a:cs typeface="Verdana"/>
              </a:rPr>
              <a:t>r</a:t>
            </a:r>
            <a:r>
              <a:rPr sz="800" spc="10" dirty="0">
                <a:latin typeface="Verdana"/>
                <a:cs typeface="Verdana"/>
              </a:rPr>
              <a:t>e</a:t>
            </a:r>
            <a:r>
              <a:rPr sz="800" spc="-5" dirty="0">
                <a:latin typeface="Verdana"/>
                <a:cs typeface="Verdana"/>
              </a:rPr>
              <a:t>l</a:t>
            </a:r>
            <a:r>
              <a:rPr sz="800" spc="-10" dirty="0">
                <a:latin typeface="Verdana"/>
                <a:cs typeface="Verdana"/>
              </a:rPr>
              <a:t>ess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35" dirty="0">
                <a:latin typeface="Verdana"/>
                <a:cs typeface="Verdana"/>
              </a:rPr>
              <a:t>Ne</a:t>
            </a:r>
            <a:r>
              <a:rPr sz="800" spc="10" dirty="0">
                <a:latin typeface="Verdana"/>
                <a:cs typeface="Verdana"/>
              </a:rPr>
              <a:t>t</a:t>
            </a:r>
            <a:r>
              <a:rPr sz="800" spc="45" dirty="0">
                <a:latin typeface="Verdana"/>
                <a:cs typeface="Verdana"/>
              </a:rPr>
              <a:t>w</a:t>
            </a:r>
            <a:r>
              <a:rPr sz="800" spc="5" dirty="0">
                <a:latin typeface="Verdana"/>
                <a:cs typeface="Verdana"/>
              </a:rPr>
              <a:t>o</a:t>
            </a:r>
            <a:r>
              <a:rPr sz="800" spc="-10" dirty="0">
                <a:latin typeface="Verdana"/>
                <a:cs typeface="Verdana"/>
              </a:rPr>
              <a:t>r</a:t>
            </a:r>
            <a:r>
              <a:rPr sz="800" spc="15" dirty="0">
                <a:latin typeface="Verdana"/>
                <a:cs typeface="Verdana"/>
              </a:rPr>
              <a:t>k</a:t>
            </a:r>
            <a:endParaRPr sz="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99150" cy="3324225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en-US" dirty="0"/>
              <a:t>https://media.rs-online.com/image/upload/w_620,h_413,c_crop,c_pad,b_white,f_auto,q_auto/dpr_auto/v1552412067/Y1825587-01.jpg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60350" y="352425"/>
            <a:ext cx="2819400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35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lang="en-US" sz="1700" b="1" spc="-25" dirty="0">
                <a:solidFill>
                  <a:srgbClr val="FFFFFF"/>
                </a:solidFill>
                <a:latin typeface="Cambria"/>
                <a:cs typeface="Cambria"/>
              </a:rPr>
              <a:t>etwork Interface card</a:t>
            </a:r>
            <a:endParaRPr sz="1700" dirty="0">
              <a:latin typeface="Cambria"/>
              <a:cs typeface="Cambria"/>
            </a:endParaRPr>
          </a:p>
        </p:txBody>
      </p:sp>
      <p:pic>
        <p:nvPicPr>
          <p:cNvPr id="1026" name="Picture 2" descr="Network Interface Card">
            <a:extLst>
              <a:ext uri="{FF2B5EF4-FFF2-40B4-BE49-F238E27FC236}">
                <a16:creationId xmlns:a16="http://schemas.microsoft.com/office/drawing/2014/main" id="{C28FE494-FD27-25CC-5999-FD42254D2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90" y="1038225"/>
            <a:ext cx="3083719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14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5594"/>
            <a:ext cx="5899149" cy="3324225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en-US" dirty="0"/>
              <a:t>https://media.rs-online.com/image/upload_620,h_413,c_crop,c_pad,b_white,f_auto,q_auto/dpr_auto/v1552412067/Y1825587-01.jpg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60350" y="352425"/>
            <a:ext cx="2819400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35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lang="en-US" sz="1700" b="1" spc="-25" dirty="0">
                <a:solidFill>
                  <a:srgbClr val="FFFFFF"/>
                </a:solidFill>
                <a:latin typeface="Cambria"/>
                <a:cs typeface="Cambria"/>
              </a:rPr>
              <a:t>etwork Cable</a:t>
            </a:r>
            <a:endParaRPr sz="1700" dirty="0">
              <a:latin typeface="Cambria"/>
              <a:cs typeface="Cambria"/>
            </a:endParaRPr>
          </a:p>
        </p:txBody>
      </p:sp>
      <p:pic>
        <p:nvPicPr>
          <p:cNvPr id="2050" name="Picture 2" descr="network cable with high tech technology color background network cable with high tech technology color background ethernet cable stock pictures, royalty-free photos &amp; images">
            <a:extLst>
              <a:ext uri="{FF2B5EF4-FFF2-40B4-BE49-F238E27FC236}">
                <a16:creationId xmlns:a16="http://schemas.microsoft.com/office/drawing/2014/main" id="{A9C1A594-CE6F-F7AF-3D64-A6BD16170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412" y="820156"/>
            <a:ext cx="2276324" cy="230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933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1929</TotalTime>
  <Words>1692</Words>
  <Application>Microsoft Office PowerPoint</Application>
  <PresentationFormat>Custom</PresentationFormat>
  <Paragraphs>366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4" baseType="lpstr">
      <vt:lpstr>Agency FB</vt:lpstr>
      <vt:lpstr>Arial</vt:lpstr>
      <vt:lpstr>Bahnschrift Condensed</vt:lpstr>
      <vt:lpstr>Calibri</vt:lpstr>
      <vt:lpstr>Cambria</vt:lpstr>
      <vt:lpstr>Courier New</vt:lpstr>
      <vt:lpstr>Palatino Linotype</vt:lpstr>
      <vt:lpstr>Söhne</vt:lpstr>
      <vt:lpstr>Tahoma</vt:lpstr>
      <vt:lpstr>Trebuchet MS</vt:lpstr>
      <vt:lpstr>Verdana</vt:lpstr>
      <vt:lpstr>Wingdings</vt:lpstr>
      <vt:lpstr>Office Theme</vt:lpstr>
      <vt:lpstr>Networking</vt:lpstr>
      <vt:lpstr>Networking</vt:lpstr>
      <vt:lpstr>Networking</vt:lpstr>
      <vt:lpstr>PowerPoint Presentation</vt:lpstr>
      <vt:lpstr>PowerPoint Presentation</vt:lpstr>
      <vt:lpstr>Why Network?</vt:lpstr>
      <vt:lpstr>Key Elements of a 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</dc:title>
  <cp:lastModifiedBy>Hacker Stran</cp:lastModifiedBy>
  <cp:revision>19</cp:revision>
  <dcterms:created xsi:type="dcterms:W3CDTF">2023-12-23T16:33:22Z</dcterms:created>
  <dcterms:modified xsi:type="dcterms:W3CDTF">2024-01-23T22:37:27Z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2023-12-23T00:00:00Z</vt:filetime>
  </property>
  <property fmtid="{D5CDD505-2E9C-101B-9397-08002B2CF9AE}" pid="3" name="LastSaved">
    <vt:filetime>2023-12-23T00:00:00Z</vt:filetime>
  </property>
</Properties>
</file>