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74" r:id="rId2"/>
    <p:sldId id="484" r:id="rId3"/>
    <p:sldId id="485" r:id="rId4"/>
    <p:sldId id="487" r:id="rId5"/>
    <p:sldId id="488" r:id="rId6"/>
    <p:sldId id="4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537F-DC26-4F67-A4D1-EE77CA92CFD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2A9D-921D-4520-BC80-6DDA6304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8EF05-EAA2-5566-85E6-85AFF2B9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5CA46-DAFD-904F-A8DB-9EDA9A19C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D29E3-D1E2-36B5-2729-BF5F61349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7A72-C74E-48D3-1FA4-F1D5CE544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0516-A410-F36A-041F-3D50632F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71716-2B9C-1C99-A671-36D21A3DD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A0391-9F1C-6363-7FB3-FF63DDA9E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49EB-4AA7-C0B6-450F-EF20B3018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41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0976-C682-C395-3E38-CC85F556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A5C667-3188-0C1F-B245-2FAD77C31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604B-5C4F-6629-AD9A-D71EE489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D191-4953-0E4E-AE82-9489296E1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7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AF817-D822-574E-3353-5465E341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0A5E1-84B2-A06F-177C-2E7A4B4B8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8ECB8-BC24-A55A-1DE7-E2A223E6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2E1DD-6586-04BD-805A-C7C86F36F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4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9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473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9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3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6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-hassan-b4400b1b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191" y="1190173"/>
            <a:ext cx="6832210" cy="5438955"/>
          </a:xfrm>
        </p:spPr>
        <p:txBody>
          <a:bodyPr anchor="ctr" anchorCtr="0"/>
          <a:lstStyle/>
          <a:p>
            <a:pPr algn="ctr"/>
            <a:r>
              <a:rPr lang="en-US" sz="9600" b="1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Kill Chain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1A4C5-E015-707B-3318-B86551D68C7B}"/>
              </a:ext>
            </a:extLst>
          </p:cNvPr>
          <p:cNvSpPr txBox="1">
            <a:spLocks/>
          </p:cNvSpPr>
          <p:nvPr/>
        </p:nvSpPr>
        <p:spPr>
          <a:xfrm>
            <a:off x="7256453" y="6306867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EF44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Eng. Mahmoud Hassan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FE2DFA3-FE47-AFC9-E10F-941458E3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0" y="5152190"/>
            <a:ext cx="1884216" cy="1705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587383-0703-E77B-3FAB-7635121103BD}"/>
              </a:ext>
            </a:extLst>
          </p:cNvPr>
          <p:cNvSpPr>
            <a:spLocks/>
          </p:cNvSpPr>
          <p:nvPr/>
        </p:nvSpPr>
        <p:spPr>
          <a:xfrm>
            <a:off x="8493258" y="2"/>
            <a:ext cx="3698742" cy="2075542"/>
          </a:xfrm>
          <a:prstGeom prst="rect">
            <a:avLst/>
          </a:prstGeom>
          <a:ln>
            <a:solidFill>
              <a:srgbClr val="DEF44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30" name="Picture 6" descr="My thoughts on TryHackMe's awesome Pre-Security Path - Tramcrazy's Blog">
            <a:extLst>
              <a:ext uri="{FF2B5EF4-FFF2-40B4-BE49-F238E27FC236}">
                <a16:creationId xmlns:a16="http://schemas.microsoft.com/office/drawing/2014/main" id="{04AAA1F0-24CA-DC89-FAD0-2FBDA8EC6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8" y="14516"/>
            <a:ext cx="3683920" cy="20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ticker of a person holding a computer&#10;&#10;Description automatically generated">
            <a:extLst>
              <a:ext uri="{FF2B5EF4-FFF2-40B4-BE49-F238E27FC236}">
                <a16:creationId xmlns:a16="http://schemas.microsoft.com/office/drawing/2014/main" id="{E59A9F0B-7B42-113A-95B8-783488A3E16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70406" y="1098615"/>
            <a:ext cx="5824697" cy="5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AA556-033D-405B-918B-D8656587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98D4C6-B1BD-373E-EB9D-EFF429150936}"/>
              </a:ext>
            </a:extLst>
          </p:cNvPr>
          <p:cNvCxnSpPr>
            <a:cxnSpLocks/>
          </p:cNvCxnSpPr>
          <p:nvPr/>
        </p:nvCxnSpPr>
        <p:spPr>
          <a:xfrm>
            <a:off x="4571998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2D6D1369-B497-6963-BD7F-EBF195777567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Cyber Kill Chain </a:t>
            </a:r>
          </a:p>
        </p:txBody>
      </p:sp>
      <p:pic>
        <p:nvPicPr>
          <p:cNvPr id="7" name="Picture 2" descr="TryHackMe Cyber Kill Chain Room. The Cyber Kill Chain framework is… | by  Haircutfish | Medium">
            <a:extLst>
              <a:ext uri="{FF2B5EF4-FFF2-40B4-BE49-F238E27FC236}">
                <a16:creationId xmlns:a16="http://schemas.microsoft.com/office/drawing/2014/main" id="{3CD05E12-1F40-7264-04BA-4DFDB332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2904"/>
            <a:ext cx="12174781" cy="47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0D067DC-FC5C-2683-301B-CE75FC41FFDE}"/>
              </a:ext>
            </a:extLst>
          </p:cNvPr>
          <p:cNvSpPr/>
          <p:nvPr/>
        </p:nvSpPr>
        <p:spPr>
          <a:xfrm>
            <a:off x="964478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D9E41007-305E-EC1A-2E83-4BC1874D46CE}"/>
              </a:ext>
            </a:extLst>
          </p:cNvPr>
          <p:cNvSpPr/>
          <p:nvPr/>
        </p:nvSpPr>
        <p:spPr>
          <a:xfrm>
            <a:off x="6670034" y="3059842"/>
            <a:ext cx="1757362" cy="1769618"/>
          </a:xfrm>
          <a:prstGeom prst="donut">
            <a:avLst>
              <a:gd name="adj" fmla="val 830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44DF663E-733F-A263-A104-D273D6A3218A}"/>
              </a:ext>
            </a:extLst>
          </p:cNvPr>
          <p:cNvSpPr/>
          <p:nvPr/>
        </p:nvSpPr>
        <p:spPr>
          <a:xfrm>
            <a:off x="2390867" y="1298144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FF6BC9-CAD3-E2A7-D7CF-E6915E3E7379}"/>
              </a:ext>
            </a:extLst>
          </p:cNvPr>
          <p:cNvSpPr/>
          <p:nvPr/>
        </p:nvSpPr>
        <p:spPr>
          <a:xfrm>
            <a:off x="5243645" y="1298144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46005DAF-5B08-C167-598C-510FF2EB1783}"/>
              </a:ext>
            </a:extLst>
          </p:cNvPr>
          <p:cNvSpPr/>
          <p:nvPr/>
        </p:nvSpPr>
        <p:spPr>
          <a:xfrm>
            <a:off x="3825645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5199-B74F-0914-D584-70C6B8440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1C8754-A54C-DF18-98E1-EFEDA8EF6866}"/>
              </a:ext>
            </a:extLst>
          </p:cNvPr>
          <p:cNvCxnSpPr>
            <a:cxnSpLocks/>
          </p:cNvCxnSpPr>
          <p:nvPr/>
        </p:nvCxnSpPr>
        <p:spPr>
          <a:xfrm>
            <a:off x="4209140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9C01F819-A8C2-A6C3-54E9-710AAD4DF5A7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Installation</a:t>
            </a:r>
          </a:p>
        </p:txBody>
      </p:sp>
      <p:sp>
        <p:nvSpPr>
          <p:cNvPr id="14" name="Google Shape;15224;p81">
            <a:extLst>
              <a:ext uri="{FF2B5EF4-FFF2-40B4-BE49-F238E27FC236}">
                <a16:creationId xmlns:a16="http://schemas.microsoft.com/office/drawing/2014/main" id="{DD71FF36-2FCC-02A0-9B20-7C1EF40FD90F}"/>
              </a:ext>
            </a:extLst>
          </p:cNvPr>
          <p:cNvSpPr/>
          <p:nvPr/>
        </p:nvSpPr>
        <p:spPr>
          <a:xfrm>
            <a:off x="116113" y="817770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AC8D2-DC24-C7D5-60E6-CF6CCCBDB30B}"/>
              </a:ext>
            </a:extLst>
          </p:cNvPr>
          <p:cNvSpPr txBox="1"/>
          <p:nvPr/>
        </p:nvSpPr>
        <p:spPr>
          <a:xfrm>
            <a:off x="638333" y="807870"/>
            <a:ext cx="11671947" cy="12311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is Installation Phase?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establishes a persistent foothold on the compromised system. This ensures they can maintain access even if the initial vulnerability is patched or the system is restarted.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864691-CD78-BDF4-7C47-08A3EC5A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84" y="-31728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D38A1130-4537-333F-E5EB-B80AB3D9A36D}"/>
              </a:ext>
            </a:extLst>
          </p:cNvPr>
          <p:cNvSpPr/>
          <p:nvPr/>
        </p:nvSpPr>
        <p:spPr>
          <a:xfrm>
            <a:off x="116113" y="214721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C5BC4-009A-64CB-BCCC-C97B9567E6EB}"/>
              </a:ext>
            </a:extLst>
          </p:cNvPr>
          <p:cNvSpPr txBox="1"/>
          <p:nvPr/>
        </p:nvSpPr>
        <p:spPr>
          <a:xfrm>
            <a:off x="638334" y="2113786"/>
            <a:ext cx="1155366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How Attackers Achieve Persistence?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Attackers use different techniques to maintain access, including: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581C5-758B-E788-7D0C-1BF730C9E65D}"/>
              </a:ext>
            </a:extLst>
          </p:cNvPr>
          <p:cNvSpPr txBox="1"/>
          <p:nvPr/>
        </p:nvSpPr>
        <p:spPr>
          <a:xfrm>
            <a:off x="6520518" y="3037116"/>
            <a:ext cx="5671482" cy="104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Rootkits: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Stealthy malware that hides malicious 	activity and grants deeper system access.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9A3E1-517B-E3AC-D078-7175B3FE1B64}"/>
              </a:ext>
            </a:extLst>
          </p:cNvPr>
          <p:cNvSpPr txBox="1"/>
          <p:nvPr/>
        </p:nvSpPr>
        <p:spPr>
          <a:xfrm>
            <a:off x="638334" y="3037116"/>
            <a:ext cx="5882184" cy="104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Registry modifications: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Changing system settings to ensure malware 	runs at startup.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1645B-65AD-0047-F772-96CA9C28190E}"/>
              </a:ext>
            </a:extLst>
          </p:cNvPr>
          <p:cNvSpPr txBox="1"/>
          <p:nvPr/>
        </p:nvSpPr>
        <p:spPr>
          <a:xfrm>
            <a:off x="6520519" y="4208349"/>
            <a:ext cx="5671481" cy="104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4.	Scheduled tasks &amp; services: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Creating tasks that automatically launch 	malicious processes.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2E02A-B58B-AB6C-1322-853148F418E6}"/>
              </a:ext>
            </a:extLst>
          </p:cNvPr>
          <p:cNvSpPr txBox="1"/>
          <p:nvPr/>
        </p:nvSpPr>
        <p:spPr>
          <a:xfrm>
            <a:off x="638334" y="4206866"/>
            <a:ext cx="5882184" cy="1046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3.	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Trojanized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software: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Replacing or modifying legitimate applications 	to include malicious code.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A5440-F891-9E57-3427-02044F15DFE9}"/>
              </a:ext>
            </a:extLst>
          </p:cNvPr>
          <p:cNvSpPr txBox="1"/>
          <p:nvPr/>
        </p:nvSpPr>
        <p:spPr>
          <a:xfrm>
            <a:off x="638333" y="5273040"/>
            <a:ext cx="11553666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5.	Installing a Backdoor on the Victim’s Machine: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can use tools like Meterpreter (a Metasploit Framework payload) to install a backdoor on the victim’s machine.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Meterpreter provides an interactive shell that allows the attacker to remotely control the machine and execute commands.</a:t>
            </a:r>
          </a:p>
        </p:txBody>
      </p:sp>
    </p:spTree>
    <p:extLst>
      <p:ext uri="{BB962C8B-B14F-4D97-AF65-F5344CB8AC3E}">
        <p14:creationId xmlns:p14="http://schemas.microsoft.com/office/powerpoint/2010/main" val="32509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B1E6-080F-DC8E-0414-C2E902C5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A365A-577A-EE03-3087-4B53438D07B5}"/>
              </a:ext>
            </a:extLst>
          </p:cNvPr>
          <p:cNvCxnSpPr>
            <a:cxnSpLocks/>
          </p:cNvCxnSpPr>
          <p:nvPr/>
        </p:nvCxnSpPr>
        <p:spPr>
          <a:xfrm>
            <a:off x="4209139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F0CB06D5-F9AF-C296-3B8B-B26108612EF6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Installation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7AAF078-A85B-6AC9-8F31-4C71E3F8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87" y="-31728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ADA35F16-86B0-9F9B-D86C-2F86D227D8E1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523DF-AADB-ED2D-9D49-D895680349EF}"/>
              </a:ext>
            </a:extLst>
          </p:cNvPr>
          <p:cNvSpPr txBox="1"/>
          <p:nvPr/>
        </p:nvSpPr>
        <p:spPr>
          <a:xfrm>
            <a:off x="638334" y="830894"/>
            <a:ext cx="1155366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How Attackers Achieve Persistence?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Attackers use different techniques to maintain access, including: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95549D-2D8A-8A76-E99B-9A187BF1FD0B}"/>
              </a:ext>
            </a:extLst>
          </p:cNvPr>
          <p:cNvSpPr txBox="1"/>
          <p:nvPr/>
        </p:nvSpPr>
        <p:spPr>
          <a:xfrm>
            <a:off x="638333" y="1769597"/>
            <a:ext cx="1155366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6.	Installing a Web Shell on the Web Server: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web shell is a malicious script written in web development languages like ASP, PHP, or JSP.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It is used by the attacker to maintain access to the compromised system.</a:t>
            </a:r>
          </a:p>
        </p:txBody>
      </p:sp>
      <p:sp>
        <p:nvSpPr>
          <p:cNvPr id="4" name="Google Shape;15224;p81">
            <a:extLst>
              <a:ext uri="{FF2B5EF4-FFF2-40B4-BE49-F238E27FC236}">
                <a16:creationId xmlns:a16="http://schemas.microsoft.com/office/drawing/2014/main" id="{DC04F84A-08B4-EF26-EE79-2CA5B6A325B1}"/>
              </a:ext>
            </a:extLst>
          </p:cNvPr>
          <p:cNvSpPr/>
          <p:nvPr/>
        </p:nvSpPr>
        <p:spPr>
          <a:xfrm>
            <a:off x="116113" y="2957513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75917-AA3E-60FF-D678-67085F78B7E3}"/>
              </a:ext>
            </a:extLst>
          </p:cNvPr>
          <p:cNvSpPr txBox="1"/>
          <p:nvPr/>
        </p:nvSpPr>
        <p:spPr>
          <a:xfrm>
            <a:off x="638334" y="2933968"/>
            <a:ext cx="11553666" cy="12311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Why Does an Attacker Need a Persistent Backdoor?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After successfully gaining access to a system, the attacker might lose connection for reasons such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840A5-63C4-14C0-F2D6-ACC40BBBF71A}"/>
              </a:ext>
            </a:extLst>
          </p:cNvPr>
          <p:cNvSpPr txBox="1"/>
          <p:nvPr/>
        </p:nvSpPr>
        <p:spPr>
          <a:xfrm>
            <a:off x="638334" y="4133114"/>
            <a:ext cx="11553666" cy="6771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Connection Loss: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Due to network issues or the system being shut down.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275B1-D040-B514-760F-BC47F51596CC}"/>
              </a:ext>
            </a:extLst>
          </p:cNvPr>
          <p:cNvSpPr txBox="1"/>
          <p:nvPr/>
        </p:nvSpPr>
        <p:spPr>
          <a:xfrm>
            <a:off x="638333" y="4804348"/>
            <a:ext cx="11553666" cy="6771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Detection of the Attack: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If the victim discovers the breach and removes the initial access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19421-7A9F-81AB-7806-3657E209AA2C}"/>
              </a:ext>
            </a:extLst>
          </p:cNvPr>
          <p:cNvSpPr txBox="1"/>
          <p:nvPr/>
        </p:nvSpPr>
        <p:spPr>
          <a:xfrm>
            <a:off x="618358" y="5475582"/>
            <a:ext cx="11553666" cy="6771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3.	System Patching: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If the victim updates the system or fixes the vulnerability the attacker exploited.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4DB87-5072-8B93-8B2B-EAAFFE6C48EF}"/>
              </a:ext>
            </a:extLst>
          </p:cNvPr>
          <p:cNvSpPr txBox="1"/>
          <p:nvPr/>
        </p:nvSpPr>
        <p:spPr>
          <a:xfrm>
            <a:off x="638334" y="6124390"/>
            <a:ext cx="1155366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 these cases, the attacker needs to install a persistent backdoor that allows them to return to the system even after losing initial access.</a:t>
            </a:r>
          </a:p>
        </p:txBody>
      </p:sp>
    </p:spTree>
    <p:extLst>
      <p:ext uri="{BB962C8B-B14F-4D97-AF65-F5344CB8AC3E}">
        <p14:creationId xmlns:p14="http://schemas.microsoft.com/office/powerpoint/2010/main" val="32577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/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2501-21F3-08CC-4C85-EFF1B2324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EA45-CEAE-1C77-0DA4-FD977E5BA7E0}"/>
              </a:ext>
            </a:extLst>
          </p:cNvPr>
          <p:cNvCxnSpPr>
            <a:cxnSpLocks/>
          </p:cNvCxnSpPr>
          <p:nvPr/>
        </p:nvCxnSpPr>
        <p:spPr>
          <a:xfrm>
            <a:off x="4238169" y="728858"/>
            <a:ext cx="301752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1ED79FAD-68B1-EF1D-886B-61C6FFC58857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Installation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3D11ED-DA94-3A28-1319-CA0AAE84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-31728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35DAB0E6-7C6E-036E-A009-35767861B456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6952E-2A37-3718-6BCE-AFBA3D1A442E}"/>
              </a:ext>
            </a:extLst>
          </p:cNvPr>
          <p:cNvSpPr txBox="1"/>
          <p:nvPr/>
        </p:nvSpPr>
        <p:spPr>
          <a:xfrm>
            <a:off x="638334" y="824940"/>
            <a:ext cx="11553666" cy="21544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Timestomping Technique: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This technique allows the attacker to modify the timestamps of files, such as Modify Time, Access Time, Create Time and Change Time.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goal of this technique is to avoid detection by forensic investigators and make malicious files appear as part of legitimate programs.</a:t>
            </a:r>
          </a:p>
        </p:txBody>
      </p:sp>
    </p:spTree>
    <p:extLst>
      <p:ext uri="{BB962C8B-B14F-4D97-AF65-F5344CB8AC3E}">
        <p14:creationId xmlns:p14="http://schemas.microsoft.com/office/powerpoint/2010/main" val="18666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0"/>
            <a:ext cx="8096250" cy="3429000"/>
          </a:xfrm>
        </p:spPr>
        <p:txBody>
          <a:bodyPr/>
          <a:lstStyle/>
          <a:p>
            <a:r>
              <a:rPr lang="en-US" sz="13800" dirty="0"/>
              <a:t>Thank</a:t>
            </a:r>
            <a:r>
              <a:rPr lang="en-US" sz="9600" dirty="0"/>
              <a:t> </a:t>
            </a:r>
            <a:r>
              <a:rPr lang="en-US" sz="8800" dirty="0"/>
              <a:t>you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4E598-4319-3E97-9917-745165D769E3}"/>
              </a:ext>
            </a:extLst>
          </p:cNvPr>
          <p:cNvSpPr txBox="1"/>
          <p:nvPr/>
        </p:nvSpPr>
        <p:spPr>
          <a:xfrm>
            <a:off x="1074157" y="4038314"/>
            <a:ext cx="6429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164918DC-4451-AC58-363F-50FAD61E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96" y="4025161"/>
            <a:ext cx="423331" cy="423331"/>
          </a:xfrm>
          <a:prstGeom prst="rect">
            <a:avLst/>
          </a:prstGeom>
        </p:spPr>
      </p:pic>
      <p:pic>
        <p:nvPicPr>
          <p:cNvPr id="5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66EC4844-2523-2B17-D58D-CA115A77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" y="5174470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mail logo on transparent white ...">
            <a:extLst>
              <a:ext uri="{FF2B5EF4-FFF2-40B4-BE49-F238E27FC236}">
                <a16:creationId xmlns:a16="http://schemas.microsoft.com/office/drawing/2014/main" id="{10F7D1BE-6950-5565-3D73-584AA36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295" y="4593859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441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ADLaM Display</vt:lpstr>
      <vt:lpstr>Aptos</vt:lpstr>
      <vt:lpstr>Arial Rounded MT Bold</vt:lpstr>
      <vt:lpstr>Calibri</vt:lpstr>
      <vt:lpstr>Courier New</vt:lpstr>
      <vt:lpstr>Fjalla One</vt:lpstr>
      <vt:lpstr>Trebuchet MS</vt:lpstr>
      <vt:lpstr>Wingdings</vt:lpstr>
      <vt:lpstr>Wingdings 3</vt:lpstr>
      <vt:lpstr>Facet</vt:lpstr>
      <vt:lpstr>Cyber Kill Chain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Hassan</dc:creator>
  <cp:lastModifiedBy>Mahmoud Hassan</cp:lastModifiedBy>
  <cp:revision>7</cp:revision>
  <dcterms:created xsi:type="dcterms:W3CDTF">2025-03-14T02:39:54Z</dcterms:created>
  <dcterms:modified xsi:type="dcterms:W3CDTF">2025-03-23T23:06:46Z</dcterms:modified>
</cp:coreProperties>
</file>