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4" r:id="rId2"/>
    <p:sldId id="494" r:id="rId3"/>
    <p:sldId id="499" r:id="rId4"/>
    <p:sldId id="500" r:id="rId5"/>
    <p:sldId id="501" r:id="rId6"/>
    <p:sldId id="502" r:id="rId7"/>
    <p:sldId id="503" r:id="rId8"/>
    <p:sldId id="4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537F-DC26-4F67-A4D1-EE77CA92CFD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2A9D-921D-4520-BC80-6DDA6304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05D6-2C60-4484-CDBE-88BBDD13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D6DDB-4466-F061-04EE-B17749114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2E2F7-AC00-AD85-ADE4-C5D79A01D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A769-3B0E-E0FC-6418-1D702A9C1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3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A0A-7FEE-310B-DF8C-ED483B8A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B09A2-16BF-5A53-30E0-47DF81043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1D66-E569-D077-1F2C-BF07E9E12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E87E8-87FA-6CEA-90AC-FAA252D57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27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2AA2E-9808-1E32-3D1C-DDE9EBC8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1E1A2-D360-7CBE-16F2-E4AF038C2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47F84-3AC3-7E1E-CF71-685EF932E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81883-5EB1-859B-D02A-310FE3700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28E8-2E4E-619B-E10C-F09DB61A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4588E-7808-5AFF-85C1-855581EC7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FF023-2E15-A6C4-A83E-27640B7CA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BA3A-DB4E-5EB4-42D1-9C877EECB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84796-0D71-E369-666C-93211767C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66310-4005-7C91-1F44-5CEA24346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C1678-433E-576F-7142-53EB51F15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624B6-9987-938B-EAC1-BF1107C8D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36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458B-D7EA-D986-CCF6-FDBE259E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AF59A-3C8F-9209-2591-0B5796806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B965B-97E8-B4F0-74BF-223D31ECA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4E0C-DB3B-AB84-F3E6-76BF207F0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06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9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473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9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3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6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-hassan-b4400b1b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262" y="207531"/>
            <a:ext cx="6832210" cy="5438955"/>
          </a:xfrm>
        </p:spPr>
        <p:txBody>
          <a:bodyPr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1A4C5-E015-707B-3318-B86551D68C7B}"/>
              </a:ext>
            </a:extLst>
          </p:cNvPr>
          <p:cNvSpPr txBox="1">
            <a:spLocks/>
          </p:cNvSpPr>
          <p:nvPr/>
        </p:nvSpPr>
        <p:spPr>
          <a:xfrm>
            <a:off x="7256453" y="6306867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EF44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Eng. Mahmoud Hassan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FE2DFA3-FE47-AFC9-E10F-941458E3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0" y="5152190"/>
            <a:ext cx="1884216" cy="1705810"/>
          </a:xfrm>
          <a:prstGeom prst="rect">
            <a:avLst/>
          </a:prstGeom>
        </p:spPr>
      </p:pic>
      <p:pic>
        <p:nvPicPr>
          <p:cNvPr id="3" name="Picture 2" descr="A sticker of a person holding a computer&#10;&#10;Description automatically generated">
            <a:extLst>
              <a:ext uri="{FF2B5EF4-FFF2-40B4-BE49-F238E27FC236}">
                <a16:creationId xmlns:a16="http://schemas.microsoft.com/office/drawing/2014/main" id="{E59A9F0B-7B42-113A-95B8-783488A3E1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170406" y="1098615"/>
            <a:ext cx="5824697" cy="5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12D6-CCD6-40BF-E7B5-14A52612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C9023F-55AB-E490-63E1-77E47F81EFD5}"/>
              </a:ext>
            </a:extLst>
          </p:cNvPr>
          <p:cNvCxnSpPr>
            <a:cxnSpLocks/>
          </p:cNvCxnSpPr>
          <p:nvPr/>
        </p:nvCxnSpPr>
        <p:spPr>
          <a:xfrm>
            <a:off x="3748373" y="696340"/>
            <a:ext cx="46634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6E984A02-E6A1-C77B-1E79-1E0C9CA09C45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FE1673F0-A14D-21FB-C2ED-0382438D6CB2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FFCB8-F3DE-B3CD-E789-85085B1F9948}"/>
              </a:ext>
            </a:extLst>
          </p:cNvPr>
          <p:cNvSpPr txBox="1"/>
          <p:nvPr/>
        </p:nvSpPr>
        <p:spPr>
          <a:xfrm>
            <a:off x="638334" y="832462"/>
            <a:ext cx="11553666" cy="153888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is Indicator of Compromise (IOC)?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It refers to pieces of evidence that suggest a system or network has been compromised by malicious activity. IOCs help cybersecurity professionals detect, investigate, and respond to potential security incidents.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A92CF844-49C3-58DE-C4A4-E3EA2B029A51}"/>
              </a:ext>
            </a:extLst>
          </p:cNvPr>
          <p:cNvSpPr/>
          <p:nvPr/>
        </p:nvSpPr>
        <p:spPr>
          <a:xfrm>
            <a:off x="116113" y="2960156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82AC-365A-FF26-FC1A-519524422E07}"/>
              </a:ext>
            </a:extLst>
          </p:cNvPr>
          <p:cNvSpPr txBox="1"/>
          <p:nvPr/>
        </p:nvSpPr>
        <p:spPr>
          <a:xfrm>
            <a:off x="638334" y="2939841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Common Types of IOCs: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3EA53-082A-40C9-CC6A-89BA118E70F2}"/>
              </a:ext>
            </a:extLst>
          </p:cNvPr>
          <p:cNvSpPr txBox="1"/>
          <p:nvPr/>
        </p:nvSpPr>
        <p:spPr>
          <a:xfrm>
            <a:off x="638334" y="3372422"/>
            <a:ext cx="11553666" cy="24699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defTabSz="457200">
              <a:buFontTx/>
              <a:buAutoNum type="arabicPeriod"/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Malicious IP Addresses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These are IP addresses known to be used by hackers or infected computers. If your system is communicating with these IPs, it could mean you’re under attack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VirusTotal.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AbuseIPDB.</a:t>
            </a:r>
          </a:p>
        </p:txBody>
      </p:sp>
    </p:spTree>
    <p:extLst>
      <p:ext uri="{BB962C8B-B14F-4D97-AF65-F5344CB8AC3E}">
        <p14:creationId xmlns:p14="http://schemas.microsoft.com/office/powerpoint/2010/main" val="30946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85DE0-089D-5512-A325-475472E68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26017-4233-E769-CC62-19B62DB3A4CD}"/>
              </a:ext>
            </a:extLst>
          </p:cNvPr>
          <p:cNvCxnSpPr>
            <a:cxnSpLocks/>
          </p:cNvCxnSpPr>
          <p:nvPr/>
        </p:nvCxnSpPr>
        <p:spPr>
          <a:xfrm>
            <a:off x="3748373" y="696340"/>
            <a:ext cx="46634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6C7F4F30-C7CB-4E01-1DE9-6F9F49C68C64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4685E567-97F4-20AE-B570-3B87FC7CA38A}"/>
              </a:ext>
            </a:extLst>
          </p:cNvPr>
          <p:cNvSpPr/>
          <p:nvPr/>
        </p:nvSpPr>
        <p:spPr>
          <a:xfrm>
            <a:off x="116113" y="83110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59FDD-A335-2128-BE0B-1EFA5F0C2E2D}"/>
              </a:ext>
            </a:extLst>
          </p:cNvPr>
          <p:cNvSpPr txBox="1"/>
          <p:nvPr/>
        </p:nvSpPr>
        <p:spPr>
          <a:xfrm>
            <a:off x="638334" y="810786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Common Types of IOCs: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0EAF1-95D1-A390-D9F0-1BA4D973E23D}"/>
              </a:ext>
            </a:extLst>
          </p:cNvPr>
          <p:cNvSpPr txBox="1"/>
          <p:nvPr/>
        </p:nvSpPr>
        <p:spPr>
          <a:xfrm>
            <a:off x="638334" y="1245731"/>
            <a:ext cx="11553666" cy="33932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2.	Suspicious Domain Names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These are websites or URLs created to trick users or control malware. They may look real but are 	designed for phishing or hacking like C2 servers. For example, a fake website like "g00gle.com" 	instead of "google.com" to steal your login.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URLScan.io.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PhishTank.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VirusTotal.</a:t>
            </a:r>
          </a:p>
        </p:txBody>
      </p:sp>
    </p:spTree>
    <p:extLst>
      <p:ext uri="{BB962C8B-B14F-4D97-AF65-F5344CB8AC3E}">
        <p14:creationId xmlns:p14="http://schemas.microsoft.com/office/powerpoint/2010/main" val="192787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9635A-C6A4-70D5-64C3-6F8FB6B6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FBF320-FD3E-3AB8-2666-A79B03ED71A0}"/>
              </a:ext>
            </a:extLst>
          </p:cNvPr>
          <p:cNvCxnSpPr>
            <a:cxnSpLocks/>
          </p:cNvCxnSpPr>
          <p:nvPr/>
        </p:nvCxnSpPr>
        <p:spPr>
          <a:xfrm>
            <a:off x="3748373" y="696340"/>
            <a:ext cx="46634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E8A3C28A-E7B3-BBFE-EBD1-23133CDB8F70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3D43FC5F-B5DB-BC32-2781-66E25E2B8B3A}"/>
              </a:ext>
            </a:extLst>
          </p:cNvPr>
          <p:cNvSpPr/>
          <p:nvPr/>
        </p:nvSpPr>
        <p:spPr>
          <a:xfrm>
            <a:off x="116113" y="83110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E6E54-52D1-7825-78DF-4A469AB78CFB}"/>
              </a:ext>
            </a:extLst>
          </p:cNvPr>
          <p:cNvSpPr txBox="1"/>
          <p:nvPr/>
        </p:nvSpPr>
        <p:spPr>
          <a:xfrm>
            <a:off x="638334" y="810786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Common Types of IOCs: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4C56F-F816-F7CE-D9E7-423589CE17BA}"/>
              </a:ext>
            </a:extLst>
          </p:cNvPr>
          <p:cNvSpPr txBox="1"/>
          <p:nvPr/>
        </p:nvSpPr>
        <p:spPr>
          <a:xfrm>
            <a:off x="638334" y="1236121"/>
            <a:ext cx="11553666" cy="28392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3.	File Hashes (MD5, SHA-1, SHA-256)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 file hash is like a digital fingerprint. Every file has a unique hash. If a file’s hash matches a known 	malware hash, it’s likely infected. For example, You download a file, and its hash matches a known 	ransomware hash.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VirusTotal.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Metadefender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Cloud - OPSWAT.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3604D-176C-27D6-0405-7BEE107EC4EB}"/>
              </a:ext>
            </a:extLst>
          </p:cNvPr>
          <p:cNvSpPr txBox="1"/>
          <p:nvPr/>
        </p:nvSpPr>
        <p:spPr>
          <a:xfrm>
            <a:off x="638334" y="4199056"/>
            <a:ext cx="11553666" cy="26545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4.	Unusual Network Traffic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This is when someone logs into your system or tries to log in from a strange location or device 	without permission. You see a successful login from China, but you’re in Egypt.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SIEM solution like Splunk, Q-radar or ELK Stack.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EDR like CrowdStrike Falcon, Microsoft Defender for Endpoint, </a:t>
            </a: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SentinelOne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or Carbon Black.</a:t>
            </a:r>
          </a:p>
        </p:txBody>
      </p:sp>
    </p:spTree>
    <p:extLst>
      <p:ext uri="{BB962C8B-B14F-4D97-AF65-F5344CB8AC3E}">
        <p14:creationId xmlns:p14="http://schemas.microsoft.com/office/powerpoint/2010/main" val="4548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BE4F0-D19F-E503-7450-AE4E3D32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914CC5-73EC-B401-85AA-AE2A6B205F7A}"/>
              </a:ext>
            </a:extLst>
          </p:cNvPr>
          <p:cNvCxnSpPr>
            <a:cxnSpLocks/>
          </p:cNvCxnSpPr>
          <p:nvPr/>
        </p:nvCxnSpPr>
        <p:spPr>
          <a:xfrm>
            <a:off x="3748373" y="696340"/>
            <a:ext cx="46634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A4F78B08-DE6E-03F0-002C-09784EEE408F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C64C40C5-9D99-C881-4F62-D923C35F5207}"/>
              </a:ext>
            </a:extLst>
          </p:cNvPr>
          <p:cNvSpPr/>
          <p:nvPr/>
        </p:nvSpPr>
        <p:spPr>
          <a:xfrm>
            <a:off x="116113" y="83110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3D32-306C-D11C-6100-E8382CB5B189}"/>
              </a:ext>
            </a:extLst>
          </p:cNvPr>
          <p:cNvSpPr txBox="1"/>
          <p:nvPr/>
        </p:nvSpPr>
        <p:spPr>
          <a:xfrm>
            <a:off x="638334" y="810786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Common Types of IOCs: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FB7BA-AB40-1318-707C-D35329BD5D89}"/>
              </a:ext>
            </a:extLst>
          </p:cNvPr>
          <p:cNvSpPr txBox="1"/>
          <p:nvPr/>
        </p:nvSpPr>
        <p:spPr>
          <a:xfrm>
            <a:off x="638334" y="1246565"/>
            <a:ext cx="11553666" cy="26545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5.	Unauthorized Logins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This is when someone logs into your system or tries to log in from a strange location or device 	without permission. For example, You see a successful login from China, but you’re in Egypt.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SIEM solution like Splunk, Q-radar or ELK Stack.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EDR like CrowdStrike Falcon, Microsoft Defender for Endpoint, </a:t>
            </a: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SentinelOne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or Carbon Black.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41B79-6338-54A1-88C4-83675607C578}"/>
              </a:ext>
            </a:extLst>
          </p:cNvPr>
          <p:cNvSpPr txBox="1"/>
          <p:nvPr/>
        </p:nvSpPr>
        <p:spPr>
          <a:xfrm>
            <a:off x="638334" y="3908416"/>
            <a:ext cx="11553666" cy="320857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6.	Modified System Files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These are changes to important system files that keep your operating system running. Hackers 	may change them to maintain access. For example, A critical Windows file was edited, and you 	didn’t make the change.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SIEM solution like Splunk, Q-radar or ELK Stack.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EDR like CrowdStrike Falcon, Microsoft Defender for Endpoint, </a:t>
            </a: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SentinelOne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or Carbon Black.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0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3F4E-DA19-F988-66A1-F1485DA6F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4C2932-8763-26B9-B7CE-360C4E783207}"/>
              </a:ext>
            </a:extLst>
          </p:cNvPr>
          <p:cNvCxnSpPr>
            <a:cxnSpLocks/>
          </p:cNvCxnSpPr>
          <p:nvPr/>
        </p:nvCxnSpPr>
        <p:spPr>
          <a:xfrm>
            <a:off x="3748373" y="696340"/>
            <a:ext cx="46634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4A27A120-8C20-F8F6-09CA-085B438C5833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Indicator of Compromise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014652D5-1BA7-FFE9-A047-0F51F81E8856}"/>
              </a:ext>
            </a:extLst>
          </p:cNvPr>
          <p:cNvSpPr/>
          <p:nvPr/>
        </p:nvSpPr>
        <p:spPr>
          <a:xfrm>
            <a:off x="116113" y="83110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76789-ED2D-CD2C-6764-3A04BECA29BC}"/>
              </a:ext>
            </a:extLst>
          </p:cNvPr>
          <p:cNvSpPr txBox="1"/>
          <p:nvPr/>
        </p:nvSpPr>
        <p:spPr>
          <a:xfrm>
            <a:off x="638334" y="810786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Common Types of IOCs: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84F8D-2720-B949-2116-8FD4142A759B}"/>
              </a:ext>
            </a:extLst>
          </p:cNvPr>
          <p:cNvSpPr txBox="1"/>
          <p:nvPr/>
        </p:nvSpPr>
        <p:spPr>
          <a:xfrm>
            <a:off x="638334" y="1250603"/>
            <a:ext cx="11553666" cy="21005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7.	Registry Key Changes (Windows)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Windows Registry is like a database for system settings. If malware changes registry keys, it 	may try to run automatically every time you turn on your PC.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Regshot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91E-4381-4BF2-6B7A-72F1BE9A8E0D}"/>
              </a:ext>
            </a:extLst>
          </p:cNvPr>
          <p:cNvSpPr txBox="1"/>
          <p:nvPr/>
        </p:nvSpPr>
        <p:spPr>
          <a:xfrm>
            <a:off x="638334" y="3803276"/>
            <a:ext cx="11553666" cy="26545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8.	Unusual Process Behavior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 process is a running program on your computer. If a program suddenly uses too much CPU or 	memory or runs in the background without reason, it might be malware. For example, A random 	program is using 90% of your CPU, but you didn’t open it.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Tools: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sysmon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pPr marL="800100" lvl="1" indent="-342900" defTabSz="4572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6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B6CA-4573-C1F6-03E2-DED4BEDF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B4377-54AA-0044-B135-5D425B265768}"/>
              </a:ext>
            </a:extLst>
          </p:cNvPr>
          <p:cNvCxnSpPr>
            <a:cxnSpLocks/>
          </p:cNvCxnSpPr>
          <p:nvPr/>
        </p:nvCxnSpPr>
        <p:spPr>
          <a:xfrm>
            <a:off x="5031267" y="696340"/>
            <a:ext cx="21945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C063ED74-1A8C-055B-CBAA-D543E3F0D84B}"/>
              </a:ext>
            </a:extLst>
          </p:cNvPr>
          <p:cNvSpPr txBox="1">
            <a:spLocks/>
          </p:cNvSpPr>
          <p:nvPr/>
        </p:nvSpPr>
        <p:spPr>
          <a:xfrm>
            <a:off x="0" y="45504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Wireshark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75875649-1A5E-BA90-5C62-A6C3DBB49781}"/>
              </a:ext>
            </a:extLst>
          </p:cNvPr>
          <p:cNvSpPr/>
          <p:nvPr/>
        </p:nvSpPr>
        <p:spPr>
          <a:xfrm>
            <a:off x="116113" y="83110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A2F1E-8C65-9DD0-82D0-8E6C7481F428}"/>
              </a:ext>
            </a:extLst>
          </p:cNvPr>
          <p:cNvSpPr txBox="1"/>
          <p:nvPr/>
        </p:nvSpPr>
        <p:spPr>
          <a:xfrm>
            <a:off x="638334" y="810786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is Wireshark?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87031-25F3-2E7F-A9E8-F612DB6C08CB}"/>
              </a:ext>
            </a:extLst>
          </p:cNvPr>
          <p:cNvSpPr txBox="1"/>
          <p:nvPr/>
        </p:nvSpPr>
        <p:spPr>
          <a:xfrm>
            <a:off x="679278" y="1293313"/>
            <a:ext cx="1155366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Wireshark is a network protocol analyzer — a tool used to capture, analyze, and inspect data packets traveling over a network. It helps network administrators, cybersecurity professionals, and IT engineers troubleshoot network issues and detect malicious activity.</a:t>
            </a: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4" name="Google Shape;15224;p81">
            <a:extLst>
              <a:ext uri="{FF2B5EF4-FFF2-40B4-BE49-F238E27FC236}">
                <a16:creationId xmlns:a16="http://schemas.microsoft.com/office/drawing/2014/main" id="{02E2A780-4ACF-B54F-7591-15DC82B20322}"/>
              </a:ext>
            </a:extLst>
          </p:cNvPr>
          <p:cNvSpPr/>
          <p:nvPr/>
        </p:nvSpPr>
        <p:spPr>
          <a:xfrm>
            <a:off x="116113" y="2417734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CC080-877F-2FF8-2B12-44425DFEA613}"/>
              </a:ext>
            </a:extLst>
          </p:cNvPr>
          <p:cNvSpPr txBox="1"/>
          <p:nvPr/>
        </p:nvSpPr>
        <p:spPr>
          <a:xfrm>
            <a:off x="638334" y="2397419"/>
            <a:ext cx="1155366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latin typeface="Arial Rounded MT Bold" panose="020F0704030504030204" pitchFamily="34" charset="0"/>
              </a:rPr>
              <a:t>What Can Wireshark Do?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67D6B-29AE-2980-E250-CE6A194EB155}"/>
              </a:ext>
            </a:extLst>
          </p:cNvPr>
          <p:cNvSpPr txBox="1"/>
          <p:nvPr/>
        </p:nvSpPr>
        <p:spPr>
          <a:xfrm>
            <a:off x="679278" y="2867151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1.	Capture Live Network Traffic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records data packets in real-time from wired, wireless, or virtual networks.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CE3A6-EF67-801D-75DD-475AA07D9DAA}"/>
              </a:ext>
            </a:extLst>
          </p:cNvPr>
          <p:cNvSpPr txBox="1"/>
          <p:nvPr/>
        </p:nvSpPr>
        <p:spPr>
          <a:xfrm>
            <a:off x="679278" y="3766388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2.	Analyze Protocols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supports hundreds of protocols like TCP, UDP, HTTP, FTP, and DNS.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F1BA0-018F-F15D-94DE-8E03361DDB9E}"/>
              </a:ext>
            </a:extLst>
          </p:cNvPr>
          <p:cNvSpPr txBox="1"/>
          <p:nvPr/>
        </p:nvSpPr>
        <p:spPr>
          <a:xfrm>
            <a:off x="679278" y="4665625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3.	Detect Cybersecurity Threats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can reveal suspicious traffic, malware communication, or unauthorized access.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02E16-E619-4367-6E56-A9864251AC8A}"/>
              </a:ext>
            </a:extLst>
          </p:cNvPr>
          <p:cNvSpPr txBox="1"/>
          <p:nvPr/>
        </p:nvSpPr>
        <p:spPr>
          <a:xfrm>
            <a:off x="679278" y="5564862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4.	Filter and Search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lang="en-US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Use powerful filters to focus on specific IPs, ports, or protocols.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13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0"/>
            <a:ext cx="8096250" cy="3429000"/>
          </a:xfrm>
        </p:spPr>
        <p:txBody>
          <a:bodyPr/>
          <a:lstStyle/>
          <a:p>
            <a:r>
              <a:rPr lang="en-US" sz="13800" dirty="0"/>
              <a:t>Thank</a:t>
            </a:r>
            <a:r>
              <a:rPr lang="en-US" sz="9600" dirty="0"/>
              <a:t> </a:t>
            </a:r>
            <a:r>
              <a:rPr lang="en-US" sz="8800" dirty="0"/>
              <a:t>you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4E598-4319-3E97-9917-745165D769E3}"/>
              </a:ext>
            </a:extLst>
          </p:cNvPr>
          <p:cNvSpPr txBox="1"/>
          <p:nvPr/>
        </p:nvSpPr>
        <p:spPr>
          <a:xfrm>
            <a:off x="1074157" y="4038314"/>
            <a:ext cx="6429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164918DC-4451-AC58-363F-50FAD61E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96" y="4025161"/>
            <a:ext cx="423331" cy="423331"/>
          </a:xfrm>
          <a:prstGeom prst="rect">
            <a:avLst/>
          </a:prstGeom>
        </p:spPr>
      </p:pic>
      <p:pic>
        <p:nvPicPr>
          <p:cNvPr id="5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66EC4844-2523-2B17-D58D-CA115A77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" y="5174470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mail logo on transparent white ...">
            <a:extLst>
              <a:ext uri="{FF2B5EF4-FFF2-40B4-BE49-F238E27FC236}">
                <a16:creationId xmlns:a16="http://schemas.microsoft.com/office/drawing/2014/main" id="{10F7D1BE-6950-5565-3D73-584AA36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295" y="4593859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796</Words>
  <Application>Microsoft Office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Arial Rounded MT Bold</vt:lpstr>
      <vt:lpstr>Calibri</vt:lpstr>
      <vt:lpstr>Courier New</vt:lpstr>
      <vt:lpstr>Fjalla One</vt:lpstr>
      <vt:lpstr>Trebuchet MS</vt:lpstr>
      <vt:lpstr>Wingdings</vt:lpstr>
      <vt:lpstr>Wingdings 3</vt:lpstr>
      <vt:lpstr>Facet</vt:lpstr>
      <vt:lpstr>Indicator of Compromise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Hassan</dc:creator>
  <cp:lastModifiedBy>Mahmoud Hassan</cp:lastModifiedBy>
  <cp:revision>13</cp:revision>
  <dcterms:created xsi:type="dcterms:W3CDTF">2025-03-14T02:39:54Z</dcterms:created>
  <dcterms:modified xsi:type="dcterms:W3CDTF">2025-03-24T21:10:31Z</dcterms:modified>
</cp:coreProperties>
</file>