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74" r:id="rId2"/>
    <p:sldId id="475" r:id="rId3"/>
    <p:sldId id="500" r:id="rId4"/>
    <p:sldId id="478" r:id="rId5"/>
    <p:sldId id="480" r:id="rId6"/>
    <p:sldId id="49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47" autoAdjust="0"/>
    <p:restoredTop sz="94660"/>
  </p:normalViewPr>
  <p:slideViewPr>
    <p:cSldViewPr snapToGrid="0">
      <p:cViewPr varScale="1">
        <p:scale>
          <a:sx n="70" d="100"/>
          <a:sy n="70"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A537F-DC26-4F67-A4D1-EE77CA92CFD6}"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42A9D-921D-4520-BC80-6DDA6304BFBF}" type="slidenum">
              <a:rPr lang="en-US" smtClean="0"/>
              <a:t>‹#›</a:t>
            </a:fld>
            <a:endParaRPr lang="en-US"/>
          </a:p>
        </p:txBody>
      </p:sp>
    </p:spTree>
    <p:extLst>
      <p:ext uri="{BB962C8B-B14F-4D97-AF65-F5344CB8AC3E}">
        <p14:creationId xmlns:p14="http://schemas.microsoft.com/office/powerpoint/2010/main" val="191929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1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549AB-62AF-D705-C0FB-EA51CF7F0C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CC6057-43CC-3C59-AAAF-472119DA0E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5244EB-3C86-1F33-FC33-274401ABD8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E9DA27-7558-2498-94B1-7D6B2F7842E6}"/>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4626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F3871-604B-3EF1-F14A-724974B53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F3AE3-6B37-5DCA-D2FC-DC54BF1FA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9D51E9-5E19-7216-37FC-857A626716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C26EE4-E260-74C8-5FF9-0C71A461955B}"/>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1296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2F05C-6B01-05E7-959D-BDC728AADC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CEDA27-552B-FF1E-5C2F-05F065A4C8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410197-3DEB-DB27-151A-6889D4EE52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FABF4F-DA82-E535-1000-FE257EFDD763}"/>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153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13716-BB49-16DB-737A-72EF200BA5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629374-33A4-C37F-4303-215CD3C06E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81D4AC-F4BA-4BD7-E9C1-F595983E31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35BB63-D6B1-3CDA-1757-FBE39DFD4810}"/>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589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7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6795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4158427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dirty="0"/>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3991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97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594732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3178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747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extLst>
      <p:ext uri="{BB962C8B-B14F-4D97-AF65-F5344CB8AC3E}">
        <p14:creationId xmlns:p14="http://schemas.microsoft.com/office/powerpoint/2010/main" val="425736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extLst>
      <p:ext uri="{BB962C8B-B14F-4D97-AF65-F5344CB8AC3E}">
        <p14:creationId xmlns:p14="http://schemas.microsoft.com/office/powerpoint/2010/main" val="2451136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11294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58333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312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44509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7724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extLst>
      <p:ext uri="{BB962C8B-B14F-4D97-AF65-F5344CB8AC3E}">
        <p14:creationId xmlns:p14="http://schemas.microsoft.com/office/powerpoint/2010/main" val="111269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9590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ahmoud-hassan-b4400b1b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hyperlink" Target="https://www.linkedin.com/in/mahmoud-hassan-b4400b1b7/" TargetMode="Externa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4890191" y="1190173"/>
            <a:ext cx="6832210" cy="5438955"/>
          </a:xfrm>
        </p:spPr>
        <p:txBody>
          <a:bodyPr anchor="ctr" anchorCtr="0"/>
          <a:lstStyle/>
          <a:p>
            <a:pPr algn="ctr"/>
            <a:r>
              <a:rPr lang="en-US" sz="9600" b="1" dirty="0">
                <a:ln>
                  <a:solidFill>
                    <a:srgbClr val="DEF44F"/>
                  </a:solidFill>
                </a:ln>
                <a:solidFill>
                  <a:srgbClr val="DEF44F"/>
                </a:solidFill>
                <a:effectLst>
                  <a:outerShdw blurRad="38100" dist="38100" dir="2700000" algn="tl">
                    <a:srgbClr val="000000">
                      <a:alpha val="43137"/>
                    </a:srgbClr>
                  </a:outerShdw>
                </a:effectLst>
              </a:rPr>
              <a:t>Cyber Kill Chain </a:t>
            </a:r>
          </a:p>
        </p:txBody>
      </p:sp>
      <p:sp>
        <p:nvSpPr>
          <p:cNvPr id="2" name="TextBox 1">
            <a:extLst>
              <a:ext uri="{FF2B5EF4-FFF2-40B4-BE49-F238E27FC236}">
                <a16:creationId xmlns:a16="http://schemas.microsoft.com/office/drawing/2014/main" id="{E3D1A4C5-E015-707B-3318-B86551D68C7B}"/>
              </a:ext>
            </a:extLst>
          </p:cNvPr>
          <p:cNvSpPr txBox="1">
            <a:spLocks/>
          </p:cNvSpPr>
          <p:nvPr/>
        </p:nvSpPr>
        <p:spPr>
          <a:xfrm>
            <a:off x="7256453" y="6306867"/>
            <a:ext cx="331997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n-ea"/>
                <a:cs typeface="+mn-cs"/>
              </a:rPr>
              <a:t>Eng. Mahmoud Hassan</a:t>
            </a:r>
          </a:p>
        </p:txBody>
      </p:sp>
      <p:pic>
        <p:nvPicPr>
          <p:cNvPr id="9" name="Picture 8">
            <a:hlinkClick r:id="rId3"/>
            <a:extLst>
              <a:ext uri="{FF2B5EF4-FFF2-40B4-BE49-F238E27FC236}">
                <a16:creationId xmlns:a16="http://schemas.microsoft.com/office/drawing/2014/main" id="{6FE2DFA3-FE47-AFC9-E10F-941458E31ED7}"/>
              </a:ext>
            </a:extLst>
          </p:cNvPr>
          <p:cNvPicPr>
            <a:picLocks noChangeAspect="1"/>
          </p:cNvPicPr>
          <p:nvPr/>
        </p:nvPicPr>
        <p:blipFill>
          <a:blip r:embed="rId4"/>
          <a:stretch>
            <a:fillRect/>
          </a:stretch>
        </p:blipFill>
        <p:spPr>
          <a:xfrm>
            <a:off x="10411800" y="5152190"/>
            <a:ext cx="1884216" cy="1705810"/>
          </a:xfrm>
          <a:prstGeom prst="rect">
            <a:avLst/>
          </a:prstGeom>
        </p:spPr>
      </p:pic>
      <p:sp>
        <p:nvSpPr>
          <p:cNvPr id="10" name="Rectangle 9">
            <a:extLst>
              <a:ext uri="{FF2B5EF4-FFF2-40B4-BE49-F238E27FC236}">
                <a16:creationId xmlns:a16="http://schemas.microsoft.com/office/drawing/2014/main" id="{01587383-0703-E77B-3FAB-7635121103BD}"/>
              </a:ext>
            </a:extLst>
          </p:cNvPr>
          <p:cNvSpPr>
            <a:spLocks/>
          </p:cNvSpPr>
          <p:nvPr/>
        </p:nvSpPr>
        <p:spPr>
          <a:xfrm>
            <a:off x="8493258" y="2"/>
            <a:ext cx="3698742" cy="2075542"/>
          </a:xfrm>
          <a:prstGeom prst="rect">
            <a:avLst/>
          </a:prstGeom>
          <a:ln>
            <a:solidFill>
              <a:srgbClr val="DEF44F"/>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panose="020B0603020202020204"/>
              <a:ea typeface="+mn-ea"/>
              <a:cs typeface="+mn-cs"/>
            </a:endParaRPr>
          </a:p>
        </p:txBody>
      </p:sp>
      <p:pic>
        <p:nvPicPr>
          <p:cNvPr id="1030" name="Picture 6" descr="My thoughts on TryHackMe's awesome Pre-Security Path - Tramcrazy's Blog">
            <a:extLst>
              <a:ext uri="{FF2B5EF4-FFF2-40B4-BE49-F238E27FC236}">
                <a16:creationId xmlns:a16="http://schemas.microsoft.com/office/drawing/2014/main" id="{04AAA1F0-24CA-DC89-FAD0-2FBDA8EC67C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93258" y="14516"/>
            <a:ext cx="3683920" cy="20610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ticker of a person holding a computer&#10;&#10;Description automatically generated">
            <a:extLst>
              <a:ext uri="{FF2B5EF4-FFF2-40B4-BE49-F238E27FC236}">
                <a16:creationId xmlns:a16="http://schemas.microsoft.com/office/drawing/2014/main" id="{E59A9F0B-7B42-113A-95B8-783488A3E163}"/>
              </a:ext>
            </a:extLst>
          </p:cNvPr>
          <p:cNvPicPr/>
          <p:nvPr/>
        </p:nvPicPr>
        <p:blipFill>
          <a:blip r:embed="rId6"/>
          <a:stretch>
            <a:fillRect/>
          </a:stretch>
        </p:blipFill>
        <p:spPr>
          <a:xfrm>
            <a:off x="-170406" y="1098615"/>
            <a:ext cx="5824697" cy="5824697"/>
          </a:xfrm>
          <a:prstGeom prst="rect">
            <a:avLst/>
          </a:prstGeom>
        </p:spPr>
      </p:pic>
    </p:spTree>
    <p:extLst>
      <p:ext uri="{BB962C8B-B14F-4D97-AF65-F5344CB8AC3E}">
        <p14:creationId xmlns:p14="http://schemas.microsoft.com/office/powerpoint/2010/main" val="13368043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920B-95D1-18CD-3DAD-443E7F8B1C37}"/>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6B544EA-67B3-4201-4225-5ED5FC6FF6DF}"/>
              </a:ext>
            </a:extLst>
          </p:cNvPr>
          <p:cNvCxnSpPr>
            <a:cxnSpLocks/>
          </p:cNvCxnSpPr>
          <p:nvPr/>
        </p:nvCxnSpPr>
        <p:spPr>
          <a:xfrm>
            <a:off x="4586512" y="728858"/>
            <a:ext cx="301752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5536016F-41B6-5E91-F632-E988BACEC7AD}"/>
              </a:ext>
            </a:extLst>
          </p:cNvPr>
          <p:cNvSpPr txBox="1">
            <a:spLocks/>
          </p:cNvSpPr>
          <p:nvPr/>
        </p:nvSpPr>
        <p:spPr>
          <a:xfrm>
            <a:off x="2547038" y="54576"/>
            <a:ext cx="7097923"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Cyber Kill Chain </a:t>
            </a:r>
          </a:p>
        </p:txBody>
      </p:sp>
      <p:pic>
        <p:nvPicPr>
          <p:cNvPr id="7" name="Picture 2" descr="TryHackMe Cyber Kill Chain Room. The Cyber Kill Chain framework is… | by  Haircutfish | Medium">
            <a:extLst>
              <a:ext uri="{FF2B5EF4-FFF2-40B4-BE49-F238E27FC236}">
                <a16:creationId xmlns:a16="http://schemas.microsoft.com/office/drawing/2014/main" id="{C5D6A29D-8930-CB64-7489-67E0C173A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282904"/>
            <a:ext cx="12174781" cy="4798575"/>
          </a:xfrm>
          <a:prstGeom prst="rect">
            <a:avLst/>
          </a:prstGeom>
          <a:noFill/>
          <a:extLst>
            <a:ext uri="{909E8E84-426E-40DD-AFC4-6F175D3DCCD1}">
              <a14:hiddenFill xmlns:a14="http://schemas.microsoft.com/office/drawing/2010/main">
                <a:solidFill>
                  <a:srgbClr val="FFFFFF"/>
                </a:solidFill>
              </a14:hiddenFill>
            </a:ext>
          </a:extLst>
        </p:spPr>
      </p:pic>
      <p:sp>
        <p:nvSpPr>
          <p:cNvPr id="3" name="&quot;Not Allowed&quot; Symbol 2">
            <a:extLst>
              <a:ext uri="{FF2B5EF4-FFF2-40B4-BE49-F238E27FC236}">
                <a16:creationId xmlns:a16="http://schemas.microsoft.com/office/drawing/2014/main" id="{324CFA84-0924-C869-F3C9-8B07F0C11D54}"/>
              </a:ext>
            </a:extLst>
          </p:cNvPr>
          <p:cNvSpPr/>
          <p:nvPr/>
        </p:nvSpPr>
        <p:spPr>
          <a:xfrm>
            <a:off x="964478" y="3067762"/>
            <a:ext cx="1757362" cy="1769618"/>
          </a:xfrm>
          <a:prstGeom prst="noSmoking">
            <a:avLst>
              <a:gd name="adj" fmla="val 8631"/>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4" name="Circle: Hollow 3">
            <a:extLst>
              <a:ext uri="{FF2B5EF4-FFF2-40B4-BE49-F238E27FC236}">
                <a16:creationId xmlns:a16="http://schemas.microsoft.com/office/drawing/2014/main" id="{9CFEF4F0-14CA-18DC-7577-D38CE99B513E}"/>
              </a:ext>
            </a:extLst>
          </p:cNvPr>
          <p:cNvSpPr/>
          <p:nvPr/>
        </p:nvSpPr>
        <p:spPr>
          <a:xfrm>
            <a:off x="3817256" y="3067762"/>
            <a:ext cx="1757362" cy="1769618"/>
          </a:xfrm>
          <a:prstGeom prst="donut">
            <a:avLst>
              <a:gd name="adj" fmla="val 8303"/>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5" name="&quot;Not Allowed&quot; Symbol 4">
            <a:extLst>
              <a:ext uri="{FF2B5EF4-FFF2-40B4-BE49-F238E27FC236}">
                <a16:creationId xmlns:a16="http://schemas.microsoft.com/office/drawing/2014/main" id="{703F39EC-C77E-ABE9-5C23-A746FE7E8ACC}"/>
              </a:ext>
            </a:extLst>
          </p:cNvPr>
          <p:cNvSpPr/>
          <p:nvPr/>
        </p:nvSpPr>
        <p:spPr>
          <a:xfrm>
            <a:off x="2390867" y="1298144"/>
            <a:ext cx="1757362" cy="1769618"/>
          </a:xfrm>
          <a:prstGeom prst="noSmoking">
            <a:avLst>
              <a:gd name="adj" fmla="val 8631"/>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309787678"/>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F86A3-C917-8103-326F-8B02FF223DF1}"/>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6B92D0E-4CCD-F233-258F-8474F31086CB}"/>
              </a:ext>
            </a:extLst>
          </p:cNvPr>
          <p:cNvCxnSpPr>
            <a:cxnSpLocks/>
          </p:cNvCxnSpPr>
          <p:nvPr/>
        </p:nvCxnSpPr>
        <p:spPr>
          <a:xfrm>
            <a:off x="4528453" y="728858"/>
            <a:ext cx="246888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896BD5C6-644E-C356-3EE0-6DC1C069D865}"/>
              </a:ext>
            </a:extLst>
          </p:cNvPr>
          <p:cNvSpPr txBox="1">
            <a:spLocks/>
          </p:cNvSpPr>
          <p:nvPr/>
        </p:nvSpPr>
        <p:spPr>
          <a:xfrm>
            <a:off x="2547038" y="54576"/>
            <a:ext cx="7097923"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Delivery</a:t>
            </a:r>
          </a:p>
        </p:txBody>
      </p:sp>
      <p:sp>
        <p:nvSpPr>
          <p:cNvPr id="11" name="Google Shape;15224;p81">
            <a:extLst>
              <a:ext uri="{FF2B5EF4-FFF2-40B4-BE49-F238E27FC236}">
                <a16:creationId xmlns:a16="http://schemas.microsoft.com/office/drawing/2014/main" id="{D72DE2EE-F3C0-F4B6-57F1-2BE3C889117F}"/>
              </a:ext>
            </a:extLst>
          </p:cNvPr>
          <p:cNvSpPr/>
          <p:nvPr/>
        </p:nvSpPr>
        <p:spPr>
          <a:xfrm>
            <a:off x="116113" y="868959"/>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13" name="TextBox 12">
            <a:extLst>
              <a:ext uri="{FF2B5EF4-FFF2-40B4-BE49-F238E27FC236}">
                <a16:creationId xmlns:a16="http://schemas.microsoft.com/office/drawing/2014/main" id="{21C75768-30F3-CBDA-E366-93744973BEA4}"/>
              </a:ext>
            </a:extLst>
          </p:cNvPr>
          <p:cNvSpPr txBox="1"/>
          <p:nvPr/>
        </p:nvSpPr>
        <p:spPr>
          <a:xfrm>
            <a:off x="638334" y="850210"/>
            <a:ext cx="11553666" cy="1538883"/>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The Delivery Phase: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In this phase, the attacker decides on the method he will use to deliver the malicious payload or malware to the victim. There are several methods to choose from, and we’ll explore some of them here:</a:t>
            </a:r>
          </a:p>
        </p:txBody>
      </p:sp>
      <p:sp>
        <p:nvSpPr>
          <p:cNvPr id="10" name="TextBox 9">
            <a:extLst>
              <a:ext uri="{FF2B5EF4-FFF2-40B4-BE49-F238E27FC236}">
                <a16:creationId xmlns:a16="http://schemas.microsoft.com/office/drawing/2014/main" id="{4347B599-1B6D-56DB-E654-11AA23DD5C2B}"/>
              </a:ext>
            </a:extLst>
          </p:cNvPr>
          <p:cNvSpPr txBox="1"/>
          <p:nvPr/>
        </p:nvSpPr>
        <p:spPr>
          <a:xfrm>
            <a:off x="638334" y="2331508"/>
            <a:ext cx="11553666" cy="2015936"/>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D01527"/>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1.	Phishing Emails:</a:t>
            </a:r>
            <a:b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After completing the reconnaissance phase and identifying the targets, the attacker crafts a 	malicious email containing the payload. This email can target a specific individual or multiple 	people within the company.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p:txBody>
      </p:sp>
      <p:pic>
        <p:nvPicPr>
          <p:cNvPr id="2" name="Picture 2">
            <a:extLst>
              <a:ext uri="{FF2B5EF4-FFF2-40B4-BE49-F238E27FC236}">
                <a16:creationId xmlns:a16="http://schemas.microsoft.com/office/drawing/2014/main" id="{BD79CB40-AF88-0C4D-52AA-0F2886FFE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30838"/>
            <a:ext cx="816657" cy="755290"/>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Woman Shrugging with solid fill">
            <a:extLst>
              <a:ext uri="{FF2B5EF4-FFF2-40B4-BE49-F238E27FC236}">
                <a16:creationId xmlns:a16="http://schemas.microsoft.com/office/drawing/2014/main" id="{D8DFCAA2-0343-9D82-22CD-EFBDF024AE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9631" y="4347444"/>
            <a:ext cx="998756" cy="998756"/>
          </a:xfrm>
          <a:prstGeom prst="rect">
            <a:avLst/>
          </a:prstGeom>
        </p:spPr>
      </p:pic>
      <p:sp>
        <p:nvSpPr>
          <p:cNvPr id="7" name="TextBox 6">
            <a:extLst>
              <a:ext uri="{FF2B5EF4-FFF2-40B4-BE49-F238E27FC236}">
                <a16:creationId xmlns:a16="http://schemas.microsoft.com/office/drawing/2014/main" id="{3BB63FFF-DF15-D48D-99A4-78350DB6FBC1}"/>
              </a:ext>
            </a:extLst>
          </p:cNvPr>
          <p:cNvSpPr txBox="1"/>
          <p:nvPr/>
        </p:nvSpPr>
        <p:spPr>
          <a:xfrm>
            <a:off x="444112" y="5276951"/>
            <a:ext cx="1809793" cy="1031051"/>
          </a:xfrm>
          <a:prstGeom prst="rect">
            <a:avLst/>
          </a:prstGeom>
          <a:noFill/>
        </p:spPr>
        <p:txBody>
          <a:bodyPr wrap="square"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Nancy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b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16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Sales at Company A </a:t>
            </a:r>
            <a:endPar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p:txBody>
      </p:sp>
      <p:pic>
        <p:nvPicPr>
          <p:cNvPr id="9" name="Graphic 8" descr="Man with solid fill">
            <a:extLst>
              <a:ext uri="{FF2B5EF4-FFF2-40B4-BE49-F238E27FC236}">
                <a16:creationId xmlns:a16="http://schemas.microsoft.com/office/drawing/2014/main" id="{E1675CC6-89B6-BA66-EDB1-5B7273C34798}"/>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0446284" y="4347444"/>
            <a:ext cx="998756" cy="998756"/>
          </a:xfrm>
          <a:prstGeom prst="rect">
            <a:avLst/>
          </a:prstGeom>
        </p:spPr>
      </p:pic>
      <p:sp>
        <p:nvSpPr>
          <p:cNvPr id="14" name="TextBox 13">
            <a:extLst>
              <a:ext uri="{FF2B5EF4-FFF2-40B4-BE49-F238E27FC236}">
                <a16:creationId xmlns:a16="http://schemas.microsoft.com/office/drawing/2014/main" id="{27B22680-4E0C-4D36-EA21-0895387EC8E8}"/>
              </a:ext>
            </a:extLst>
          </p:cNvPr>
          <p:cNvSpPr txBox="1"/>
          <p:nvPr/>
        </p:nvSpPr>
        <p:spPr>
          <a:xfrm>
            <a:off x="9643653" y="5276951"/>
            <a:ext cx="2604017" cy="1031051"/>
          </a:xfrm>
          <a:prstGeom prst="rect">
            <a:avLst/>
          </a:prstGeom>
          <a:noFill/>
        </p:spPr>
        <p:txBody>
          <a:bodyPr wrap="square"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Scott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b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16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Service Delivery Manager at Company B</a:t>
            </a:r>
            <a:endPar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p:txBody>
      </p:sp>
      <p:sp>
        <p:nvSpPr>
          <p:cNvPr id="16" name="TextBox 15">
            <a:extLst>
              <a:ext uri="{FF2B5EF4-FFF2-40B4-BE49-F238E27FC236}">
                <a16:creationId xmlns:a16="http://schemas.microsoft.com/office/drawing/2014/main" id="{D6E0EFAE-9F51-2195-238E-32AA1B052BC4}"/>
              </a:ext>
            </a:extLst>
          </p:cNvPr>
          <p:cNvSpPr txBox="1"/>
          <p:nvPr/>
        </p:nvSpPr>
        <p:spPr>
          <a:xfrm>
            <a:off x="5440397" y="6100187"/>
            <a:ext cx="2604017" cy="784830"/>
          </a:xfrm>
          <a:prstGeom prst="rect">
            <a:avLst/>
          </a:prstGeom>
          <a:noFill/>
        </p:spPr>
        <p:txBody>
          <a:bodyPr wrap="square"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Megatron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b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16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Hacker</a:t>
            </a:r>
            <a:endPar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p:txBody>
      </p:sp>
      <p:pic>
        <p:nvPicPr>
          <p:cNvPr id="1034" name="Picture 10" descr="Hacker PNG Images Transparent Background | PNG Play">
            <a:extLst>
              <a:ext uri="{FF2B5EF4-FFF2-40B4-BE49-F238E27FC236}">
                <a16:creationId xmlns:a16="http://schemas.microsoft.com/office/drawing/2014/main" id="{7A3DAC78-1948-BAC6-44FE-8C677D2B67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57650" y="5124697"/>
            <a:ext cx="761066" cy="883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597198"/>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34"/>
                                        </p:tgtEl>
                                        <p:attrNameLst>
                                          <p:attrName>style.visibility</p:attrName>
                                        </p:attrNameLst>
                                      </p:cBhvr>
                                      <p:to>
                                        <p:strVal val="visible"/>
                                      </p:to>
                                    </p:set>
                                    <p:animEffect transition="in" filter="fade">
                                      <p:cBhvr>
                                        <p:cTn id="28" dur="500"/>
                                        <p:tgtEl>
                                          <p:spTgt spid="10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D2660-A0BD-4E7E-A229-094CA4FE8A20}"/>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4380232-5023-3BA2-D63F-7BECB81C2831}"/>
              </a:ext>
            </a:extLst>
          </p:cNvPr>
          <p:cNvCxnSpPr>
            <a:cxnSpLocks/>
          </p:cNvCxnSpPr>
          <p:nvPr/>
        </p:nvCxnSpPr>
        <p:spPr>
          <a:xfrm>
            <a:off x="4528453" y="728858"/>
            <a:ext cx="246888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F12DC4C1-8829-2761-F444-06C6F794611F}"/>
              </a:ext>
            </a:extLst>
          </p:cNvPr>
          <p:cNvSpPr txBox="1">
            <a:spLocks/>
          </p:cNvSpPr>
          <p:nvPr/>
        </p:nvSpPr>
        <p:spPr>
          <a:xfrm>
            <a:off x="2547038" y="54576"/>
            <a:ext cx="7097923"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Delivery</a:t>
            </a:r>
          </a:p>
        </p:txBody>
      </p:sp>
      <p:sp>
        <p:nvSpPr>
          <p:cNvPr id="10" name="TextBox 9">
            <a:extLst>
              <a:ext uri="{FF2B5EF4-FFF2-40B4-BE49-F238E27FC236}">
                <a16:creationId xmlns:a16="http://schemas.microsoft.com/office/drawing/2014/main" id="{30113A61-6BBC-57AB-9FB5-8CE837EEC054}"/>
              </a:ext>
            </a:extLst>
          </p:cNvPr>
          <p:cNvSpPr txBox="1"/>
          <p:nvPr/>
        </p:nvSpPr>
        <p:spPr>
          <a:xfrm>
            <a:off x="0" y="1052000"/>
            <a:ext cx="12191999" cy="3216265"/>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Example: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"Megatron" notices that "Nancy" from the Sales department at Company A frequently likes posts by "Scott," a Service Delivery Manager at Company B, on LinkedIn.</a:t>
            </a: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Based on this, "Megatron" guesses that they communicate via work email.</a:t>
            </a: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He creates an email using Scott’s name and makes the domain look similar to Scott’s company domain.</a:t>
            </a: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endPar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800100" marR="0" lvl="1" indent="-342900" algn="l" defTabSz="457200" rtl="0" eaLnBrk="1" fontAlgn="auto" latinLnBrk="0" hangingPunct="1">
              <a:lnSpc>
                <a:spcPct val="100000"/>
              </a:lnSpc>
              <a:spcBef>
                <a:spcPts val="0"/>
              </a:spcBef>
              <a:spcAft>
                <a:spcPts val="0"/>
              </a:spcAft>
              <a:buClr>
                <a:srgbClr val="C00000"/>
              </a:buClr>
              <a:buSzTx/>
              <a:buFont typeface="Wingdings" panose="05000000000000000000" pitchFamily="2" charset="2"/>
              <a:buChar char="§"/>
              <a:tabLst/>
              <a:defRPr/>
            </a:pP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He sends an email to Nancy with the subject "Invoice" that contains the malicious payload.</a:t>
            </a:r>
          </a:p>
        </p:txBody>
      </p:sp>
      <p:pic>
        <p:nvPicPr>
          <p:cNvPr id="2" name="Picture 2">
            <a:extLst>
              <a:ext uri="{FF2B5EF4-FFF2-40B4-BE49-F238E27FC236}">
                <a16:creationId xmlns:a16="http://schemas.microsoft.com/office/drawing/2014/main" id="{53F67055-02EF-F361-28E2-471CE90E0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30838"/>
            <a:ext cx="816657" cy="75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914977"/>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AB69F-5243-EF99-BE99-E61D3CF95779}"/>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2F12242-9D4E-D36B-23E8-2A562B283685}"/>
              </a:ext>
            </a:extLst>
          </p:cNvPr>
          <p:cNvCxnSpPr>
            <a:cxnSpLocks/>
          </p:cNvCxnSpPr>
          <p:nvPr/>
        </p:nvCxnSpPr>
        <p:spPr>
          <a:xfrm>
            <a:off x="4499425" y="728858"/>
            <a:ext cx="246888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35CB681E-68A8-25A5-5391-A15835B640A2}"/>
              </a:ext>
            </a:extLst>
          </p:cNvPr>
          <p:cNvSpPr txBox="1">
            <a:spLocks/>
          </p:cNvSpPr>
          <p:nvPr/>
        </p:nvSpPr>
        <p:spPr>
          <a:xfrm>
            <a:off x="2547038" y="54576"/>
            <a:ext cx="7097923"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Delivery</a:t>
            </a:r>
          </a:p>
        </p:txBody>
      </p:sp>
      <p:sp>
        <p:nvSpPr>
          <p:cNvPr id="11" name="Google Shape;15224;p81">
            <a:extLst>
              <a:ext uri="{FF2B5EF4-FFF2-40B4-BE49-F238E27FC236}">
                <a16:creationId xmlns:a16="http://schemas.microsoft.com/office/drawing/2014/main" id="{0AD62CE3-37D5-E668-639F-314AD70EB881}"/>
              </a:ext>
            </a:extLst>
          </p:cNvPr>
          <p:cNvSpPr/>
          <p:nvPr/>
        </p:nvSpPr>
        <p:spPr>
          <a:xfrm>
            <a:off x="116113" y="868959"/>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13" name="TextBox 12">
            <a:extLst>
              <a:ext uri="{FF2B5EF4-FFF2-40B4-BE49-F238E27FC236}">
                <a16:creationId xmlns:a16="http://schemas.microsoft.com/office/drawing/2014/main" id="{EA0630B0-30B8-488E-5836-17CA9480870A}"/>
              </a:ext>
            </a:extLst>
          </p:cNvPr>
          <p:cNvSpPr txBox="1"/>
          <p:nvPr/>
        </p:nvSpPr>
        <p:spPr>
          <a:xfrm>
            <a:off x="638334" y="844087"/>
            <a:ext cx="11553666" cy="923330"/>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The Delivery Phase: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There are several methods to choose from, and we’ll explore some of them here:</a:t>
            </a:r>
          </a:p>
        </p:txBody>
      </p:sp>
      <p:sp>
        <p:nvSpPr>
          <p:cNvPr id="10" name="TextBox 9">
            <a:extLst>
              <a:ext uri="{FF2B5EF4-FFF2-40B4-BE49-F238E27FC236}">
                <a16:creationId xmlns:a16="http://schemas.microsoft.com/office/drawing/2014/main" id="{55D243E1-BF67-2573-F547-718B366B706A}"/>
              </a:ext>
            </a:extLst>
          </p:cNvPr>
          <p:cNvSpPr txBox="1"/>
          <p:nvPr/>
        </p:nvSpPr>
        <p:spPr>
          <a:xfrm>
            <a:off x="638334" y="2140286"/>
            <a:ext cx="11553666" cy="1661993"/>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D01527"/>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2.	Distributing Infected USB Drives:</a:t>
            </a:r>
            <a:b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attacker distributes USB drives infected with malware in public places like coffee shops, 	parking lots, or streets. These attacks can be more sophisticated. such as, Printing the target 	company’s logo on the USB drives and mailing them to the company, pretending to be a customer 	sending a gift. After the employes put USB in his computer it will be infected.</a:t>
            </a:r>
          </a:p>
        </p:txBody>
      </p:sp>
      <p:sp>
        <p:nvSpPr>
          <p:cNvPr id="3" name="TextBox 2">
            <a:extLst>
              <a:ext uri="{FF2B5EF4-FFF2-40B4-BE49-F238E27FC236}">
                <a16:creationId xmlns:a16="http://schemas.microsoft.com/office/drawing/2014/main" id="{417D0C9A-E834-9B09-5831-204053EF34C7}"/>
              </a:ext>
            </a:extLst>
          </p:cNvPr>
          <p:cNvSpPr txBox="1"/>
          <p:nvPr/>
        </p:nvSpPr>
        <p:spPr>
          <a:xfrm>
            <a:off x="638334" y="4532940"/>
            <a:ext cx="11553666" cy="1577355"/>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D01527"/>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3.	Watering Hole Attacks:</a:t>
            </a:r>
            <a:b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b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r>
              <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This type of attack targets a specific group of people by compromising a website they frequently 	visit. After hacking the website, victims are redirected to a malicious website containing malware.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	</a:t>
            </a:r>
            <a:endParaRPr kumimoji="0" lang="en-US" sz="18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p:txBody>
      </p:sp>
      <p:pic>
        <p:nvPicPr>
          <p:cNvPr id="2" name="Picture 2">
            <a:extLst>
              <a:ext uri="{FF2B5EF4-FFF2-40B4-BE49-F238E27FC236}">
                <a16:creationId xmlns:a16="http://schemas.microsoft.com/office/drawing/2014/main" id="{C51845BE-BC29-EB90-05CB-8AB8B403E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7484" y="-30838"/>
            <a:ext cx="816657" cy="75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106614"/>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76200" y="0"/>
            <a:ext cx="8096250" cy="3429000"/>
          </a:xfrm>
        </p:spPr>
        <p:txBody>
          <a:bodyPr/>
          <a:lstStyle/>
          <a:p>
            <a:r>
              <a:rPr lang="en-US" sz="13800" dirty="0"/>
              <a:t>Thank</a:t>
            </a:r>
            <a:r>
              <a:rPr lang="en-US" sz="9600" dirty="0"/>
              <a:t> </a:t>
            </a:r>
            <a:r>
              <a:rPr lang="en-US" sz="8800" dirty="0"/>
              <a:t>you</a:t>
            </a:r>
            <a:endParaRPr lang="en-US" sz="9600" dirty="0"/>
          </a:p>
        </p:txBody>
      </p:sp>
      <p:sp>
        <p:nvSpPr>
          <p:cNvPr id="3" name="TextBox 2">
            <a:extLst>
              <a:ext uri="{FF2B5EF4-FFF2-40B4-BE49-F238E27FC236}">
                <a16:creationId xmlns:a16="http://schemas.microsoft.com/office/drawing/2014/main" id="{4BC4E598-4319-3E97-9917-745165D769E3}"/>
              </a:ext>
            </a:extLst>
          </p:cNvPr>
          <p:cNvSpPr txBox="1"/>
          <p:nvPr/>
        </p:nvSpPr>
        <p:spPr>
          <a:xfrm>
            <a:off x="1074157" y="4038314"/>
            <a:ext cx="6429829" cy="155427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+201116735630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mahmoudhassan2947@gmail.com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www.linkedin.com/in/mahmoud-hassan-b4400b1b7</a:t>
            </a:r>
          </a:p>
        </p:txBody>
      </p:sp>
      <p:pic>
        <p:nvPicPr>
          <p:cNvPr id="4" name="Graphic 3" descr="Receiver with solid fill">
            <a:extLst>
              <a:ext uri="{FF2B5EF4-FFF2-40B4-BE49-F238E27FC236}">
                <a16:creationId xmlns:a16="http://schemas.microsoft.com/office/drawing/2014/main" id="{164918DC-4451-AC58-363F-50FAD61E92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296" y="4025161"/>
            <a:ext cx="423331" cy="423331"/>
          </a:xfrm>
          <a:prstGeom prst="rect">
            <a:avLst/>
          </a:prstGeom>
        </p:spPr>
      </p:pic>
      <p:pic>
        <p:nvPicPr>
          <p:cNvPr id="5" name="Picture 6" descr="Linkedin - Free social media icons">
            <a:hlinkClick r:id="rId5"/>
            <a:extLst>
              <a:ext uri="{FF2B5EF4-FFF2-40B4-BE49-F238E27FC236}">
                <a16:creationId xmlns:a16="http://schemas.microsoft.com/office/drawing/2014/main" id="{66EC4844-2523-2B17-D58D-CA115A77CA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294" y="5174470"/>
            <a:ext cx="423331" cy="4233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Gmail logo on transparent white ...">
            <a:extLst>
              <a:ext uri="{FF2B5EF4-FFF2-40B4-BE49-F238E27FC236}">
                <a16:creationId xmlns:a16="http://schemas.microsoft.com/office/drawing/2014/main" id="{10F7D1BE-6950-5565-3D73-584AA36B8F9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163" t="26636" r="19282" b="27216"/>
          <a:stretch/>
        </p:blipFill>
        <p:spPr bwMode="auto">
          <a:xfrm>
            <a:off x="640295" y="4593859"/>
            <a:ext cx="423331" cy="42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239618"/>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381</Words>
  <Application>Microsoft Office PowerPoint</Application>
  <PresentationFormat>Widescreen</PresentationFormat>
  <Paragraphs>48</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ADLaM Display</vt:lpstr>
      <vt:lpstr>Aptos</vt:lpstr>
      <vt:lpstr>Arial Rounded MT Bold</vt:lpstr>
      <vt:lpstr>Calibri</vt:lpstr>
      <vt:lpstr>Courier New</vt:lpstr>
      <vt:lpstr>Fjalla One</vt:lpstr>
      <vt:lpstr>Trebuchet MS</vt:lpstr>
      <vt:lpstr>Wingdings</vt:lpstr>
      <vt:lpstr>Wingdings 3</vt:lpstr>
      <vt:lpstr>Facet</vt:lpstr>
      <vt:lpstr>Cyber Kill Chain </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Mahmoud Hassan</dc:creator>
  <cp:lastModifiedBy>Mahmoud Hassan</cp:lastModifiedBy>
  <cp:revision>5</cp:revision>
  <dcterms:created xsi:type="dcterms:W3CDTF">2025-03-14T02:39:54Z</dcterms:created>
  <dcterms:modified xsi:type="dcterms:W3CDTF">2025-03-23T21:39:21Z</dcterms:modified>
</cp:coreProperties>
</file>