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74" r:id="rId2"/>
    <p:sldId id="493" r:id="rId3"/>
    <p:sldId id="494" r:id="rId4"/>
    <p:sldId id="495" r:id="rId5"/>
    <p:sldId id="496" r:id="rId6"/>
    <p:sldId id="49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660"/>
  </p:normalViewPr>
  <p:slideViewPr>
    <p:cSldViewPr snapToGrid="0">
      <p:cViewPr varScale="1">
        <p:scale>
          <a:sx n="70" d="100"/>
          <a:sy n="70"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A537F-DC26-4F67-A4D1-EE77CA92CFD6}"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42A9D-921D-4520-BC80-6DDA6304BFBF}" type="slidenum">
              <a:rPr lang="en-US" smtClean="0"/>
              <a:t>‹#›</a:t>
            </a:fld>
            <a:endParaRPr lang="en-US"/>
          </a:p>
        </p:txBody>
      </p:sp>
    </p:spTree>
    <p:extLst>
      <p:ext uri="{BB962C8B-B14F-4D97-AF65-F5344CB8AC3E}">
        <p14:creationId xmlns:p14="http://schemas.microsoft.com/office/powerpoint/2010/main" val="191929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2CF2D-259F-835A-955A-480D6C67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78C7F-D356-4495-EFBC-2FFA65A6CD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3F4A21-E1A7-EFAB-F44A-54F03C873D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0E3855-AEF0-817D-761C-6E7F6FDA0CD8}"/>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08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605D6-2C60-4484-CDBE-88BBDD136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D6DDB-4466-F061-04EE-B17749114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2E2F7-AC00-AD85-ADE4-C5D79A01DB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ABA769-3B0E-E0FC-6418-1D702A9C1B5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37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8A071-6D28-3B5F-2F35-87DEB4859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1C270-2474-BC33-FA8A-3C316A32B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939AA-34BB-3998-52B6-916FAD92C4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38BDC2-226C-73AC-74CF-6D3B0365E9B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82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04944-8F2D-AC16-6E45-823EB2DB5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87E16-6807-14F1-2A1B-9862BAC289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846262-798D-8F00-2C89-F5964CA4C9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8028C2-512E-7E46-2C19-3022C44E8638}"/>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84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679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1584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99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9473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17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4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42573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451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11294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833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1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7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11126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linkedin.com/in/mahmoud-hassan-b4400b1b7/" TargetMode="Externa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890191" y="1190173"/>
            <a:ext cx="6832210" cy="5438955"/>
          </a:xfrm>
        </p:spPr>
        <p:txBody>
          <a:bodyPr anchor="ctr" anchorCtr="0"/>
          <a:lstStyle/>
          <a:p>
            <a:pPr algn="ctr"/>
            <a:r>
              <a:rPr lang="en-US" sz="9600" b="1" dirty="0">
                <a:ln>
                  <a:solidFill>
                    <a:srgbClr val="DEF44F"/>
                  </a:solidFill>
                </a:ln>
                <a:solidFill>
                  <a:srgbClr val="DEF44F"/>
                </a:solidFill>
                <a:effectLst>
                  <a:outerShdw blurRad="38100" dist="38100" dir="2700000" algn="tl">
                    <a:srgbClr val="000000">
                      <a:alpha val="43137"/>
                    </a:srgbClr>
                  </a:outerShdw>
                </a:effectLst>
              </a:rPr>
              <a:t>Cyber Kill Chain </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sp>
        <p:nvSpPr>
          <p:cNvPr id="10" name="Rectangle 9">
            <a:extLst>
              <a:ext uri="{FF2B5EF4-FFF2-40B4-BE49-F238E27FC236}">
                <a16:creationId xmlns:a16="http://schemas.microsoft.com/office/drawing/2014/main" id="{01587383-0703-E77B-3FAB-7635121103BD}"/>
              </a:ext>
            </a:extLst>
          </p:cNvPr>
          <p:cNvSpPr>
            <a:spLocks/>
          </p:cNvSpPr>
          <p:nvPr/>
        </p:nvSpPr>
        <p:spPr>
          <a:xfrm>
            <a:off x="8493258" y="2"/>
            <a:ext cx="3698742" cy="2075542"/>
          </a:xfrm>
          <a:prstGeom prst="rect">
            <a:avLst/>
          </a:prstGeom>
          <a:ln>
            <a:solidFill>
              <a:srgbClr val="DEF44F"/>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30" name="Picture 6" descr="My thoughts on TryHackMe's awesome Pre-Security Path - Tramcrazy's Blog">
            <a:extLst>
              <a:ext uri="{FF2B5EF4-FFF2-40B4-BE49-F238E27FC236}">
                <a16:creationId xmlns:a16="http://schemas.microsoft.com/office/drawing/2014/main" id="{04AAA1F0-24CA-DC89-FAD0-2FBDA8EC67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3258" y="14516"/>
            <a:ext cx="3683920" cy="2061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6"/>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D35F1-F6D3-008C-E434-D520C754837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DCD7142-B470-40CB-07A5-1E16CEC4937E}"/>
              </a:ext>
            </a:extLst>
          </p:cNvPr>
          <p:cNvCxnSpPr>
            <a:cxnSpLocks/>
          </p:cNvCxnSpPr>
          <p:nvPr/>
        </p:nvCxnSpPr>
        <p:spPr>
          <a:xfrm>
            <a:off x="4542968" y="728858"/>
            <a:ext cx="310896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D623CCAF-2B4F-6E5D-6A29-720778C73BC7}"/>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Cyber Kill Chain </a:t>
            </a:r>
          </a:p>
        </p:txBody>
      </p:sp>
      <p:pic>
        <p:nvPicPr>
          <p:cNvPr id="7" name="Picture 2" descr="TryHackMe Cyber Kill Chain Room. The Cyber Kill Chain framework is… | by  Haircutfish | Medium">
            <a:extLst>
              <a:ext uri="{FF2B5EF4-FFF2-40B4-BE49-F238E27FC236}">
                <a16:creationId xmlns:a16="http://schemas.microsoft.com/office/drawing/2014/main" id="{B45C1ACF-AB1A-E578-B169-D647B734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82904"/>
            <a:ext cx="12174781" cy="479857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t Allowed&quot; Symbol 2">
            <a:extLst>
              <a:ext uri="{FF2B5EF4-FFF2-40B4-BE49-F238E27FC236}">
                <a16:creationId xmlns:a16="http://schemas.microsoft.com/office/drawing/2014/main" id="{3DE45676-43D3-A002-C009-688AD0864D67}"/>
              </a:ext>
            </a:extLst>
          </p:cNvPr>
          <p:cNvSpPr/>
          <p:nvPr/>
        </p:nvSpPr>
        <p:spPr>
          <a:xfrm>
            <a:off x="964478" y="3067762"/>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4" name="Circle: Hollow 3">
            <a:extLst>
              <a:ext uri="{FF2B5EF4-FFF2-40B4-BE49-F238E27FC236}">
                <a16:creationId xmlns:a16="http://schemas.microsoft.com/office/drawing/2014/main" id="{9BF514AC-2E52-A6B5-9D15-B1AA530D8EBC}"/>
              </a:ext>
            </a:extLst>
          </p:cNvPr>
          <p:cNvSpPr/>
          <p:nvPr/>
        </p:nvSpPr>
        <p:spPr>
          <a:xfrm>
            <a:off x="9521178" y="3067762"/>
            <a:ext cx="1757362" cy="1769618"/>
          </a:xfrm>
          <a:prstGeom prst="donut">
            <a:avLst>
              <a:gd name="adj" fmla="val 8303"/>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5" name="&quot;Not Allowed&quot; Symbol 4">
            <a:extLst>
              <a:ext uri="{FF2B5EF4-FFF2-40B4-BE49-F238E27FC236}">
                <a16:creationId xmlns:a16="http://schemas.microsoft.com/office/drawing/2014/main" id="{AE04F09E-A560-51EF-3E19-EDBCCC7BEC6C}"/>
              </a:ext>
            </a:extLst>
          </p:cNvPr>
          <p:cNvSpPr/>
          <p:nvPr/>
        </p:nvSpPr>
        <p:spPr>
          <a:xfrm>
            <a:off x="2390867" y="1298144"/>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2" name="&quot;Not Allowed&quot; Symbol 1">
            <a:extLst>
              <a:ext uri="{FF2B5EF4-FFF2-40B4-BE49-F238E27FC236}">
                <a16:creationId xmlns:a16="http://schemas.microsoft.com/office/drawing/2014/main" id="{1E8CD724-D295-0BFC-0F85-C0438AD5524B}"/>
              </a:ext>
            </a:extLst>
          </p:cNvPr>
          <p:cNvSpPr/>
          <p:nvPr/>
        </p:nvSpPr>
        <p:spPr>
          <a:xfrm>
            <a:off x="5243645" y="1298144"/>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0" name="&quot;Not Allowed&quot; Symbol 9">
            <a:extLst>
              <a:ext uri="{FF2B5EF4-FFF2-40B4-BE49-F238E27FC236}">
                <a16:creationId xmlns:a16="http://schemas.microsoft.com/office/drawing/2014/main" id="{8C7F4AB0-3AFD-76D0-6668-34940A41B1F8}"/>
              </a:ext>
            </a:extLst>
          </p:cNvPr>
          <p:cNvSpPr/>
          <p:nvPr/>
        </p:nvSpPr>
        <p:spPr>
          <a:xfrm>
            <a:off x="3825645" y="3067762"/>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6" name="&quot;Not Allowed&quot; Symbol 5">
            <a:extLst>
              <a:ext uri="{FF2B5EF4-FFF2-40B4-BE49-F238E27FC236}">
                <a16:creationId xmlns:a16="http://schemas.microsoft.com/office/drawing/2014/main" id="{2256757C-AF81-E5EA-EB36-CBA6DEDCC39A}"/>
              </a:ext>
            </a:extLst>
          </p:cNvPr>
          <p:cNvSpPr/>
          <p:nvPr/>
        </p:nvSpPr>
        <p:spPr>
          <a:xfrm>
            <a:off x="6662185" y="3083002"/>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1" name="&quot;Not Allowed&quot; Symbol 10">
            <a:extLst>
              <a:ext uri="{FF2B5EF4-FFF2-40B4-BE49-F238E27FC236}">
                <a16:creationId xmlns:a16="http://schemas.microsoft.com/office/drawing/2014/main" id="{FB55BDD5-098F-F35C-9FB1-3893F04A2B0A}"/>
              </a:ext>
            </a:extLst>
          </p:cNvPr>
          <p:cNvSpPr/>
          <p:nvPr/>
        </p:nvSpPr>
        <p:spPr>
          <a:xfrm>
            <a:off x="8096423" y="1313384"/>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69062145"/>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 grpId="0" animBg="1"/>
      <p:bldP spid="10" grpId="0" animBg="1"/>
      <p:bldP spid="6"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E12D6-CCD6-40BF-E7B5-14A52612B593}"/>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AC9023F-55AB-E490-63E1-77E47F81EFD5}"/>
              </a:ext>
            </a:extLst>
          </p:cNvPr>
          <p:cNvCxnSpPr>
            <a:cxnSpLocks/>
          </p:cNvCxnSpPr>
          <p:nvPr/>
        </p:nvCxnSpPr>
        <p:spPr>
          <a:xfrm>
            <a:off x="2206171" y="696340"/>
            <a:ext cx="7082972"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6E984A02-E6A1-C77B-1E79-1E0C9CA09C45}"/>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Actions on Objectives (Exfiltration)</a:t>
            </a:r>
          </a:p>
        </p:txBody>
      </p:sp>
      <p:sp>
        <p:nvSpPr>
          <p:cNvPr id="17" name="Google Shape;15224;p81">
            <a:extLst>
              <a:ext uri="{FF2B5EF4-FFF2-40B4-BE49-F238E27FC236}">
                <a16:creationId xmlns:a16="http://schemas.microsoft.com/office/drawing/2014/main" id="{FE1673F0-A14D-21FB-C2ED-0382438D6CB2}"/>
              </a:ext>
            </a:extLst>
          </p:cNvPr>
          <p:cNvSpPr/>
          <p:nvPr/>
        </p:nvSpPr>
        <p:spPr>
          <a:xfrm>
            <a:off x="116113" y="864327"/>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8" name="TextBox 17">
            <a:extLst>
              <a:ext uri="{FF2B5EF4-FFF2-40B4-BE49-F238E27FC236}">
                <a16:creationId xmlns:a16="http://schemas.microsoft.com/office/drawing/2014/main" id="{44EFFCB8-F3DE-B3CD-E789-85085B1F9948}"/>
              </a:ext>
            </a:extLst>
          </p:cNvPr>
          <p:cNvSpPr txBox="1"/>
          <p:nvPr/>
        </p:nvSpPr>
        <p:spPr>
          <a:xfrm>
            <a:off x="638334" y="832462"/>
            <a:ext cx="11553666" cy="1538883"/>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The Actions on Objectives Phase: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Actions on Objectives phase is the final stage of the Cyber Kill Chain, where the attacker has successfully gained access to the target system or network and now focuses on achieving their end goals.</a:t>
            </a:r>
          </a:p>
        </p:txBody>
      </p:sp>
      <p:sp>
        <p:nvSpPr>
          <p:cNvPr id="7" name="Google Shape;15224;p81">
            <a:extLst>
              <a:ext uri="{FF2B5EF4-FFF2-40B4-BE49-F238E27FC236}">
                <a16:creationId xmlns:a16="http://schemas.microsoft.com/office/drawing/2014/main" id="{A92CF844-49C3-58DE-C4A4-E3EA2B029A51}"/>
              </a:ext>
            </a:extLst>
          </p:cNvPr>
          <p:cNvSpPr/>
          <p:nvPr/>
        </p:nvSpPr>
        <p:spPr>
          <a:xfrm>
            <a:off x="116113" y="2782738"/>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9" name="TextBox 8">
            <a:extLst>
              <a:ext uri="{FF2B5EF4-FFF2-40B4-BE49-F238E27FC236}">
                <a16:creationId xmlns:a16="http://schemas.microsoft.com/office/drawing/2014/main" id="{52A782AC-365A-FF26-FC1A-519524422E07}"/>
              </a:ext>
            </a:extLst>
          </p:cNvPr>
          <p:cNvSpPr txBox="1"/>
          <p:nvPr/>
        </p:nvSpPr>
        <p:spPr>
          <a:xfrm>
            <a:off x="638334" y="2762423"/>
            <a:ext cx="11553666" cy="46166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What the Attacker Can Do in This Phase?</a:t>
            </a:r>
          </a:p>
        </p:txBody>
      </p:sp>
      <p:sp>
        <p:nvSpPr>
          <p:cNvPr id="2" name="TextBox 1">
            <a:extLst>
              <a:ext uri="{FF2B5EF4-FFF2-40B4-BE49-F238E27FC236}">
                <a16:creationId xmlns:a16="http://schemas.microsoft.com/office/drawing/2014/main" id="{F5A3EA53-082A-40C9-CC6A-89BA118E70F2}"/>
              </a:ext>
            </a:extLst>
          </p:cNvPr>
          <p:cNvSpPr txBox="1"/>
          <p:nvPr/>
        </p:nvSpPr>
        <p:spPr>
          <a:xfrm>
            <a:off x="638334" y="3267565"/>
            <a:ext cx="11553666" cy="1669688"/>
          </a:xfrm>
          <a:prstGeom prst="rect">
            <a:avLst/>
          </a:prstGeom>
          <a:noFill/>
        </p:spPr>
        <p:txBody>
          <a:bodyPr wrap="square" anchor="ctr">
            <a:spAutoFit/>
          </a:bodyPr>
          <a:lstStyle/>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Collecting Credentials:</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steals usernames and passwords of employees or administrators.</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can use tools like </a:t>
            </a:r>
            <a:r>
              <a:rPr kumimoji="0" lang="en-US" sz="1800" b="0" i="0" u="none" strike="noStrike" kern="1200" cap="none" spc="0" normalizeH="0" baseline="0" noProof="0" dirty="0" err="1">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Mimikatz</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to extract passwords from the system’s memory.</a:t>
            </a:r>
          </a:p>
        </p:txBody>
      </p:sp>
      <p:pic>
        <p:nvPicPr>
          <p:cNvPr id="3074" name="Picture 2">
            <a:extLst>
              <a:ext uri="{FF2B5EF4-FFF2-40B4-BE49-F238E27FC236}">
                <a16:creationId xmlns:a16="http://schemas.microsoft.com/office/drawing/2014/main" id="{F755D764-66C3-00B7-322C-E1BD81898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458" y="-38524"/>
            <a:ext cx="794205" cy="734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68BD3E-7335-6853-1155-B3FBD960C3F4}"/>
              </a:ext>
            </a:extLst>
          </p:cNvPr>
          <p:cNvSpPr txBox="1"/>
          <p:nvPr/>
        </p:nvSpPr>
        <p:spPr>
          <a:xfrm>
            <a:off x="638334" y="5051545"/>
            <a:ext cx="11553666" cy="1762021"/>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2.	Internal Reconnaissance:</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gathers additional information about the company’s internal network.</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interact with internal software to discover additional vulnerabilities that can be exploited.</a:t>
            </a:r>
          </a:p>
        </p:txBody>
      </p:sp>
    </p:spTree>
    <p:extLst>
      <p:ext uri="{BB962C8B-B14F-4D97-AF65-F5344CB8AC3E}">
        <p14:creationId xmlns:p14="http://schemas.microsoft.com/office/powerpoint/2010/main" val="3094655114"/>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3E9DD-FC9D-6766-8D5D-93941763D51A}"/>
            </a:ext>
          </a:extLst>
        </p:cNvPr>
        <p:cNvGrpSpPr/>
        <p:nvPr/>
      </p:nvGrpSpPr>
      <p:grpSpPr>
        <a:xfrm>
          <a:off x="0" y="0"/>
          <a:ext cx="0" cy="0"/>
          <a:chOff x="0" y="0"/>
          <a:chExt cx="0" cy="0"/>
        </a:xfrm>
      </p:grpSpPr>
      <p:sp>
        <p:nvSpPr>
          <p:cNvPr id="7" name="Google Shape;15224;p81">
            <a:extLst>
              <a:ext uri="{FF2B5EF4-FFF2-40B4-BE49-F238E27FC236}">
                <a16:creationId xmlns:a16="http://schemas.microsoft.com/office/drawing/2014/main" id="{F3CA5FB1-2C62-A1F3-116C-991708F34A2C}"/>
              </a:ext>
            </a:extLst>
          </p:cNvPr>
          <p:cNvSpPr/>
          <p:nvPr/>
        </p:nvSpPr>
        <p:spPr>
          <a:xfrm>
            <a:off x="116113" y="959609"/>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9" name="TextBox 8">
            <a:extLst>
              <a:ext uri="{FF2B5EF4-FFF2-40B4-BE49-F238E27FC236}">
                <a16:creationId xmlns:a16="http://schemas.microsoft.com/office/drawing/2014/main" id="{4BFFBAC9-0095-3E40-69A0-AB11763F89A8}"/>
              </a:ext>
            </a:extLst>
          </p:cNvPr>
          <p:cNvSpPr txBox="1"/>
          <p:nvPr/>
        </p:nvSpPr>
        <p:spPr>
          <a:xfrm>
            <a:off x="638334" y="922361"/>
            <a:ext cx="11553666" cy="46166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What the Attacker Can Do in This Phase?</a:t>
            </a:r>
          </a:p>
        </p:txBody>
      </p:sp>
      <p:sp>
        <p:nvSpPr>
          <p:cNvPr id="4" name="TextBox 3">
            <a:extLst>
              <a:ext uri="{FF2B5EF4-FFF2-40B4-BE49-F238E27FC236}">
                <a16:creationId xmlns:a16="http://schemas.microsoft.com/office/drawing/2014/main" id="{715409CF-A973-6417-A602-E980226165A1}"/>
              </a:ext>
            </a:extLst>
          </p:cNvPr>
          <p:cNvSpPr txBox="1"/>
          <p:nvPr/>
        </p:nvSpPr>
        <p:spPr>
          <a:xfrm>
            <a:off x="638334" y="1395476"/>
            <a:ext cx="11553666" cy="2039020"/>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3.	Collecting and Exfiltrating Sensitive Data:</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collects sensitive data such as financial information, customer data, or trade 	secrets.</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transfer this data to an external server they control.</a:t>
            </a:r>
          </a:p>
        </p:txBody>
      </p:sp>
      <p:cxnSp>
        <p:nvCxnSpPr>
          <p:cNvPr id="5" name="Straight Connector 4">
            <a:extLst>
              <a:ext uri="{FF2B5EF4-FFF2-40B4-BE49-F238E27FC236}">
                <a16:creationId xmlns:a16="http://schemas.microsoft.com/office/drawing/2014/main" id="{2A218D3C-DB6B-C9ED-70DB-6FA7DC566808}"/>
              </a:ext>
            </a:extLst>
          </p:cNvPr>
          <p:cNvCxnSpPr>
            <a:cxnSpLocks/>
          </p:cNvCxnSpPr>
          <p:nvPr/>
        </p:nvCxnSpPr>
        <p:spPr>
          <a:xfrm>
            <a:off x="2206171" y="713273"/>
            <a:ext cx="7082972"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0" name="Google Shape;2138;p37">
            <a:extLst>
              <a:ext uri="{FF2B5EF4-FFF2-40B4-BE49-F238E27FC236}">
                <a16:creationId xmlns:a16="http://schemas.microsoft.com/office/drawing/2014/main" id="{DD762B4B-9716-B982-B9C0-BF680C634CBD}"/>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Actions on Objectives (Exfiltration)</a:t>
            </a:r>
          </a:p>
        </p:txBody>
      </p:sp>
      <p:pic>
        <p:nvPicPr>
          <p:cNvPr id="11" name="Picture 2">
            <a:extLst>
              <a:ext uri="{FF2B5EF4-FFF2-40B4-BE49-F238E27FC236}">
                <a16:creationId xmlns:a16="http://schemas.microsoft.com/office/drawing/2014/main" id="{B43D38C5-3866-5170-53FA-DB8F63115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458" y="-38524"/>
            <a:ext cx="794205" cy="734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CE20EA-1D81-E831-CD6F-BFE417CD8069}"/>
              </a:ext>
            </a:extLst>
          </p:cNvPr>
          <p:cNvSpPr txBox="1"/>
          <p:nvPr/>
        </p:nvSpPr>
        <p:spPr>
          <a:xfrm>
            <a:off x="638334" y="3924005"/>
            <a:ext cx="11553666" cy="2223686"/>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4.	Deleting Backups and Shadow Copies:</a:t>
            </a:r>
            <a:endPar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Shadow Copy is a Microsoft technology that automatically creates backup copies of files or volumes.</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deletes these backups to prevent the victim from recovering data after the attack.</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uses tools like </a:t>
            </a:r>
            <a:r>
              <a:rPr kumimoji="0" lang="en-US" sz="1800" b="0" i="0" u="none" strike="noStrike" kern="1200" cap="none" spc="0" normalizeH="0" baseline="0" noProof="0" dirty="0" err="1">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vssadmin</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to delete shadow copies.</a:t>
            </a:r>
          </a:p>
        </p:txBody>
      </p:sp>
    </p:spTree>
    <p:extLst>
      <p:ext uri="{BB962C8B-B14F-4D97-AF65-F5344CB8AC3E}">
        <p14:creationId xmlns:p14="http://schemas.microsoft.com/office/powerpoint/2010/main" val="3722674404"/>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EB088-5FD1-96EA-D976-0EF90D341867}"/>
            </a:ext>
          </a:extLst>
        </p:cNvPr>
        <p:cNvGrpSpPr/>
        <p:nvPr/>
      </p:nvGrpSpPr>
      <p:grpSpPr>
        <a:xfrm>
          <a:off x="0" y="0"/>
          <a:ext cx="0" cy="0"/>
          <a:chOff x="0" y="0"/>
          <a:chExt cx="0" cy="0"/>
        </a:xfrm>
      </p:grpSpPr>
      <p:sp>
        <p:nvSpPr>
          <p:cNvPr id="7" name="Google Shape;15224;p81">
            <a:extLst>
              <a:ext uri="{FF2B5EF4-FFF2-40B4-BE49-F238E27FC236}">
                <a16:creationId xmlns:a16="http://schemas.microsoft.com/office/drawing/2014/main" id="{465C3420-1C3B-78DB-49F2-3ACD8C61D3D3}"/>
              </a:ext>
            </a:extLst>
          </p:cNvPr>
          <p:cNvSpPr/>
          <p:nvPr/>
        </p:nvSpPr>
        <p:spPr>
          <a:xfrm>
            <a:off x="116113" y="849918"/>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9" name="TextBox 8">
            <a:extLst>
              <a:ext uri="{FF2B5EF4-FFF2-40B4-BE49-F238E27FC236}">
                <a16:creationId xmlns:a16="http://schemas.microsoft.com/office/drawing/2014/main" id="{7F875A72-4BFC-F785-C928-B7CF0E2187CE}"/>
              </a:ext>
            </a:extLst>
          </p:cNvPr>
          <p:cNvSpPr txBox="1"/>
          <p:nvPr/>
        </p:nvSpPr>
        <p:spPr>
          <a:xfrm>
            <a:off x="638334" y="829603"/>
            <a:ext cx="11553666" cy="46166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What the Attacker Can Do in This Phase?</a:t>
            </a:r>
          </a:p>
        </p:txBody>
      </p:sp>
      <p:sp>
        <p:nvSpPr>
          <p:cNvPr id="4" name="TextBox 3">
            <a:extLst>
              <a:ext uri="{FF2B5EF4-FFF2-40B4-BE49-F238E27FC236}">
                <a16:creationId xmlns:a16="http://schemas.microsoft.com/office/drawing/2014/main" id="{204AAB55-22C0-A86D-0FC4-665802601126}"/>
              </a:ext>
            </a:extLst>
          </p:cNvPr>
          <p:cNvSpPr txBox="1"/>
          <p:nvPr/>
        </p:nvSpPr>
        <p:spPr>
          <a:xfrm>
            <a:off x="638334" y="1418737"/>
            <a:ext cx="11553666" cy="1762021"/>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5.	Destroying or Corrupting Data:</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modifies or destroys data as part of the attack.</a:t>
            </a:r>
          </a:p>
          <a:p>
            <a:pPr marL="742950" marR="0" lvl="1" indent="-285750" algn="l" defTabSz="457200" rtl="0" eaLnBrk="1" fontAlgn="auto" latinLnBrk="0" hangingPunct="1">
              <a:lnSpc>
                <a:spcPct val="100000"/>
              </a:lnSpc>
              <a:spcBef>
                <a:spcPts val="0"/>
              </a:spcBef>
              <a:spcAft>
                <a:spcPts val="0"/>
              </a:spcAft>
              <a:buClr>
                <a:srgbClr val="D01527"/>
              </a:buClr>
              <a:buSzTx/>
              <a:buFont typeface="Wingdings" panose="05000000000000000000" pitchFamily="2" charset="2"/>
              <a:buChar char="§"/>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can encrypt files using ransomware or permanently delete them.</a:t>
            </a:r>
          </a:p>
        </p:txBody>
      </p:sp>
      <p:cxnSp>
        <p:nvCxnSpPr>
          <p:cNvPr id="5" name="Straight Connector 4">
            <a:extLst>
              <a:ext uri="{FF2B5EF4-FFF2-40B4-BE49-F238E27FC236}">
                <a16:creationId xmlns:a16="http://schemas.microsoft.com/office/drawing/2014/main" id="{E6ECE226-C48B-38AF-DAE1-565513582D5A}"/>
              </a:ext>
            </a:extLst>
          </p:cNvPr>
          <p:cNvCxnSpPr>
            <a:cxnSpLocks/>
          </p:cNvCxnSpPr>
          <p:nvPr/>
        </p:nvCxnSpPr>
        <p:spPr>
          <a:xfrm>
            <a:off x="2206171" y="696340"/>
            <a:ext cx="7082972"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0" name="Google Shape;2138;p37">
            <a:extLst>
              <a:ext uri="{FF2B5EF4-FFF2-40B4-BE49-F238E27FC236}">
                <a16:creationId xmlns:a16="http://schemas.microsoft.com/office/drawing/2014/main" id="{6F355E66-4A68-E4D3-2AC1-635E0295B064}"/>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Actions on Objectives (Exfiltration)</a:t>
            </a:r>
          </a:p>
        </p:txBody>
      </p:sp>
      <p:pic>
        <p:nvPicPr>
          <p:cNvPr id="11" name="Picture 2">
            <a:extLst>
              <a:ext uri="{FF2B5EF4-FFF2-40B4-BE49-F238E27FC236}">
                <a16:creationId xmlns:a16="http://schemas.microsoft.com/office/drawing/2014/main" id="{888CBB87-1B97-B2C9-47EA-E2E7ABB50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458" y="-38524"/>
            <a:ext cx="794205" cy="73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86339"/>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324</Words>
  <Application>Microsoft Office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ADLaM Display</vt:lpstr>
      <vt:lpstr>Aptos</vt:lpstr>
      <vt:lpstr>Arial Rounded MT Bold</vt:lpstr>
      <vt:lpstr>Calibri</vt:lpstr>
      <vt:lpstr>Courier New</vt:lpstr>
      <vt:lpstr>Fjalla One</vt:lpstr>
      <vt:lpstr>Trebuchet MS</vt:lpstr>
      <vt:lpstr>Wingdings</vt:lpstr>
      <vt:lpstr>Wingdings 3</vt:lpstr>
      <vt:lpstr>Facet</vt:lpstr>
      <vt:lpstr>Cyber Kill Chain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9</cp:revision>
  <dcterms:created xsi:type="dcterms:W3CDTF">2025-03-14T02:39:54Z</dcterms:created>
  <dcterms:modified xsi:type="dcterms:W3CDTF">2025-03-23T23:13:27Z</dcterms:modified>
</cp:coreProperties>
</file>