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555" r:id="rId2"/>
    <p:sldId id="538" r:id="rId3"/>
    <p:sldId id="540" r:id="rId4"/>
    <p:sldId id="539" r:id="rId5"/>
    <p:sldId id="541" r:id="rId6"/>
    <p:sldId id="542" r:id="rId7"/>
    <p:sldId id="543" r:id="rId8"/>
    <p:sldId id="545" r:id="rId9"/>
    <p:sldId id="546" r:id="rId10"/>
    <p:sldId id="547" r:id="rId11"/>
    <p:sldId id="548" r:id="rId12"/>
    <p:sldId id="549" r:id="rId13"/>
    <p:sldId id="550" r:id="rId14"/>
    <p:sldId id="551" r:id="rId15"/>
    <p:sldId id="552" r:id="rId16"/>
    <p:sldId id="556" r:id="rId17"/>
    <p:sldId id="557" r:id="rId18"/>
    <p:sldId id="55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657"/>
    <a:srgbClr val="F2D9BB"/>
    <a:srgbClr val="EE707B"/>
    <a:srgbClr val="F0F0F0"/>
    <a:srgbClr val="D34817"/>
    <a:srgbClr val="FFD700"/>
    <a:srgbClr val="E3AD6B"/>
    <a:srgbClr val="F0AD92"/>
    <a:srgbClr val="376C8A"/>
    <a:srgbClr val="63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7" autoAdjust="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6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37C0BF-C8B9-4173-91E9-F7CBBD581C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87358A-A5BB-4D3E-9487-7FC9FF5E1D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5C4E1-3598-4FB2-9C4D-3A4A548B4D92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DB236-9307-49A7-BEE3-1920F645A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B124E-69BD-41A3-A53D-5716AF58F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7E061-37A6-47C7-8909-7FE72DB3F7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746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A30F6-B092-42A4-B3EB-009C0FF69F13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9DD41-47D8-4356-8F66-825875B10E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99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Mulish"/>
              </a:rPr>
              <a:t>OpenCV (Open Source Computer Vision Library) is an open source computer vision and machine learning software library. OpenCV was built to provide a common infrastructure for computer vision applications and to accelerate the use of machine perception in the commercial products. Being a BSD-licensed product, OpenCV makes it easy for businesses to utilize and modify the code.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9DD41-47D8-4356-8F66-825875B10ED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76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9DD41-47D8-4356-8F66-825875B10ED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380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B9DD41-47D8-4356-8F66-825875B10ED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429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3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1D47-6418-4E58-8342-DC68E779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0EE1F-DC15-4480-BC1D-B28E432D5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0D26C-6ABF-42BE-8BF1-9400E366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F2BA-D35D-402D-8BCF-087BB739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82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283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bg>
      <p:bgPr>
        <a:solidFill>
          <a:srgbClr val="376C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09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FF56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78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solidFill>
          <a:srgbClr val="F2D9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0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bg>
      <p:bgPr>
        <a:solidFill>
          <a:srgbClr val="638F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70177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37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bg>
      <p:bgPr>
        <a:solidFill>
          <a:srgbClr val="E3AD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pic>
        <p:nvPicPr>
          <p:cNvPr id="2050" name="Picture 2" descr="9 Beautiful Color Palettes For Designing Powerful PowerPoint Slides - The  SlideTeam Blog">
            <a:extLst>
              <a:ext uri="{FF2B5EF4-FFF2-40B4-BE49-F238E27FC236}">
                <a16:creationId xmlns:a16="http://schemas.microsoft.com/office/drawing/2014/main" id="{E9D1DDFC-D4A5-40FF-A963-6A1E217CDC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2" y="1600722"/>
            <a:ext cx="75723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6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33E77-C00D-4F83-8195-65B647CD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8240-9217-4E0C-B5BE-F6977CF5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9D208-4FA9-4897-90AC-CC1909DE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612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35DE-AB76-4726-A293-C711AE08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C167-5C6B-4197-B5A5-B69D59B2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FDF69-BF7A-47D9-B994-B1D660A3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A7642-2C04-4DE5-9112-710E2464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36FD-CF12-4C25-A0AC-D442C99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3357E-F32A-4599-B615-4A622E10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4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E086-3B0F-4D10-A725-DC2EF970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C7E3E-B743-4C09-995F-2D2C0F16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E90A7-A12B-4B38-9A97-128F04356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1CF2F-F71B-47AF-AEF0-AEA03A77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F8ACD-5289-4FE0-9AE1-5D7F0D8A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F37D8-746B-40F1-B30C-489FF31F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016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22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EE70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58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E3D8-7D31-4214-BF77-0E0E6760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F75B9-8311-4673-8829-7A78EE77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776D2-EECF-4984-AF44-0F9DC05D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87452-8372-47A2-8169-F9B7D8DA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4522-EC89-4565-98BB-FCB1A3B2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78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DEB18-935D-44AD-B9BD-73236D10A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79E50-D297-45BA-8A6F-C33A8706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9F6E-CD16-4C0E-A8BA-FE09ED38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22B70-1079-4A68-98F9-97DD12CA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22621-37C6-4983-AC19-C90E0406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3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355C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4A06-1085-4FB5-A6BB-13B3AAA3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BB142-F40B-48E8-A226-021ACA66D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01E93-C556-45A5-8538-F68F5D16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7DF48-CA5F-4492-84BB-574AAB70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5743-FCF3-4D9B-80A9-54263A87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387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</p:spPr>
        <p:txBody>
          <a:bodyPr/>
          <a:lstStyle>
            <a:lvl1pPr>
              <a:defRPr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/>
          <p:nvPr userDrawn="1"/>
        </p:nvCxnSpPr>
        <p:spPr>
          <a:xfrm>
            <a:off x="0" y="1002122"/>
            <a:ext cx="12192000" cy="0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/>
          <p:nvPr userDrawn="1"/>
        </p:nvCxnSpPr>
        <p:spPr>
          <a:xfrm>
            <a:off x="0" y="1029907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96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/>
          <p:nvPr userDrawn="1"/>
        </p:nvCxnSpPr>
        <p:spPr>
          <a:xfrm>
            <a:off x="0" y="1002122"/>
            <a:ext cx="12192000" cy="0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/>
          <p:nvPr userDrawn="1"/>
        </p:nvCxnSpPr>
        <p:spPr>
          <a:xfrm>
            <a:off x="0" y="1029907"/>
            <a:ext cx="12192000" cy="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984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5FF8-2304-4986-A231-CFF947D7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136525"/>
            <a:ext cx="10515600" cy="929097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1C07A-5450-4A77-A0DF-5C04AA09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569FD-B86B-42EA-9FC9-9F5BF736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524D-57A1-4D72-90A7-6B3BCDB9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BD1DD-064B-4E24-A155-BA02A0BA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8F227C-D1AA-4816-9C8D-67FEA26F4165}"/>
              </a:ext>
            </a:extLst>
          </p:cNvPr>
          <p:cNvCxnSpPr>
            <a:cxnSpLocks/>
          </p:cNvCxnSpPr>
          <p:nvPr userDrawn="1"/>
        </p:nvCxnSpPr>
        <p:spPr>
          <a:xfrm>
            <a:off x="9525" y="-2331"/>
            <a:ext cx="0" cy="6860331"/>
          </a:xfrm>
          <a:prstGeom prst="line">
            <a:avLst/>
          </a:prstGeom>
          <a:ln w="25400">
            <a:solidFill>
              <a:srgbClr val="FF56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F9C409-20C8-4973-89A3-8CF96957D4B0}"/>
              </a:ext>
            </a:extLst>
          </p:cNvPr>
          <p:cNvCxnSpPr>
            <a:cxnSpLocks/>
          </p:cNvCxnSpPr>
          <p:nvPr userDrawn="1"/>
        </p:nvCxnSpPr>
        <p:spPr>
          <a:xfrm>
            <a:off x="32385" y="0"/>
            <a:ext cx="0" cy="6858000"/>
          </a:xfrm>
          <a:prstGeom prst="line">
            <a:avLst/>
          </a:prstGeom>
          <a:ln w="19050">
            <a:solidFill>
              <a:srgbClr val="E3AD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699B69-26FB-4826-937C-FBE7ED5E00E6}"/>
              </a:ext>
            </a:extLst>
          </p:cNvPr>
          <p:cNvCxnSpPr>
            <a:cxnSpLocks/>
          </p:cNvCxnSpPr>
          <p:nvPr userDrawn="1"/>
        </p:nvCxnSpPr>
        <p:spPr>
          <a:xfrm>
            <a:off x="73660" y="2222"/>
            <a:ext cx="0" cy="6858000"/>
          </a:xfrm>
          <a:prstGeom prst="line">
            <a:avLst/>
          </a:prstGeom>
          <a:ln w="19050">
            <a:solidFill>
              <a:srgbClr val="F2D9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43837B-15D5-47DE-AC4F-2C2BCA1479F6}"/>
              </a:ext>
            </a:extLst>
          </p:cNvPr>
          <p:cNvCxnSpPr>
            <a:cxnSpLocks/>
          </p:cNvCxnSpPr>
          <p:nvPr userDrawn="1"/>
        </p:nvCxnSpPr>
        <p:spPr>
          <a:xfrm>
            <a:off x="48262" y="0"/>
            <a:ext cx="0" cy="6858000"/>
          </a:xfrm>
          <a:prstGeom prst="line">
            <a:avLst/>
          </a:prstGeom>
          <a:ln w="19050">
            <a:solidFill>
              <a:srgbClr val="638F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9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82C7-73DA-4EA0-8049-95D70368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7948D-1B1A-4829-AC55-11122A2F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7FAD-EFD8-4F3C-A709-2E55A0FF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844E3-2CC2-4CD1-BE22-131E60A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E501-904C-4890-8A0E-92B42E04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1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CF49-6A42-4F43-B1CF-A6E57B87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77729-3CD2-4155-BBF6-1390E56B6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81C07-240F-437E-9CF8-8F42B05B3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DD32-0041-4BF7-A7F1-460B5A84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EB32D-706C-40D6-82FC-2C35D5D8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DA8DF-EA92-4E53-8376-AC3327E6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54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C2B1-680F-40EA-A2E5-0654D73D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39FE-8C4B-4FCF-B082-BABDEE931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D06E5-5205-47AB-BB3E-D12CC2A64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81502-7CEF-4BA0-9320-FFF84B543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E2C17-2715-410F-A6AB-B4177CCC6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1AB5A-A2DB-4D64-8856-E2D7A457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E0AD8-EF41-4998-B0AB-AEB2366F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DBDCF-137D-40F1-A49D-F6BFB7E2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36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E1072-759C-4B82-89A4-88C43CB56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7747"/>
            <a:ext cx="10515600" cy="4819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A5A7-FC5D-4D42-AB62-8693AF526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E486F-A49C-43B7-8CDE-67C9D01261A6}" type="datetimeFigureOut">
              <a:rPr lang="en-IN" smtClean="0"/>
              <a:t>07-03-2022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5E24-CEE9-4A4F-8D31-13650CD96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0BAA6-DCC7-4E7E-8EAF-BD89349F0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9973-6FCE-402B-BE2B-7A77EF4CA0B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0F3ED-9E84-4797-BCB4-5931DB11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719"/>
            <a:ext cx="10515600" cy="92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73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2" r:id="rId3"/>
    <p:sldLayoutId id="2147483650" r:id="rId4"/>
    <p:sldLayoutId id="2147483670" r:id="rId5"/>
    <p:sldLayoutId id="2147483668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64" r:id="rId12"/>
    <p:sldLayoutId id="2147483661" r:id="rId13"/>
    <p:sldLayoutId id="2147483665" r:id="rId14"/>
    <p:sldLayoutId id="2147483666" r:id="rId15"/>
    <p:sldLayoutId id="2147483667" r:id="rId16"/>
    <p:sldLayoutId id="2147483663" r:id="rId17"/>
    <p:sldLayoutId id="2147483656" r:id="rId18"/>
    <p:sldLayoutId id="2147483657" r:id="rId19"/>
    <p:sldLayoutId id="2147483658" r:id="rId20"/>
    <p:sldLayoutId id="2147483659" r:id="rId2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76C8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opencv">
            <a:extLst>
              <a:ext uri="{FF2B5EF4-FFF2-40B4-BE49-F238E27FC236}">
                <a16:creationId xmlns:a16="http://schemas.microsoft.com/office/drawing/2014/main" id="{493AD1A9-26A0-4765-A189-8BE3C731E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249" y="2354062"/>
            <a:ext cx="1745501" cy="21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880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78C9-49EE-4B62-BDF6-34F76BC6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9F2DB-5D27-42D2-BA8E-D761D4E07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Lower the value </a:t>
            </a:r>
            <a:r>
              <a:rPr lang="en-US" sz="3200" b="1" i="1" dirty="0"/>
              <a:t>darker</a:t>
            </a:r>
            <a:r>
              <a:rPr lang="en-US" sz="3200" b="1" dirty="0"/>
              <a:t> </a:t>
            </a:r>
            <a:r>
              <a:rPr lang="en-US" sz="3200" dirty="0"/>
              <a:t>the color</a:t>
            </a:r>
          </a:p>
          <a:p>
            <a:pPr marL="0" indent="0">
              <a:buNone/>
            </a:pPr>
            <a:r>
              <a:rPr lang="en-US" sz="3200" dirty="0" err="1"/>
              <a:t>Eg</a:t>
            </a:r>
            <a:r>
              <a:rPr lang="en-US" sz="3200" dirty="0"/>
              <a:t>: black color for gray scale image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Higher the value </a:t>
            </a:r>
            <a:r>
              <a:rPr lang="en-US" sz="3200" b="1" i="1" dirty="0"/>
              <a:t>lighter</a:t>
            </a:r>
            <a:r>
              <a:rPr lang="en-US" sz="3200" dirty="0"/>
              <a:t> the color</a:t>
            </a:r>
          </a:p>
          <a:p>
            <a:pPr marL="0" indent="0">
              <a:buNone/>
            </a:pPr>
            <a:r>
              <a:rPr lang="en-US" sz="3200" dirty="0" err="1"/>
              <a:t>Eg</a:t>
            </a:r>
            <a:r>
              <a:rPr lang="en-US" sz="3200" dirty="0"/>
              <a:t>: White color for gray scale image</a:t>
            </a:r>
          </a:p>
          <a:p>
            <a:pPr marL="457200" lvl="1" indent="0">
              <a:buNone/>
            </a:pPr>
            <a:endParaRPr lang="en-US" sz="3600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12F0A2-7E68-4EE6-A278-D4EE6F01CC8D}"/>
              </a:ext>
            </a:extLst>
          </p:cNvPr>
          <p:cNvSpPr/>
          <p:nvPr/>
        </p:nvSpPr>
        <p:spPr>
          <a:xfrm>
            <a:off x="7247281" y="3331266"/>
            <a:ext cx="622854" cy="596348"/>
          </a:xfrm>
          <a:prstGeom prst="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255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C3B44-43A9-4066-8386-19828B56BEAB}"/>
              </a:ext>
            </a:extLst>
          </p:cNvPr>
          <p:cNvSpPr/>
          <p:nvPr/>
        </p:nvSpPr>
        <p:spPr>
          <a:xfrm>
            <a:off x="7247281" y="1620148"/>
            <a:ext cx="622854" cy="59634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6394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9F18-0D03-42B9-AFB4-C99B7501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C6C0E-ECF6-4D7C-8571-D19D17DBF8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4" y="1611173"/>
            <a:ext cx="4020999" cy="4020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9E697-99DC-4926-B15D-6CAEA1211216}"/>
              </a:ext>
            </a:extLst>
          </p:cNvPr>
          <p:cNvSpPr txBox="1"/>
          <p:nvPr/>
        </p:nvSpPr>
        <p:spPr>
          <a:xfrm>
            <a:off x="1985341" y="578986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 x 200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06273-42A2-4202-8DF8-E1C554AB17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7" t="14797" r="26664" b="69057"/>
          <a:stretch/>
        </p:blipFill>
        <p:spPr>
          <a:xfrm>
            <a:off x="5982759" y="1611172"/>
            <a:ext cx="4158187" cy="43951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B4EE39-E2C0-4888-B542-09CDD20D9ED6}"/>
              </a:ext>
            </a:extLst>
          </p:cNvPr>
          <p:cNvSpPr/>
          <p:nvPr/>
        </p:nvSpPr>
        <p:spPr>
          <a:xfrm>
            <a:off x="3381877" y="2438400"/>
            <a:ext cx="415423" cy="419100"/>
          </a:xfrm>
          <a:prstGeom prst="rect">
            <a:avLst/>
          </a:prstGeom>
          <a:noFill/>
          <a:ln w="76200">
            <a:solidFill>
              <a:srgbClr val="FF5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EB2793-372B-485B-9415-29FDE57F10A7}"/>
              </a:ext>
            </a:extLst>
          </p:cNvPr>
          <p:cNvCxnSpPr/>
          <p:nvPr/>
        </p:nvCxnSpPr>
        <p:spPr>
          <a:xfrm>
            <a:off x="3797300" y="2590800"/>
            <a:ext cx="2191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FF1FB37-D368-4673-82C1-E23C26921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299681"/>
              </p:ext>
            </p:extLst>
          </p:nvPr>
        </p:nvGraphicFramePr>
        <p:xfrm>
          <a:off x="5976408" y="1611172"/>
          <a:ext cx="4164538" cy="4395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934">
                  <a:extLst>
                    <a:ext uri="{9D8B030D-6E8A-4147-A177-3AD203B41FA5}">
                      <a16:colId xmlns:a16="http://schemas.microsoft.com/office/drawing/2014/main" val="3786918096"/>
                    </a:ext>
                  </a:extLst>
                </a:gridCol>
                <a:gridCol w="594934">
                  <a:extLst>
                    <a:ext uri="{9D8B030D-6E8A-4147-A177-3AD203B41FA5}">
                      <a16:colId xmlns:a16="http://schemas.microsoft.com/office/drawing/2014/main" val="2093096562"/>
                    </a:ext>
                  </a:extLst>
                </a:gridCol>
                <a:gridCol w="594934">
                  <a:extLst>
                    <a:ext uri="{9D8B030D-6E8A-4147-A177-3AD203B41FA5}">
                      <a16:colId xmlns:a16="http://schemas.microsoft.com/office/drawing/2014/main" val="3114540933"/>
                    </a:ext>
                  </a:extLst>
                </a:gridCol>
                <a:gridCol w="594934">
                  <a:extLst>
                    <a:ext uri="{9D8B030D-6E8A-4147-A177-3AD203B41FA5}">
                      <a16:colId xmlns:a16="http://schemas.microsoft.com/office/drawing/2014/main" val="553593621"/>
                    </a:ext>
                  </a:extLst>
                </a:gridCol>
                <a:gridCol w="594934">
                  <a:extLst>
                    <a:ext uri="{9D8B030D-6E8A-4147-A177-3AD203B41FA5}">
                      <a16:colId xmlns:a16="http://schemas.microsoft.com/office/drawing/2014/main" val="4142645303"/>
                    </a:ext>
                  </a:extLst>
                </a:gridCol>
                <a:gridCol w="594934">
                  <a:extLst>
                    <a:ext uri="{9D8B030D-6E8A-4147-A177-3AD203B41FA5}">
                      <a16:colId xmlns:a16="http://schemas.microsoft.com/office/drawing/2014/main" val="696228391"/>
                    </a:ext>
                  </a:extLst>
                </a:gridCol>
                <a:gridCol w="594934">
                  <a:extLst>
                    <a:ext uri="{9D8B030D-6E8A-4147-A177-3AD203B41FA5}">
                      <a16:colId xmlns:a16="http://schemas.microsoft.com/office/drawing/2014/main" val="2060405768"/>
                    </a:ext>
                  </a:extLst>
                </a:gridCol>
              </a:tblGrid>
              <a:tr h="625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246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79731"/>
                  </a:ext>
                </a:extLst>
              </a:tr>
              <a:tr h="538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622922"/>
                  </a:ext>
                </a:extLst>
              </a:tr>
              <a:tr h="538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69916"/>
                  </a:ext>
                </a:extLst>
              </a:tr>
              <a:tr h="538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597153"/>
                  </a:ext>
                </a:extLst>
              </a:tr>
              <a:tr h="538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905656"/>
                  </a:ext>
                </a:extLst>
              </a:tr>
              <a:tr h="538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169645"/>
                  </a:ext>
                </a:extLst>
              </a:tr>
              <a:tr h="538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192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752802"/>
                  </a:ext>
                </a:extLst>
              </a:tr>
              <a:tr h="538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196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199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0906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C8E942-FEB4-4B32-BBDB-B9FBFC687D16}"/>
              </a:ext>
            </a:extLst>
          </p:cNvPr>
          <p:cNvSpPr txBox="1"/>
          <p:nvPr/>
        </p:nvSpPr>
        <p:spPr>
          <a:xfrm>
            <a:off x="7860747" y="6020696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PIXELS</a:t>
            </a:r>
          </a:p>
        </p:txBody>
      </p:sp>
    </p:spTree>
    <p:extLst>
      <p:ext uri="{BB962C8B-B14F-4D97-AF65-F5344CB8AC3E}">
        <p14:creationId xmlns:p14="http://schemas.microsoft.com/office/powerpoint/2010/main" val="4042467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8BD0-BA2E-44FC-889A-CDFDBEF08A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Extracting Information from PIXEL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633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7D9B-0F36-4995-9881-E7D30891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in Image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1C38-8FB3-4D80-BCB7-BCE3CD881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Skill of extraction information from data is called </a:t>
            </a:r>
            <a:r>
              <a:rPr lang="en-US" sz="2400" dirty="0">
                <a:solidFill>
                  <a:schemeClr val="bg1"/>
                </a:solidFill>
                <a:highlight>
                  <a:srgbClr val="FF5657"/>
                </a:highlight>
              </a:rPr>
              <a:t>Data Science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Data Preprocessing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Data Analysis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Modelling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32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02A0-32B7-4AF1-BF78-BEC5A942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8EADD3-2AC8-44E8-AA7B-B4FA5961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/>
          <a:lstStyle/>
          <a:p>
            <a:r>
              <a:rPr lang="en-US" dirty="0"/>
              <a:t>Transforming the data into structured</a:t>
            </a:r>
          </a:p>
          <a:p>
            <a:pPr lvl="1"/>
            <a:r>
              <a:rPr lang="en-US" dirty="0"/>
              <a:t>Resize {Bring the all image into same shape}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Flatten</a:t>
            </a:r>
          </a:p>
          <a:p>
            <a:pPr lvl="1"/>
            <a:r>
              <a:rPr lang="en-US" dirty="0"/>
              <a:t>Converting into either row matrix or column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75D14-27BF-4012-88A6-14894D981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10" y="1179513"/>
            <a:ext cx="2380190" cy="234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6C77AD-E910-47E6-8302-5D360FAB2B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0" t="21090" r="9261" b="21046"/>
          <a:stretch/>
        </p:blipFill>
        <p:spPr>
          <a:xfrm>
            <a:off x="1518032" y="4800029"/>
            <a:ext cx="8133968" cy="1018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DEB18C-B723-4D8B-98C1-E4155E1A35C0}"/>
              </a:ext>
            </a:extLst>
          </p:cNvPr>
          <p:cNvSpPr txBox="1"/>
          <p:nvPr/>
        </p:nvSpPr>
        <p:spPr>
          <a:xfrm>
            <a:off x="10312776" y="5307867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(1, 100)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709507-9AF7-4CE8-A626-2ABB2521F315}"/>
              </a:ext>
            </a:extLst>
          </p:cNvPr>
          <p:cNvSpPr txBox="1"/>
          <p:nvPr/>
        </p:nvSpPr>
        <p:spPr>
          <a:xfrm>
            <a:off x="10205729" y="3122396"/>
            <a:ext cx="1148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(10, 10)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5B9AFA-253C-4100-929C-24D29248EF80}"/>
              </a:ext>
            </a:extLst>
          </p:cNvPr>
          <p:cNvSpPr txBox="1"/>
          <p:nvPr/>
        </p:nvSpPr>
        <p:spPr>
          <a:xfrm>
            <a:off x="5060139" y="6173128"/>
            <a:ext cx="1721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Bar Code</a:t>
            </a:r>
            <a:endParaRPr lang="en-I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31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63CE-0F31-4974-AEEA-BB0E881E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ED5E-E3C8-4D86-ADDA-2F129331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black bars</a:t>
            </a:r>
          </a:p>
          <a:p>
            <a:r>
              <a:rPr lang="en-US" dirty="0"/>
              <a:t>Distance between each bars</a:t>
            </a:r>
          </a:p>
          <a:p>
            <a:r>
              <a:rPr lang="en-US" dirty="0"/>
              <a:t>Width of each bars</a:t>
            </a:r>
          </a:p>
          <a:p>
            <a:r>
              <a:rPr lang="en-US" dirty="0"/>
              <a:t>Position or index of bars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EFC24E8F-03D8-4759-BCA8-BFDF17DFA7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0" t="21090" r="9261" b="21046"/>
          <a:stretch/>
        </p:blipFill>
        <p:spPr>
          <a:xfrm>
            <a:off x="1518032" y="4800029"/>
            <a:ext cx="8133968" cy="1018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179640AE-A809-427C-BFA7-7C10271DD280}"/>
              </a:ext>
            </a:extLst>
          </p:cNvPr>
          <p:cNvSpPr/>
          <p:nvPr/>
        </p:nvSpPr>
        <p:spPr>
          <a:xfrm>
            <a:off x="4673600" y="1357747"/>
            <a:ext cx="431800" cy="1664853"/>
          </a:xfrm>
          <a:prstGeom prst="rightBrace">
            <a:avLst>
              <a:gd name="adj1" fmla="val 818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4F18C-A778-40B1-B9DE-804CE6E97224}"/>
              </a:ext>
            </a:extLst>
          </p:cNvPr>
          <p:cNvSpPr txBox="1"/>
          <p:nvPr/>
        </p:nvSpPr>
        <p:spPr>
          <a:xfrm>
            <a:off x="5521964" y="1959340"/>
            <a:ext cx="128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Features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31465-4429-428C-8999-2808631E3F99}"/>
              </a:ext>
            </a:extLst>
          </p:cNvPr>
          <p:cNvCxnSpPr>
            <a:cxnSpLocks/>
          </p:cNvCxnSpPr>
          <p:nvPr/>
        </p:nvCxnSpPr>
        <p:spPr>
          <a:xfrm flipV="1">
            <a:off x="7086602" y="2184399"/>
            <a:ext cx="12953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FE34FEE-6CDD-4BF8-8FC1-43A830D288DD}"/>
              </a:ext>
            </a:extLst>
          </p:cNvPr>
          <p:cNvSpPr txBox="1"/>
          <p:nvPr/>
        </p:nvSpPr>
        <p:spPr>
          <a:xfrm>
            <a:off x="8663530" y="1768900"/>
            <a:ext cx="33618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Train </a:t>
            </a:r>
          </a:p>
          <a:p>
            <a:r>
              <a:rPr lang="en-US" sz="2400" b="1" dirty="0"/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654405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75C83C8-C8ED-4536-AE02-EC9CB6963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1" y="1694533"/>
            <a:ext cx="5276849" cy="374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713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1AE7BEC-5B5A-418E-9E65-87322690C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0975"/>
            <a:ext cx="9753600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E32F307-A456-4734-B225-90DAFD029765}"/>
              </a:ext>
            </a:extLst>
          </p:cNvPr>
          <p:cNvSpPr/>
          <p:nvPr/>
        </p:nvSpPr>
        <p:spPr>
          <a:xfrm>
            <a:off x="5156200" y="3403600"/>
            <a:ext cx="1257300" cy="419100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B3C96F-2DF3-4C82-A1CE-E21434BED418}"/>
              </a:ext>
            </a:extLst>
          </p:cNvPr>
          <p:cNvCxnSpPr/>
          <p:nvPr/>
        </p:nvCxnSpPr>
        <p:spPr>
          <a:xfrm flipV="1">
            <a:off x="6096000" y="2997200"/>
            <a:ext cx="1168400" cy="40640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32B897-44E4-41A1-A9A3-C6B311EA4C9D}"/>
              </a:ext>
            </a:extLst>
          </p:cNvPr>
          <p:cNvSpPr txBox="1"/>
          <p:nvPr/>
        </p:nvSpPr>
        <p:spPr>
          <a:xfrm>
            <a:off x="7264400" y="2639199"/>
            <a:ext cx="143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Image</a:t>
            </a:r>
            <a:endParaRPr lang="en-IN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256F89-A5A6-4306-9CD7-D0472260B34F}"/>
              </a:ext>
            </a:extLst>
          </p:cNvPr>
          <p:cNvCxnSpPr>
            <a:cxnSpLocks/>
          </p:cNvCxnSpPr>
          <p:nvPr/>
        </p:nvCxnSpPr>
        <p:spPr>
          <a:xfrm flipV="1">
            <a:off x="4991100" y="2095500"/>
            <a:ext cx="990600" cy="69850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0D844A-996F-4D8F-8840-22635D2FE778}"/>
              </a:ext>
            </a:extLst>
          </p:cNvPr>
          <p:cNvSpPr txBox="1"/>
          <p:nvPr/>
        </p:nvSpPr>
        <p:spPr>
          <a:xfrm>
            <a:off x="5956300" y="1377771"/>
            <a:ext cx="172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Machine Learning Model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88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56C9FC-F120-421C-8324-539A55E1B085}"/>
              </a:ext>
            </a:extLst>
          </p:cNvPr>
          <p:cNvSpPr txBox="1"/>
          <p:nvPr/>
        </p:nvSpPr>
        <p:spPr>
          <a:xfrm>
            <a:off x="1396074" y="3014304"/>
            <a:ext cx="1594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next</a:t>
            </a:r>
            <a:endParaRPr lang="en-IN" sz="6000" b="1" dirty="0">
              <a:solidFill>
                <a:schemeClr val="bg1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4D9B9A6-1CED-459F-8288-F4401AC357F6}"/>
              </a:ext>
            </a:extLst>
          </p:cNvPr>
          <p:cNvSpPr/>
          <p:nvPr/>
        </p:nvSpPr>
        <p:spPr>
          <a:xfrm rot="5400000">
            <a:off x="3051316" y="3352791"/>
            <a:ext cx="421213" cy="41111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CC8B2-28DF-4DB7-8860-34A6D25A76C1}"/>
              </a:ext>
            </a:extLst>
          </p:cNvPr>
          <p:cNvSpPr txBox="1"/>
          <p:nvPr/>
        </p:nvSpPr>
        <p:spPr>
          <a:xfrm>
            <a:off x="1396074" y="4029967"/>
            <a:ext cx="10529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j-lt"/>
              </a:rPr>
              <a:t>OpenCV</a:t>
            </a:r>
            <a:endParaRPr lang="en-IN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175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0509-8A85-4738-B5AB-BC6BD174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OpenCV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96F5-96C1-40D4-85A4-1D3FFFD0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46"/>
            <a:ext cx="10515600" cy="55002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OpenCV (Open-Source Computer Vision)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Computer vision and Machine learning software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Infrastructure for computer vision applications.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2500+ optimized computer vision and machine learning algorithms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/>
              <a:t>Object detection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/>
              <a:t>Classify human actions in videos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/>
              <a:t>Object tracking</a:t>
            </a:r>
          </a:p>
          <a:p>
            <a:pPr lvl="2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dirty="0"/>
              <a:t>3D models etc.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Google, Yahoo, Microsoft, Intel, IBM, Sony, Honda, many more favorite choice.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Languages: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MATLAB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0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8691-A07C-4891-AF94-D942D46D5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887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6566A9-16BC-434A-BC5A-EF5AB0334FBA}"/>
              </a:ext>
            </a:extLst>
          </p:cNvPr>
          <p:cNvSpPr/>
          <p:nvPr/>
        </p:nvSpPr>
        <p:spPr>
          <a:xfrm>
            <a:off x="1371600" y="3829050"/>
            <a:ext cx="933450" cy="990600"/>
          </a:xfrm>
          <a:prstGeom prst="rect">
            <a:avLst/>
          </a:prstGeom>
          <a:solidFill>
            <a:srgbClr val="F2D9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5C272-578F-48A3-8F32-2A88D9CED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image is a visual representation of something. </a:t>
            </a:r>
          </a:p>
          <a:p>
            <a:r>
              <a:rPr lang="en-US" dirty="0"/>
              <a:t>An image is picture that has been created by combination of vectors or values</a:t>
            </a:r>
          </a:p>
          <a:p>
            <a:pPr lvl="1"/>
            <a:r>
              <a:rPr lang="en-US" dirty="0"/>
              <a:t>Described in terms of vector graphics or raster graphics</a:t>
            </a:r>
          </a:p>
          <a:p>
            <a:pPr lvl="1"/>
            <a:r>
              <a:rPr lang="en-US" dirty="0"/>
              <a:t>Stored in bitmap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Common image file formats</a:t>
            </a:r>
          </a:p>
          <a:p>
            <a:pPr lvl="1"/>
            <a:r>
              <a:rPr lang="en-US" dirty="0"/>
              <a:t>JPEG</a:t>
            </a:r>
          </a:p>
          <a:p>
            <a:pPr lvl="1"/>
            <a:r>
              <a:rPr lang="en-US" dirty="0"/>
              <a:t>JPG</a:t>
            </a:r>
          </a:p>
          <a:p>
            <a:pPr lvl="1"/>
            <a:r>
              <a:rPr lang="en-US" dirty="0"/>
              <a:t>PNG</a:t>
            </a:r>
          </a:p>
          <a:p>
            <a:pPr lvl="1"/>
            <a:r>
              <a:rPr lang="en-US" dirty="0"/>
              <a:t>GIF</a:t>
            </a:r>
          </a:p>
          <a:p>
            <a:pPr lvl="1"/>
            <a:r>
              <a:rPr lang="en-US" dirty="0"/>
              <a:t>TIFF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8EE3A-22D4-495B-B49E-B0192B63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88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FA4B-F874-40BA-996D-5FBF72C4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8D89-89C2-4EA7-A171-3849421E0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47"/>
            <a:ext cx="10515600" cy="4819216"/>
          </a:xfrm>
        </p:spPr>
        <p:txBody>
          <a:bodyPr/>
          <a:lstStyle/>
          <a:p>
            <a:r>
              <a:rPr lang="en-US" dirty="0"/>
              <a:t>Color image is combination of three channel typically called</a:t>
            </a:r>
            <a:r>
              <a:rPr lang="en-US" b="1" dirty="0"/>
              <a:t> RGB</a:t>
            </a:r>
          </a:p>
          <a:p>
            <a:pPr lvl="1"/>
            <a:r>
              <a:rPr lang="en-US" dirty="0"/>
              <a:t>Red Channel</a:t>
            </a:r>
          </a:p>
          <a:p>
            <a:pPr lvl="1"/>
            <a:r>
              <a:rPr lang="en-US" dirty="0"/>
              <a:t>Green Channel</a:t>
            </a:r>
          </a:p>
          <a:p>
            <a:pPr lvl="1"/>
            <a:r>
              <a:rPr lang="en-US" dirty="0"/>
              <a:t>Blue Channel</a:t>
            </a:r>
          </a:p>
        </p:txBody>
      </p:sp>
      <p:pic>
        <p:nvPicPr>
          <p:cNvPr id="4" name="Picture 3" descr="Related image">
            <a:extLst>
              <a:ext uri="{FF2B5EF4-FFF2-40B4-BE49-F238E27FC236}">
                <a16:creationId xmlns:a16="http://schemas.microsoft.com/office/drawing/2014/main" id="{FAD0AC04-7B43-4C47-AA86-86E3CF08C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651"/>
          <a:stretch/>
        </p:blipFill>
        <p:spPr bwMode="auto">
          <a:xfrm>
            <a:off x="3539504" y="2890837"/>
            <a:ext cx="3912842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905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073073-4750-49B6-9B53-0847859D44FC}"/>
              </a:ext>
            </a:extLst>
          </p:cNvPr>
          <p:cNvGrpSpPr/>
          <p:nvPr/>
        </p:nvGrpSpPr>
        <p:grpSpPr>
          <a:xfrm>
            <a:off x="27700" y="896801"/>
            <a:ext cx="12136599" cy="4463820"/>
            <a:chOff x="38096" y="2035245"/>
            <a:chExt cx="12136599" cy="4463820"/>
          </a:xfrm>
        </p:grpSpPr>
        <p:pic>
          <p:nvPicPr>
            <p:cNvPr id="14" name="Content Placeholder 5">
              <a:extLst>
                <a:ext uri="{FF2B5EF4-FFF2-40B4-BE49-F238E27FC236}">
                  <a16:creationId xmlns:a16="http://schemas.microsoft.com/office/drawing/2014/main" id="{F4E5EA1F-7BA5-4635-B274-271AE96A2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6" y="2548011"/>
              <a:ext cx="5020180" cy="364042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3DBC903-642A-4AC1-9DF7-664C8AE30C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48" t="29873" r="9021" b="30588"/>
            <a:stretch/>
          </p:blipFill>
          <p:spPr>
            <a:xfrm>
              <a:off x="5058276" y="2035245"/>
              <a:ext cx="7116419" cy="183832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694A61F-84A6-4F14-81C3-F68198B86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83" t="28652" r="8913" b="29976"/>
            <a:stretch/>
          </p:blipFill>
          <p:spPr>
            <a:xfrm>
              <a:off x="5058276" y="4567738"/>
              <a:ext cx="7116419" cy="1931327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AD7429B-27EC-4B58-BB00-28FB171FC543}"/>
              </a:ext>
            </a:extLst>
          </p:cNvPr>
          <p:cNvSpPr txBox="1"/>
          <p:nvPr/>
        </p:nvSpPr>
        <p:spPr>
          <a:xfrm>
            <a:off x="1549308" y="519342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(343, 473 , 3)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65940D-3763-479E-9D19-AD85F3CADD9F}"/>
              </a:ext>
            </a:extLst>
          </p:cNvPr>
          <p:cNvSpPr txBox="1"/>
          <p:nvPr/>
        </p:nvSpPr>
        <p:spPr>
          <a:xfrm>
            <a:off x="5730368" y="271288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(343, 473)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E15828-BD7E-40A7-BBF7-1C9D5738722A}"/>
              </a:ext>
            </a:extLst>
          </p:cNvPr>
          <p:cNvSpPr txBox="1"/>
          <p:nvPr/>
        </p:nvSpPr>
        <p:spPr>
          <a:xfrm>
            <a:off x="8201899" y="270576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(343, 473)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6B7818-424B-44AC-8D60-3D1CAC8BA077}"/>
              </a:ext>
            </a:extLst>
          </p:cNvPr>
          <p:cNvSpPr txBox="1"/>
          <p:nvPr/>
        </p:nvSpPr>
        <p:spPr>
          <a:xfrm>
            <a:off x="10527656" y="271288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(343, 473)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0C310F-D068-4C0B-89AE-9DEFC25D8071}"/>
              </a:ext>
            </a:extLst>
          </p:cNvPr>
          <p:cNvSpPr txBox="1"/>
          <p:nvPr/>
        </p:nvSpPr>
        <p:spPr>
          <a:xfrm>
            <a:off x="5722507" y="534549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(343, 473)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110B8-6A5E-4A67-B6C9-9CB75768D6B1}"/>
              </a:ext>
            </a:extLst>
          </p:cNvPr>
          <p:cNvSpPr txBox="1"/>
          <p:nvPr/>
        </p:nvSpPr>
        <p:spPr>
          <a:xfrm>
            <a:off x="8194038" y="533837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(343, 473)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80B83-E8D0-448C-9F85-2510811AEB31}"/>
              </a:ext>
            </a:extLst>
          </p:cNvPr>
          <p:cNvSpPr txBox="1"/>
          <p:nvPr/>
        </p:nvSpPr>
        <p:spPr>
          <a:xfrm>
            <a:off x="10519795" y="534549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(343, 473)</a:t>
            </a:r>
          </a:p>
        </p:txBody>
      </p:sp>
    </p:spTree>
    <p:extLst>
      <p:ext uri="{BB962C8B-B14F-4D97-AF65-F5344CB8AC3E}">
        <p14:creationId xmlns:p14="http://schemas.microsoft.com/office/powerpoint/2010/main" val="3598460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DE5762-5B70-4101-8C63-A3AAACF488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Grayscale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EDE5762-5B70-4101-8C63-A3AAACF48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961" b="-130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500BC621-980C-4036-AD59-8BEB3D0AD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75" y="1943687"/>
            <a:ext cx="4505325" cy="3267075"/>
          </a:xfrm>
        </p:spPr>
      </p:pic>
      <p:pic>
        <p:nvPicPr>
          <p:cNvPr id="21" name="Content Placeholder 5">
            <a:extLst>
              <a:ext uri="{FF2B5EF4-FFF2-40B4-BE49-F238E27FC236}">
                <a16:creationId xmlns:a16="http://schemas.microsoft.com/office/drawing/2014/main" id="{24D25739-B785-4478-8F56-078428AD6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09" y="1920668"/>
            <a:ext cx="4568809" cy="33131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3AA23D-7F07-48A1-A936-2C59A0A3EEB9}"/>
              </a:ext>
            </a:extLst>
          </p:cNvPr>
          <p:cNvSpPr txBox="1"/>
          <p:nvPr/>
        </p:nvSpPr>
        <p:spPr>
          <a:xfrm>
            <a:off x="2411896" y="5463759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(343, 473 , 3)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591D7C-6C92-4F97-99B3-E46752CB3FFC}"/>
              </a:ext>
            </a:extLst>
          </p:cNvPr>
          <p:cNvSpPr txBox="1"/>
          <p:nvPr/>
        </p:nvSpPr>
        <p:spPr>
          <a:xfrm>
            <a:off x="8288000" y="546376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(343, 473)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C828F-5DC1-4D71-B52F-B4515A2579C4}"/>
              </a:ext>
            </a:extLst>
          </p:cNvPr>
          <p:cNvSpPr txBox="1"/>
          <p:nvPr/>
        </p:nvSpPr>
        <p:spPr>
          <a:xfrm>
            <a:off x="157981" y="6063071"/>
            <a:ext cx="9380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Length of matrix or array reduce by 3 times hence the computation time</a:t>
            </a:r>
          </a:p>
        </p:txBody>
      </p:sp>
    </p:spTree>
    <p:extLst>
      <p:ext uri="{BB962C8B-B14F-4D97-AF65-F5344CB8AC3E}">
        <p14:creationId xmlns:p14="http://schemas.microsoft.com/office/powerpoint/2010/main" val="2828554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9F18-0D03-42B9-AFB4-C99B7501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Into Image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C6C0E-ECF6-4D7C-8571-D19D17DBF8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64" y="1611173"/>
            <a:ext cx="4020999" cy="4020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9E697-99DC-4926-B15D-6CAEA1211216}"/>
              </a:ext>
            </a:extLst>
          </p:cNvPr>
          <p:cNvSpPr txBox="1"/>
          <p:nvPr/>
        </p:nvSpPr>
        <p:spPr>
          <a:xfrm>
            <a:off x="1985341" y="5789864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200 x 200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06273-42A2-4202-8DF8-E1C554AB17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77" t="14797" r="26664" b="69057"/>
          <a:stretch/>
        </p:blipFill>
        <p:spPr>
          <a:xfrm>
            <a:off x="5982759" y="1611172"/>
            <a:ext cx="4158187" cy="43951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2B4EE39-E2C0-4888-B542-09CDD20D9ED6}"/>
              </a:ext>
            </a:extLst>
          </p:cNvPr>
          <p:cNvSpPr/>
          <p:nvPr/>
        </p:nvSpPr>
        <p:spPr>
          <a:xfrm>
            <a:off x="3381877" y="2438400"/>
            <a:ext cx="415423" cy="419100"/>
          </a:xfrm>
          <a:prstGeom prst="rect">
            <a:avLst/>
          </a:prstGeom>
          <a:noFill/>
          <a:ln w="76200">
            <a:solidFill>
              <a:srgbClr val="FF56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EB2793-372B-485B-9415-29FDE57F10A7}"/>
              </a:ext>
            </a:extLst>
          </p:cNvPr>
          <p:cNvCxnSpPr/>
          <p:nvPr/>
        </p:nvCxnSpPr>
        <p:spPr>
          <a:xfrm>
            <a:off x="3797300" y="2590800"/>
            <a:ext cx="21918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DFF1FB37-D368-4673-82C1-E23C26921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79205"/>
              </p:ext>
            </p:extLst>
          </p:nvPr>
        </p:nvGraphicFramePr>
        <p:xfrm>
          <a:off x="5976408" y="1611172"/>
          <a:ext cx="4164538" cy="4395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934">
                  <a:extLst>
                    <a:ext uri="{9D8B030D-6E8A-4147-A177-3AD203B41FA5}">
                      <a16:colId xmlns:a16="http://schemas.microsoft.com/office/drawing/2014/main" val="3786918096"/>
                    </a:ext>
                  </a:extLst>
                </a:gridCol>
                <a:gridCol w="594934">
                  <a:extLst>
                    <a:ext uri="{9D8B030D-6E8A-4147-A177-3AD203B41FA5}">
                      <a16:colId xmlns:a16="http://schemas.microsoft.com/office/drawing/2014/main" val="2093096562"/>
                    </a:ext>
                  </a:extLst>
                </a:gridCol>
                <a:gridCol w="594934">
                  <a:extLst>
                    <a:ext uri="{9D8B030D-6E8A-4147-A177-3AD203B41FA5}">
                      <a16:colId xmlns:a16="http://schemas.microsoft.com/office/drawing/2014/main" val="3114540933"/>
                    </a:ext>
                  </a:extLst>
                </a:gridCol>
                <a:gridCol w="594934">
                  <a:extLst>
                    <a:ext uri="{9D8B030D-6E8A-4147-A177-3AD203B41FA5}">
                      <a16:colId xmlns:a16="http://schemas.microsoft.com/office/drawing/2014/main" val="553593621"/>
                    </a:ext>
                  </a:extLst>
                </a:gridCol>
                <a:gridCol w="594934">
                  <a:extLst>
                    <a:ext uri="{9D8B030D-6E8A-4147-A177-3AD203B41FA5}">
                      <a16:colId xmlns:a16="http://schemas.microsoft.com/office/drawing/2014/main" val="4142645303"/>
                    </a:ext>
                  </a:extLst>
                </a:gridCol>
                <a:gridCol w="594934">
                  <a:extLst>
                    <a:ext uri="{9D8B030D-6E8A-4147-A177-3AD203B41FA5}">
                      <a16:colId xmlns:a16="http://schemas.microsoft.com/office/drawing/2014/main" val="696228391"/>
                    </a:ext>
                  </a:extLst>
                </a:gridCol>
                <a:gridCol w="594934">
                  <a:extLst>
                    <a:ext uri="{9D8B030D-6E8A-4147-A177-3AD203B41FA5}">
                      <a16:colId xmlns:a16="http://schemas.microsoft.com/office/drawing/2014/main" val="2060405768"/>
                    </a:ext>
                  </a:extLst>
                </a:gridCol>
              </a:tblGrid>
              <a:tr h="6253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246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79731"/>
                  </a:ext>
                </a:extLst>
              </a:tr>
              <a:tr h="538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622922"/>
                  </a:ext>
                </a:extLst>
              </a:tr>
              <a:tr h="538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69916"/>
                  </a:ext>
                </a:extLst>
              </a:tr>
              <a:tr h="538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597153"/>
                  </a:ext>
                </a:extLst>
              </a:tr>
              <a:tr h="538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75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905656"/>
                  </a:ext>
                </a:extLst>
              </a:tr>
              <a:tr h="538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251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255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169645"/>
                  </a:ext>
                </a:extLst>
              </a:tr>
              <a:tr h="538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190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192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752802"/>
                  </a:ext>
                </a:extLst>
              </a:tr>
              <a:tr h="5385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196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199</a:t>
                      </a:r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6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809063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C8E942-FEB4-4B32-BBDB-B9FBFC687D16}"/>
              </a:ext>
            </a:extLst>
          </p:cNvPr>
          <p:cNvSpPr txBox="1"/>
          <p:nvPr/>
        </p:nvSpPr>
        <p:spPr>
          <a:xfrm>
            <a:off x="7860747" y="6020696"/>
            <a:ext cx="116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PIXELS</a:t>
            </a:r>
          </a:p>
        </p:txBody>
      </p:sp>
    </p:spTree>
    <p:extLst>
      <p:ext uri="{BB962C8B-B14F-4D97-AF65-F5344CB8AC3E}">
        <p14:creationId xmlns:p14="http://schemas.microsoft.com/office/powerpoint/2010/main" val="2186845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86AA-7EFF-4D10-83CE-63E0FF53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356D6-C05A-4973-BFE5-D69FE1235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4000" dirty="0"/>
                  <a:t>Pixels are also called values 	</a:t>
                </a:r>
              </a:p>
              <a:p>
                <a:pPr lvl="1"/>
                <a:r>
                  <a:rPr lang="en-US" sz="3600" dirty="0"/>
                  <a:t>Range from 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0 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3600" b="1" dirty="0">
                  <a:solidFill>
                    <a:srgbClr val="FF0000"/>
                  </a:solidFill>
                </a:endParaRPr>
              </a:p>
              <a:p>
                <a:pPr lvl="1"/>
                <a:endParaRPr lang="en-US" sz="3600" dirty="0"/>
              </a:p>
              <a:p>
                <a:pPr marL="457200" lvl="1" indent="0">
                  <a:buNone/>
                </a:pPr>
                <a:r>
                  <a:rPr lang="en-US" sz="3600" dirty="0" err="1"/>
                  <a:t>Eg</a:t>
                </a:r>
                <a:r>
                  <a:rPr lang="en-US" sz="3600" dirty="0"/>
                  <a:t>:  for 8-bit image : n = 8</a:t>
                </a:r>
              </a:p>
              <a:p>
                <a:pPr marL="914400" lvl="2" indent="0">
                  <a:buNone/>
                </a:pPr>
                <a:r>
                  <a:rPr lang="en-US" sz="3200" dirty="0"/>
                  <a:t>     range of pixel values is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0 – 255</a:t>
                </a:r>
              </a:p>
              <a:p>
                <a:pPr marL="914400" lvl="2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356D6-C05A-4973-BFE5-D69FE1235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3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137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543</Words>
  <Application>Microsoft Office PowerPoint</Application>
  <PresentationFormat>Widescreen</PresentationFormat>
  <Paragraphs>212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Mulish</vt:lpstr>
      <vt:lpstr>Wingdings</vt:lpstr>
      <vt:lpstr>Office Theme</vt:lpstr>
      <vt:lpstr>PowerPoint Presentation</vt:lpstr>
      <vt:lpstr>What is OpenCV</vt:lpstr>
      <vt:lpstr>IMAGE</vt:lpstr>
      <vt:lpstr>What is image</vt:lpstr>
      <vt:lpstr>Channel</vt:lpstr>
      <vt:lpstr>PowerPoint Presentation</vt:lpstr>
      <vt:lpstr>Grayscale=(R+G+B)/3</vt:lpstr>
      <vt:lpstr>Deeper Into Image</vt:lpstr>
      <vt:lpstr>Pixels</vt:lpstr>
      <vt:lpstr>Pixels</vt:lpstr>
      <vt:lpstr>Pixels</vt:lpstr>
      <vt:lpstr>Extracting Information from PIXEL</vt:lpstr>
      <vt:lpstr>Information in Image</vt:lpstr>
      <vt:lpstr>Data Preprocessing</vt:lpstr>
      <vt:lpstr>Data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3137</dc:creator>
  <cp:lastModifiedBy>3137</cp:lastModifiedBy>
  <cp:revision>102</cp:revision>
  <dcterms:created xsi:type="dcterms:W3CDTF">2021-09-26T14:33:25Z</dcterms:created>
  <dcterms:modified xsi:type="dcterms:W3CDTF">2022-03-07T16:04:35Z</dcterms:modified>
</cp:coreProperties>
</file>