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AND DISCREPANCY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r>
              <a:rPr lang="en-US" sz="2800" b="1" dirty="0" smtClean="0">
                <a:solidFill>
                  <a:schemeClr val="accent1">
                    <a:lumMod val="75000"/>
                  </a:schemeClr>
                </a:solidFill>
                <a:latin typeface="Arial" pitchFamily="34" charset="0"/>
                <a:cs typeface="Arial" pitchFamily="34" charset="0"/>
              </a:rPr>
              <a:t>:</a:t>
            </a:r>
          </a:p>
          <a:p>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 D S SUBIN</a:t>
            </a:r>
          </a:p>
          <a:p>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ELECTRICAL AND ELECTRONICS ENGINEERING</a:t>
            </a:r>
          </a:p>
          <a:p>
            <a:r>
              <a:rPr lang="en-US" sz="2000" b="1" dirty="0" smtClean="0">
                <a:solidFill>
                  <a:schemeClr val="accent1">
                    <a:lumMod val="75000"/>
                  </a:schemeClr>
                </a:solidFill>
                <a:latin typeface="Arial" pitchFamily="34" charset="0"/>
                <a:cs typeface="Arial" pitchFamily="34" charset="0"/>
              </a:rPr>
              <a:t> MARTHANDAM COLLEGE OF ENGINEERING AND    TECHNOLOGY,9616</a:t>
            </a:r>
          </a:p>
          <a:p>
            <a:r>
              <a:rPr lang="en-US" sz="20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smtClean="0"/>
          </a:p>
          <a:p>
            <a:pPr marL="0" indent="0">
              <a:buNone/>
            </a:pPr>
            <a:r>
              <a:rPr lang="en-US" sz="1800" b="1" dirty="0" smtClean="0"/>
              <a:t>4.Root </a:t>
            </a:r>
            <a:r>
              <a:rPr lang="en-US" sz="1800" b="1" dirty="0" smtClean="0"/>
              <a:t>Cause </a:t>
            </a:r>
            <a:r>
              <a:rPr lang="en-US" sz="1800" b="1" dirty="0" err="1" smtClean="0"/>
              <a:t>Identification:Identification</a:t>
            </a:r>
            <a:r>
              <a:rPr lang="en-US" sz="1800" b="1" dirty="0" smtClean="0"/>
              <a:t> </a:t>
            </a:r>
            <a:r>
              <a:rPr lang="en-US" sz="1800" b="1" dirty="0" smtClean="0"/>
              <a:t>of potential factors contributing to rating variations, such as biases in sampling, rating inflation, or promotional influences, shedding light on underlying causes of discrepancies.</a:t>
            </a:r>
          </a:p>
          <a:p>
            <a:pPr marL="0" indent="0">
              <a:buNone/>
            </a:pPr>
            <a:endParaRPr lang="en-US" sz="1800" b="1" dirty="0" smtClean="0"/>
          </a:p>
          <a:p>
            <a:pPr marL="0" indent="0">
              <a:buNone/>
            </a:pPr>
            <a:r>
              <a:rPr lang="en-US" sz="1800" b="1" dirty="0" smtClean="0"/>
              <a:t>5.Recommendations:Development </a:t>
            </a:r>
            <a:r>
              <a:rPr lang="en-US" sz="1800" b="1" dirty="0" smtClean="0"/>
              <a:t>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smtClean="0"/>
          </a:p>
          <a:p>
            <a:pPr marL="0" indent="0">
              <a:buNone/>
            </a:pPr>
            <a:r>
              <a:rPr lang="en-US" sz="1800" b="1" dirty="0" smtClean="0"/>
              <a:t>6.Industry </a:t>
            </a:r>
            <a:r>
              <a:rPr lang="en-US" sz="1800" b="1" dirty="0" smtClean="0"/>
              <a:t>Implications</a:t>
            </a:r>
            <a:r>
              <a:rPr lang="en-US" sz="1800" b="1" dirty="0" smtClean="0"/>
              <a:t>: </a:t>
            </a:r>
            <a:r>
              <a:rPr lang="en-US" sz="1800" b="1" dirty="0" smtClean="0"/>
              <a:t>Insights into broader implications for the movie rating industry, such as the need for standardized rating practices or increased transparency in rating platforms' operations.</a:t>
            </a:r>
          </a:p>
          <a:p>
            <a:pPr marL="0" indent="0">
              <a:buNone/>
            </a:pPr>
            <a:endParaRPr lang="en-US" sz="1800" b="1" dirty="0" smtClean="0"/>
          </a:p>
          <a:p>
            <a:pPr marL="0" indent="0">
              <a:buNone/>
            </a:pPr>
            <a:r>
              <a:rPr lang="en-US" sz="1800" b="1" dirty="0" smtClean="0"/>
              <a:t>These results can inform stakeholders, including Fandango, movie producers, and consumers, about the reliability and accuracy of movie ratings, contributing to improved decision-making and trust in movie rating systems.</a:t>
            </a:r>
            <a:endParaRPr lang="en-IN" sz="1800" b="1" dirty="0" smtClean="0"/>
          </a:p>
          <a:p>
            <a:pPr marL="0" indent="0">
              <a:buNone/>
            </a:pPr>
            <a:endParaRPr lang="en-US" sz="18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smtClean="0"/>
              <a:t>       </a:t>
            </a:r>
            <a:r>
              <a:rPr lang="en-US" sz="1600" b="1" dirty="0" smtClean="0"/>
              <a:t>The </a:t>
            </a:r>
            <a:r>
              <a:rPr lang="en-US" sz="1600" b="1" dirty="0" smtClean="0"/>
              <a:t>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r>
              <a:rPr lang="en-US" sz="1600" b="1" dirty="0" smtClean="0"/>
              <a:t>.</a:t>
            </a:r>
            <a:endParaRPr lang="en-US" sz="1600" b="1" dirty="0" smtClean="0"/>
          </a:p>
          <a:p>
            <a:pPr marL="305435" indent="-305435">
              <a:buNone/>
            </a:pPr>
            <a:r>
              <a:rPr lang="en-US" sz="1600" b="1" dirty="0" smtClean="0"/>
              <a:t>        Firstly</a:t>
            </a:r>
            <a:r>
              <a:rPr lang="en-US" sz="1600" b="1" dirty="0" smtClean="0"/>
              <a:t>, the analysis revealed significant rating variations between Fandango and other reputable movie rating platforms, indicating potential discrepancies and biases in Fandango's rating system. These variations were observed across different movie genres, release dates, and </a:t>
            </a:r>
            <a:r>
              <a:rPr lang="en-US" sz="1600" b="1" dirty="0" smtClean="0"/>
              <a:t>user review </a:t>
            </a:r>
            <a:r>
              <a:rPr lang="en-US" sz="1600" b="1" dirty="0" smtClean="0"/>
              <a:t>sentiments, suggesting systemic issues affecting rating consistency</a:t>
            </a:r>
            <a:r>
              <a:rPr lang="en-US" sz="1600" b="1" dirty="0" smtClean="0"/>
              <a:t>.</a:t>
            </a:r>
            <a:endParaRPr lang="en-US" sz="1600" b="1" dirty="0" smtClean="0"/>
          </a:p>
          <a:p>
            <a:pPr marL="305435" indent="-305435">
              <a:buNone/>
            </a:pPr>
            <a:r>
              <a:rPr lang="en-US" sz="1600" b="1" dirty="0" smtClean="0"/>
              <a:t>       Qualitative </a:t>
            </a:r>
            <a:r>
              <a:rPr lang="en-US" sz="1600" b="1" dirty="0" smtClean="0"/>
              <a:t>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r>
              <a:rPr lang="en-US" sz="1600" b="1" dirty="0" smtClean="0"/>
              <a:t>.</a:t>
            </a:r>
            <a:endParaRPr lang="en-US" sz="1600" b="1" dirty="0" smtClean="0"/>
          </a:p>
          <a:p>
            <a:pPr marL="305435" indent="-305435">
              <a:buNone/>
            </a:pPr>
            <a:r>
              <a:rPr lang="en-US" sz="1600" b="1" dirty="0" smtClean="0"/>
              <a:t>       Based </a:t>
            </a:r>
            <a:r>
              <a:rPr lang="en-US" sz="1600" b="1" dirty="0" smtClean="0"/>
              <a:t>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r>
              <a:rPr lang="en-US" sz="1600" b="1" dirty="0" smtClean="0"/>
              <a:t>.</a:t>
            </a:r>
            <a:endParaRPr lang="en-US" sz="1600" b="1" dirty="0" smtClean="0"/>
          </a:p>
          <a:p>
            <a:pPr marL="305435" indent="-305435">
              <a:buNone/>
            </a:pPr>
            <a:r>
              <a:rPr lang="en-US" sz="1600" b="1" dirty="0" smtClean="0"/>
              <a:t>       In </a:t>
            </a:r>
            <a:r>
              <a:rPr lang="en-US" sz="1600" b="1" dirty="0" smtClean="0"/>
              <a:t>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smtClean="0"/>
              <a:t>.   </a:t>
            </a:r>
            <a:endParaRPr lang="en-IN" sz="16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smtClean="0"/>
              <a:t>Future Scope for Fandango Movie Rating and Discrepancy Analysis:</a:t>
            </a:r>
          </a:p>
          <a:p>
            <a:endParaRPr lang="en-US" b="1" dirty="0" smtClean="0"/>
          </a:p>
          <a:p>
            <a:r>
              <a:rPr lang="en-US" b="1" dirty="0" smtClean="0"/>
              <a:t>1.Continuous </a:t>
            </a:r>
            <a:r>
              <a:rPr lang="en-US" b="1" dirty="0" smtClean="0"/>
              <a:t>Monitoring and Improvement</a:t>
            </a:r>
            <a:r>
              <a:rPr lang="en-US" b="1" dirty="0" smtClean="0"/>
              <a:t>: </a:t>
            </a:r>
            <a:r>
              <a:rPr lang="en-US" b="1" dirty="0" smtClean="0"/>
              <a:t>Establishing a framework for ongoing monitoring and evaluation of Fandango's movie ratings to track changes over time, identify emerging trends, and assess the effectiveness of implemented recommendations.</a:t>
            </a:r>
          </a:p>
          <a:p>
            <a:endParaRPr lang="en-US" b="1" dirty="0" smtClean="0"/>
          </a:p>
          <a:p>
            <a:r>
              <a:rPr lang="en-US" b="1" dirty="0" smtClean="0"/>
              <a:t>2.Advanced </a:t>
            </a:r>
            <a:r>
              <a:rPr lang="en-US" b="1" dirty="0" smtClean="0"/>
              <a:t>Data Analytics</a:t>
            </a:r>
            <a:r>
              <a:rPr lang="en-US" b="1" dirty="0" smtClean="0"/>
              <a:t>: </a:t>
            </a:r>
            <a:r>
              <a:rPr lang="en-US" b="1" dirty="0" smtClean="0"/>
              <a:t>Leveraging advanced data analytics techniques such as machine learning and natural language processing to gain deeper insights from user reviews, identify hidden patterns or biases, and improve the accuracy of rating predictions.</a:t>
            </a:r>
          </a:p>
          <a:p>
            <a:endParaRPr lang="en-US" b="1" dirty="0" smtClean="0"/>
          </a:p>
          <a:p>
            <a:r>
              <a:rPr lang="en-US" b="1" dirty="0" smtClean="0"/>
              <a:t>3.Dynamic </a:t>
            </a:r>
            <a:r>
              <a:rPr lang="en-US" b="1" dirty="0" smtClean="0"/>
              <a:t>Rating Adjustment</a:t>
            </a:r>
            <a:r>
              <a:rPr lang="en-US" b="1" dirty="0" smtClean="0"/>
              <a:t>: </a:t>
            </a:r>
            <a:r>
              <a:rPr lang="en-US" b="1" dirty="0" smtClean="0"/>
              <a:t>Implementing dynamic rating adjustment algorithms that consider factors like user demographics, viewing history, and peer preferences to personalize rating recommendations and mitigate potential biases.</a:t>
            </a:r>
          </a:p>
          <a:p>
            <a:endParaRPr lang="en-US" b="1" dirty="0" smtClean="0"/>
          </a:p>
          <a:p>
            <a:r>
              <a:rPr lang="en-US" b="1" dirty="0" smtClean="0"/>
              <a:t>4.Cross-Platform </a:t>
            </a:r>
            <a:r>
              <a:rPr lang="en-US" b="1" dirty="0" smtClean="0"/>
              <a:t>Integration</a:t>
            </a:r>
            <a:r>
              <a:rPr lang="en-US" b="1" dirty="0" smtClean="0"/>
              <a:t>: </a:t>
            </a:r>
            <a:r>
              <a:rPr lang="en-US" b="1" dirty="0" smtClean="0"/>
              <a:t>Exploring opportunities for cross-platform data integration and collaboration with other movie rating platforms to share data, align rating methodologies, and improve rating consistency across the industry.</a:t>
            </a:r>
          </a:p>
          <a:p>
            <a:endParaRPr lang="en-US" dirty="0" smtClean="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smtClean="0"/>
              <a:t>5.Transparency </a:t>
            </a:r>
            <a:r>
              <a:rPr lang="en-US" sz="2300" b="1" dirty="0" smtClean="0"/>
              <a:t>and Accountability </a:t>
            </a:r>
            <a:r>
              <a:rPr lang="en-US" sz="2300" b="1" dirty="0" err="1" smtClean="0"/>
              <a:t>Measures:Enhancing</a:t>
            </a:r>
            <a:r>
              <a:rPr lang="en-US" sz="2300" b="1" dirty="0" smtClean="0"/>
              <a:t> </a:t>
            </a:r>
            <a:r>
              <a:rPr lang="en-US" sz="2300" b="1" dirty="0" smtClean="0"/>
              <a:t>transparency and accountability in Fandango's rating system through increased disclosure of rating criteria, methodologies, and potential conflicts of interest, fostering greater trust and confidence among users.</a:t>
            </a:r>
          </a:p>
          <a:p>
            <a:endParaRPr lang="en-US" sz="2300" b="1" dirty="0" smtClean="0"/>
          </a:p>
          <a:p>
            <a:pPr>
              <a:buNone/>
            </a:pPr>
            <a:r>
              <a:rPr lang="en-US" sz="2300" b="1" dirty="0" smtClean="0"/>
              <a:t>6. User </a:t>
            </a:r>
            <a:r>
              <a:rPr lang="en-US" sz="2300" b="1" dirty="0" smtClean="0"/>
              <a:t>Engagement and Feedback Mechanisms</a:t>
            </a:r>
            <a:r>
              <a:rPr lang="en-US" sz="2300" b="1" dirty="0" smtClean="0"/>
              <a:t>: </a:t>
            </a:r>
            <a:r>
              <a:rPr lang="en-US" sz="2300" b="1" dirty="0" smtClean="0"/>
              <a:t>Establishing mechanisms for soliciting user feedback and engagement to understand user preferences, address concerns, and continuously refine rating algorithms and practices based on user input.</a:t>
            </a:r>
          </a:p>
          <a:p>
            <a:endParaRPr lang="en-US" sz="2300" b="1" dirty="0" smtClean="0"/>
          </a:p>
          <a:p>
            <a:pPr>
              <a:buNone/>
            </a:pPr>
            <a:r>
              <a:rPr lang="en-US" sz="2300" b="1" dirty="0" smtClean="0"/>
              <a:t>7. Industry </a:t>
            </a:r>
            <a:r>
              <a:rPr lang="en-US" sz="2300" b="1" dirty="0" smtClean="0"/>
              <a:t>Collaboration and </a:t>
            </a:r>
            <a:r>
              <a:rPr lang="en-US" sz="2300" b="1" dirty="0" smtClean="0"/>
              <a:t>Standardization: </a:t>
            </a:r>
            <a:r>
              <a:rPr lang="en-US" sz="2300" b="1" dirty="0" smtClean="0"/>
              <a:t>Advocating for industry-wide collaboration and standardization of rating practices to promote consistency, fairness, and transparency in movie ratings across different platforms and stakeholders.</a:t>
            </a:r>
          </a:p>
          <a:p>
            <a:endParaRPr lang="en-US" sz="2300" b="1" dirty="0" smtClean="0"/>
          </a:p>
          <a:p>
            <a:pPr>
              <a:buNone/>
            </a:pPr>
            <a:r>
              <a:rPr lang="en-US" sz="2300" b="1" dirty="0" smtClean="0"/>
              <a:t>8. Ethical </a:t>
            </a:r>
            <a:r>
              <a:rPr lang="en-US" sz="2300" b="1" dirty="0" smtClean="0"/>
              <a:t>Considerations and Bias Mitigation</a:t>
            </a:r>
            <a:r>
              <a:rPr lang="en-US" sz="2300" b="1" dirty="0" smtClean="0"/>
              <a:t>: </a:t>
            </a:r>
            <a:r>
              <a:rPr lang="en-US" sz="2300" b="1" dirty="0" smtClean="0"/>
              <a:t>Proactively addressing ethical considerations and potential biases in movie rating algorithms, such as algorithmic fairness, diversity, and representation, to ensure equitable and inclusive rating outcomes.</a:t>
            </a:r>
          </a:p>
          <a:p>
            <a:endParaRPr lang="en-US" sz="2300" b="1" dirty="0" smtClean="0"/>
          </a:p>
          <a:p>
            <a:pPr>
              <a:buNone/>
            </a:pPr>
            <a:r>
              <a:rPr lang="en-US" sz="2300" b="1" dirty="0" smtClean="0"/>
              <a:t>     By </a:t>
            </a:r>
            <a:r>
              <a:rPr lang="en-US" sz="2300" b="1" dirty="0" smtClean="0"/>
              <a:t>embracing these future directions, Fandango and other movie rating platforms can strengthen their position as </a:t>
            </a:r>
            <a:r>
              <a:rPr lang="en-US" sz="2300" b="1" dirty="0" smtClean="0"/>
              <a:t>trusted sources </a:t>
            </a:r>
            <a:r>
              <a:rPr lang="en-US" sz="2300" b="1" dirty="0" smtClean="0"/>
              <a:t>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smtClean="0"/>
              <a:t>    </a:t>
            </a:r>
            <a:r>
              <a:rPr lang="en-US" sz="2400" b="1" dirty="0" smtClean="0"/>
              <a:t>Whose ratings should you trust? IMDB, Rotten Tomatoes, </a:t>
            </a:r>
            <a:r>
              <a:rPr lang="en-US" sz="2400" b="1" dirty="0" err="1" smtClean="0"/>
              <a:t>Metacritic</a:t>
            </a:r>
            <a:r>
              <a:rPr lang="en-US" sz="2400" b="1" dirty="0" smtClean="0"/>
              <a:t>, or Fandango?</a:t>
            </a:r>
          </a:p>
          <a:p>
            <a:pPr marL="305435" indent="-305435">
              <a:buFont typeface="Wingdings" pitchFamily="2" charset="2"/>
              <a:buChar char="Ø"/>
            </a:pPr>
            <a:r>
              <a:rPr lang="en-IN" sz="2400" dirty="0" smtClean="0"/>
              <a:t> </a:t>
            </a:r>
            <a:r>
              <a:rPr lang="en-IN" sz="2400" dirty="0" smtClean="0"/>
              <a:t>     </a:t>
            </a:r>
            <a:r>
              <a:rPr lang="en-IN" sz="2400" dirty="0" smtClean="0">
                <a:hlinkClick r:id="rId2"/>
              </a:rPr>
              <a:t>https</a:t>
            </a:r>
            <a:r>
              <a:rPr lang="en-IN" sz="2400" dirty="0" smtClean="0">
                <a:hlinkClick r:id="rId2"/>
              </a:rPr>
              <a:t>://www.freecodecamp.org/news/whose-reviews-should-you-trust-imdb-rotten-tomatoes-metacritic-or-fandango-7d1010c6cf19</a:t>
            </a:r>
            <a:r>
              <a:rPr lang="en-IN" sz="2400" dirty="0" smtClean="0">
                <a:hlinkClick r:id="rId2"/>
              </a:rPr>
              <a:t>/</a:t>
            </a:r>
            <a:endParaRPr lang="en-IN" sz="2400" dirty="0" smtClean="0"/>
          </a:p>
          <a:p>
            <a:pPr marL="305435" indent="-305435">
              <a:buFont typeface="Wingdings" pitchFamily="2" charset="2"/>
              <a:buChar char="Ø"/>
            </a:pPr>
            <a:endParaRPr lang="en-IN" sz="2400" dirty="0" smtClean="0"/>
          </a:p>
          <a:p>
            <a:pPr marL="305435" indent="-305435">
              <a:buNone/>
            </a:pPr>
            <a:r>
              <a:rPr lang="en-US" sz="2400" b="1" dirty="0" smtClean="0"/>
              <a:t>     Does </a:t>
            </a:r>
            <a:r>
              <a:rPr lang="en-US" sz="2400" b="1" dirty="0" smtClean="0"/>
              <a:t>Fandango overrate its movies?</a:t>
            </a:r>
          </a:p>
          <a:p>
            <a:pPr marL="305435" indent="-305435">
              <a:buFont typeface="Wingdings" pitchFamily="2" charset="2"/>
              <a:buChar char="Ø"/>
            </a:pPr>
            <a:r>
              <a:rPr lang="en-IN" sz="2400" dirty="0" smtClean="0">
                <a:hlinkClick r:id="rId3"/>
              </a:rPr>
              <a:t>https://</a:t>
            </a:r>
            <a:r>
              <a:rPr lang="en-IN" sz="2400" dirty="0" smtClean="0">
                <a:hlinkClick r:id="rId3"/>
              </a:rPr>
              <a:t>rstudio-pubs-static.s3.amazonaws.com/566093_e268fefcb45e4129a153a83449cca14c.html</a:t>
            </a:r>
            <a:endParaRPr lang="en-IN" sz="2400" dirty="0" smtClean="0"/>
          </a:p>
          <a:p>
            <a:pPr marL="305435" indent="-305435">
              <a:buFont typeface="Wingdings" pitchFamily="2" charset="2"/>
              <a:buChar char="Ø"/>
            </a:pPr>
            <a:endParaRPr lang="en-IN" sz="2400" dirty="0" smtClean="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smtClean="0"/>
          </a:p>
          <a:p>
            <a:pPr marL="305435" indent="-305435">
              <a:buNone/>
            </a:pPr>
            <a:r>
              <a:rPr lang="en-US" b="1" dirty="0" smtClean="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smtClean="0"/>
          </a:p>
          <a:p>
            <a:pPr marL="305435" indent="-305435">
              <a:buNone/>
            </a:pPr>
            <a:r>
              <a:rPr lang="en-US" b="1" dirty="0" smtClean="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r>
              <a:rPr lang="en-US" b="1" dirty="0" smtClean="0"/>
              <a:t>.</a:t>
            </a:r>
          </a:p>
          <a:p>
            <a:pPr marL="305435" indent="-305435">
              <a:buNone/>
            </a:pPr>
            <a:endParaRPr lang="en-US" b="1" dirty="0" smtClean="0"/>
          </a:p>
          <a:p>
            <a:pPr marL="305435" indent="-305435">
              <a:buNone/>
            </a:pPr>
            <a:r>
              <a:rPr lang="en-US" b="1" dirty="0" smtClean="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smtClean="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smtClean="0"/>
          </a:p>
          <a:p>
            <a:endParaRPr lang="en-US" dirty="0" smtClean="0"/>
          </a:p>
          <a:p>
            <a:r>
              <a:rPr lang="en-US" b="1" dirty="0" smtClean="0"/>
              <a:t>1.Data </a:t>
            </a:r>
            <a:r>
              <a:rPr lang="en-US" b="1" dirty="0" smtClean="0"/>
              <a:t>Collection and Aggregation</a:t>
            </a:r>
            <a:r>
              <a:rPr lang="en-US" b="1" dirty="0" smtClean="0"/>
              <a:t>:</a:t>
            </a:r>
            <a:endParaRPr lang="en-US" b="1" dirty="0" smtClean="0"/>
          </a:p>
          <a:p>
            <a:r>
              <a:rPr lang="en-US" b="1" dirty="0" smtClean="0"/>
              <a:t>   - Gather movie ratings data from Fandango and other reputable movie rating platforms such as </a:t>
            </a:r>
            <a:r>
              <a:rPr lang="en-US" b="1" dirty="0" err="1" smtClean="0"/>
              <a:t>IMDb</a:t>
            </a:r>
            <a:r>
              <a:rPr lang="en-US" b="1" dirty="0" smtClean="0"/>
              <a:t>, Rotten Tomatoes, and </a:t>
            </a:r>
            <a:r>
              <a:rPr lang="en-US" b="1" dirty="0" err="1" smtClean="0"/>
              <a:t>Metacritic</a:t>
            </a:r>
            <a:r>
              <a:rPr lang="en-US" b="1" dirty="0" smtClean="0"/>
              <a:t>.</a:t>
            </a:r>
          </a:p>
          <a:p>
            <a:r>
              <a:rPr lang="en-US" b="1" dirty="0" smtClean="0"/>
              <a:t>   - Collect additional metadata including movie genres, release dates, and user reviews for a comprehensive analysis.</a:t>
            </a:r>
          </a:p>
          <a:p>
            <a:endParaRPr lang="en-US" b="1" dirty="0" smtClean="0"/>
          </a:p>
          <a:p>
            <a:r>
              <a:rPr lang="en-US" b="1" dirty="0" smtClean="0"/>
              <a:t>2.Data </a:t>
            </a:r>
            <a:r>
              <a:rPr lang="en-US" b="1" dirty="0" smtClean="0"/>
              <a:t>Cleaning and Standardization</a:t>
            </a:r>
            <a:r>
              <a:rPr lang="en-US" b="1" dirty="0" smtClean="0"/>
              <a:t>:</a:t>
            </a:r>
            <a:endParaRPr lang="en-US" b="1" dirty="0" smtClean="0"/>
          </a:p>
          <a:p>
            <a:r>
              <a:rPr lang="en-US" b="1" dirty="0" smtClean="0"/>
              <a:t>   - Clean and standardize the collected data to ensure consistency across platforms and remove any outliers or discrepancies.</a:t>
            </a:r>
          </a:p>
          <a:p>
            <a:r>
              <a:rPr lang="en-US" b="1" dirty="0" smtClean="0"/>
              <a:t>   - Address any inconsistencies in rating scales or formatting to facilitate accurate comparisons.</a:t>
            </a:r>
          </a:p>
          <a:p>
            <a:endParaRPr lang="en-US" b="1" dirty="0" smtClean="0"/>
          </a:p>
          <a:p>
            <a:r>
              <a:rPr lang="en-US" b="1" dirty="0" smtClean="0"/>
              <a:t>3.Statistical </a:t>
            </a:r>
            <a:r>
              <a:rPr lang="en-US" b="1" dirty="0" smtClean="0"/>
              <a:t>Analysis</a:t>
            </a:r>
            <a:r>
              <a:rPr lang="en-US" b="1" dirty="0" smtClean="0"/>
              <a:t>:</a:t>
            </a:r>
            <a:endParaRPr lang="en-US" b="1" dirty="0" smtClean="0"/>
          </a:p>
          <a:p>
            <a:r>
              <a:rPr lang="en-US" b="1" dirty="0" smtClean="0"/>
              <a:t>   - Conduct statistical analyses to compare the distribution of movie ratings between Fandango and other platforms.</a:t>
            </a:r>
          </a:p>
          <a:p>
            <a:r>
              <a:rPr lang="en-US" b="1" dirty="0" smtClean="0"/>
              <a:t>   - Calculate measures of central tendency (e.g., mean, median) and dispersion to assess the overall discrepancy and variability in ratings.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smtClean="0"/>
              <a:t>4.Visualization </a:t>
            </a:r>
            <a:r>
              <a:rPr lang="en-US" b="1" dirty="0" smtClean="0"/>
              <a:t>and Visualization</a:t>
            </a:r>
            <a:r>
              <a:rPr lang="en-US" b="1" dirty="0" smtClean="0"/>
              <a:t>:</a:t>
            </a:r>
            <a:endParaRPr lang="en-US" b="1" dirty="0" smtClean="0"/>
          </a:p>
          <a:p>
            <a:pPr>
              <a:buNone/>
            </a:pPr>
            <a:r>
              <a:rPr lang="en-US" b="1" dirty="0" smtClean="0"/>
              <a:t>   - Create visualizations such as histograms, box plots, and scatter plots to illustrate the differences in rating distributions and identify potential patterns or trends.</a:t>
            </a:r>
          </a:p>
          <a:p>
            <a:pPr>
              <a:buNone/>
            </a:pPr>
            <a:r>
              <a:rPr lang="en-US" b="1" dirty="0" smtClean="0"/>
              <a:t>   - Generate </a:t>
            </a:r>
            <a:r>
              <a:rPr lang="en-US" b="1" dirty="0" err="1" smtClean="0"/>
              <a:t>heatmaps</a:t>
            </a:r>
            <a:r>
              <a:rPr lang="en-US" b="1" dirty="0" smtClean="0"/>
              <a:t> or correlation matrices to examine the relationships between various factors (e.g., movie genres, release dates) and rating discrepancies</a:t>
            </a:r>
            <a:r>
              <a:rPr lang="en-US" b="1" dirty="0" smtClean="0"/>
              <a:t>.</a:t>
            </a:r>
            <a:endParaRPr lang="en-US" b="1" dirty="0" smtClean="0"/>
          </a:p>
          <a:p>
            <a:pPr>
              <a:buNone/>
            </a:pPr>
            <a:r>
              <a:rPr lang="en-US" b="1" dirty="0" smtClean="0"/>
              <a:t>5.Qualitative </a:t>
            </a:r>
            <a:r>
              <a:rPr lang="en-US" b="1" dirty="0" smtClean="0"/>
              <a:t>Analysis</a:t>
            </a:r>
            <a:r>
              <a:rPr lang="en-US" b="1" dirty="0" smtClean="0"/>
              <a:t>:</a:t>
            </a:r>
            <a:endParaRPr lang="en-US" b="1" dirty="0" smtClean="0"/>
          </a:p>
          <a:p>
            <a:pPr>
              <a:buNone/>
            </a:pPr>
            <a:r>
              <a:rPr lang="en-US" b="1" dirty="0" smtClean="0"/>
              <a:t>   - Analyze user reviews and descriptions to understand the factors influencing rating decisions on different platforms.</a:t>
            </a:r>
          </a:p>
          <a:p>
            <a:pPr>
              <a:buNone/>
            </a:pPr>
            <a:r>
              <a:rPr lang="en-US" b="1" dirty="0" smtClean="0"/>
              <a:t>   - Identify common </a:t>
            </a:r>
            <a:r>
              <a:rPr lang="en-US" b="1" dirty="0" smtClean="0"/>
              <a:t>themes</a:t>
            </a:r>
            <a:r>
              <a:rPr lang="en-US" b="1" dirty="0" smtClean="0"/>
              <a:t>, sentiments, and preferences among users and assess their impact on rating outcomes</a:t>
            </a:r>
            <a:r>
              <a:rPr lang="en-US" b="1" dirty="0" smtClean="0"/>
              <a:t>.</a:t>
            </a:r>
          </a:p>
          <a:p>
            <a:pPr>
              <a:buNone/>
            </a:pPr>
            <a:r>
              <a:rPr lang="en-US" b="1" dirty="0" smtClean="0"/>
              <a:t>By implementing these proposed solutions, we can conduct a comprehensive analysis of Fandango's movie ratings and discrepancies, identify areas for improvement, and promote transparency and accountability in online movie rating systems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smtClean="0">
                <a:solidFill>
                  <a:srgbClr val="0F0F0F"/>
                </a:solidFill>
              </a:rPr>
              <a:t>.</a:t>
            </a:r>
            <a:endParaRPr lang="en-US" sz="1800" b="1" dirty="0" smtClean="0">
              <a:solidFill>
                <a:srgbClr val="0F0F0F"/>
              </a:solidFill>
            </a:endParaRP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smtClean="0">
                <a:solidFill>
                  <a:srgbClr val="0F0F0F"/>
                </a:solidFill>
              </a:rPr>
              <a:t>1.Data </a:t>
            </a:r>
            <a:r>
              <a:rPr lang="en-US" b="1" dirty="0" smtClean="0">
                <a:solidFill>
                  <a:srgbClr val="0F0F0F"/>
                </a:solidFill>
              </a:rPr>
              <a:t>Collection Phase</a:t>
            </a:r>
            <a:r>
              <a:rPr lang="en-US" b="1" dirty="0" smtClean="0">
                <a:solidFill>
                  <a:srgbClr val="0F0F0F"/>
                </a:solidFill>
              </a:rPr>
              <a:t>:</a:t>
            </a:r>
            <a:endParaRPr lang="en-US" b="1" dirty="0" smtClean="0">
              <a:solidFill>
                <a:srgbClr val="0F0F0F"/>
              </a:solidFill>
            </a:endParaRPr>
          </a:p>
          <a:p>
            <a:r>
              <a:rPr lang="en-US" b="1" dirty="0" smtClean="0">
                <a:solidFill>
                  <a:srgbClr val="0F0F0F"/>
                </a:solidFill>
              </a:rPr>
              <a:t>   - Gather movie ratings data from Fandango's website using web scraping techniques.</a:t>
            </a:r>
          </a:p>
          <a:p>
            <a:r>
              <a:rPr lang="en-US" b="1" dirty="0" smtClean="0">
                <a:solidFill>
                  <a:srgbClr val="0F0F0F"/>
                </a:solidFill>
              </a:rPr>
              <a:t>   - Collect data from other reputable movie rating platforms such as </a:t>
            </a:r>
            <a:r>
              <a:rPr lang="en-US" b="1" dirty="0" err="1" smtClean="0">
                <a:solidFill>
                  <a:srgbClr val="0F0F0F"/>
                </a:solidFill>
              </a:rPr>
              <a:t>IMDb</a:t>
            </a:r>
            <a:r>
              <a:rPr lang="en-US" b="1" dirty="0" smtClean="0">
                <a:solidFill>
                  <a:srgbClr val="0F0F0F"/>
                </a:solidFill>
              </a:rPr>
              <a:t>, Rotten Tomatoes, and </a:t>
            </a:r>
            <a:r>
              <a:rPr lang="en-US" b="1" dirty="0" err="1" smtClean="0">
                <a:solidFill>
                  <a:srgbClr val="0F0F0F"/>
                </a:solidFill>
              </a:rPr>
              <a:t>Metacritic</a:t>
            </a:r>
            <a:r>
              <a:rPr lang="en-US" b="1" dirty="0" smtClean="0">
                <a:solidFill>
                  <a:srgbClr val="0F0F0F"/>
                </a:solidFill>
              </a:rPr>
              <a:t>.</a:t>
            </a:r>
          </a:p>
          <a:p>
            <a:r>
              <a:rPr lang="en-US" b="1" dirty="0" smtClean="0">
                <a:solidFill>
                  <a:srgbClr val="0F0F0F"/>
                </a:solidFill>
              </a:rPr>
              <a:t>   - Include metadata such as movie title, release date, genre, user ratings, critic ratings, and user reviews.</a:t>
            </a:r>
          </a:p>
          <a:p>
            <a:endParaRPr lang="en-US" b="1" dirty="0" smtClean="0">
              <a:solidFill>
                <a:srgbClr val="0F0F0F"/>
              </a:solidFill>
            </a:endParaRPr>
          </a:p>
          <a:p>
            <a:r>
              <a:rPr lang="en-US" b="1" dirty="0" smtClean="0">
                <a:solidFill>
                  <a:srgbClr val="0F0F0F"/>
                </a:solidFill>
              </a:rPr>
              <a:t>2.Data </a:t>
            </a:r>
            <a:r>
              <a:rPr lang="en-US" b="1" dirty="0" smtClean="0">
                <a:solidFill>
                  <a:srgbClr val="0F0F0F"/>
                </a:solidFill>
              </a:rPr>
              <a:t>Preprocessing Phase</a:t>
            </a:r>
            <a:r>
              <a:rPr lang="en-US" b="1" dirty="0" smtClean="0">
                <a:solidFill>
                  <a:srgbClr val="0F0F0F"/>
                </a:solidFill>
              </a:rPr>
              <a:t>:</a:t>
            </a:r>
            <a:endParaRPr lang="en-US" b="1" dirty="0" smtClean="0">
              <a:solidFill>
                <a:srgbClr val="0F0F0F"/>
              </a:solidFill>
            </a:endParaRPr>
          </a:p>
          <a:p>
            <a:r>
              <a:rPr lang="en-US" b="1" dirty="0" smtClean="0">
                <a:solidFill>
                  <a:srgbClr val="0F0F0F"/>
                </a:solidFill>
              </a:rPr>
              <a:t>   - Clean the collected data to remove duplicates, inconsistencies, and outliers.</a:t>
            </a:r>
          </a:p>
          <a:p>
            <a:r>
              <a:rPr lang="en-US" b="1" dirty="0" smtClean="0">
                <a:solidFill>
                  <a:srgbClr val="0F0F0F"/>
                </a:solidFill>
              </a:rPr>
              <a:t>   - Standardize rating scales across platforms to ensure comparability.</a:t>
            </a:r>
          </a:p>
          <a:p>
            <a:r>
              <a:rPr lang="en-US" b="1" dirty="0" smtClean="0">
                <a:solidFill>
                  <a:srgbClr val="0F0F0F"/>
                </a:solidFill>
              </a:rPr>
              <a:t>   - Validate and cross-reference data to ensure accuracy and reliability.</a:t>
            </a:r>
          </a:p>
          <a:p>
            <a:endParaRPr lang="en-US" b="1" dirty="0" smtClean="0">
              <a:solidFill>
                <a:srgbClr val="0F0F0F"/>
              </a:solidFill>
            </a:endParaRPr>
          </a:p>
          <a:p>
            <a:r>
              <a:rPr lang="en-US" b="1" dirty="0" smtClean="0">
                <a:solidFill>
                  <a:srgbClr val="0F0F0F"/>
                </a:solidFill>
              </a:rPr>
              <a:t>3.Exploratory </a:t>
            </a:r>
            <a:r>
              <a:rPr lang="en-US" b="1" dirty="0" smtClean="0">
                <a:solidFill>
                  <a:srgbClr val="0F0F0F"/>
                </a:solidFill>
              </a:rPr>
              <a:t>Data Analysis (EDA</a:t>
            </a:r>
            <a:r>
              <a:rPr lang="en-US" b="1" dirty="0" smtClean="0">
                <a:solidFill>
                  <a:srgbClr val="0F0F0F"/>
                </a:solidFill>
              </a:rPr>
              <a:t>):</a:t>
            </a:r>
            <a:endParaRPr lang="en-US" b="1" dirty="0" smtClean="0">
              <a:solidFill>
                <a:srgbClr val="0F0F0F"/>
              </a:solidFill>
            </a:endParaRPr>
          </a:p>
          <a:p>
            <a:r>
              <a:rPr lang="en-US" b="1" dirty="0" smtClean="0">
                <a:solidFill>
                  <a:srgbClr val="0F0F0F"/>
                </a:solidFill>
              </a:rPr>
              <a:t>   - Conduct exploratory data analysis to understand the distribution and characteristics of movie ratings on Fandango and other platforms.</a:t>
            </a:r>
          </a:p>
          <a:p>
            <a:r>
              <a:rPr lang="en-US" b="1" dirty="0" smtClean="0">
                <a:solidFill>
                  <a:srgbClr val="0F0F0F"/>
                </a:solidFill>
              </a:rPr>
              <a:t>   - Visualize rating distributions, trends over time, and relationships between variables using graphs and charts.</a:t>
            </a:r>
          </a:p>
          <a:p>
            <a:endParaRPr lang="en-US" b="1" dirty="0" smtClean="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smtClean="0"/>
              <a:t>Algorithm :</a:t>
            </a:r>
          </a:p>
          <a:p>
            <a:pPr marL="305435" indent="-305435">
              <a:buNone/>
            </a:pPr>
            <a:r>
              <a:rPr lang="en-US" sz="7200" b="1" dirty="0" smtClean="0"/>
              <a:t>1.Data Collection:</a:t>
            </a:r>
          </a:p>
          <a:p>
            <a:pPr marL="305435" indent="-305435">
              <a:buNone/>
            </a:pPr>
            <a:r>
              <a:rPr lang="en-US" sz="7200" b="1" dirty="0" smtClean="0"/>
              <a:t>   - Utilize web scraping tools or APIs to collect movie ratings data from Fandango and other platforms.</a:t>
            </a:r>
          </a:p>
          <a:p>
            <a:pPr marL="305435" indent="-305435">
              <a:buNone/>
            </a:pPr>
            <a:r>
              <a:rPr lang="en-US" sz="7200" b="1" dirty="0" smtClean="0"/>
              <a:t>   - Extract metadata including movie title, release date, genre, user ratings, critic ratings, and user reviews</a:t>
            </a:r>
            <a:r>
              <a:rPr lang="en-US" sz="7200" b="1" dirty="0" smtClean="0"/>
              <a:t>.</a:t>
            </a:r>
            <a:endParaRPr lang="en-US" sz="7200" b="1" dirty="0" smtClean="0"/>
          </a:p>
          <a:p>
            <a:pPr marL="305435" indent="-305435">
              <a:buNone/>
            </a:pPr>
            <a:r>
              <a:rPr lang="en-US" sz="7200" b="1" dirty="0" smtClean="0"/>
              <a:t>2.Data Preprocessing:</a:t>
            </a:r>
          </a:p>
          <a:p>
            <a:pPr marL="305435" indent="-305435">
              <a:buNone/>
            </a:pPr>
            <a:r>
              <a:rPr lang="en-US" sz="7200" b="1" dirty="0" smtClean="0"/>
              <a:t>   - Clean the collected data to remove duplicates, inconsistencies, and missing values.</a:t>
            </a:r>
          </a:p>
          <a:p>
            <a:pPr marL="305435" indent="-305435">
              <a:buNone/>
            </a:pPr>
            <a:r>
              <a:rPr lang="en-US" sz="7200" b="1" dirty="0" smtClean="0"/>
              <a:t>   - Standardize rating scales across platforms to ensure comparability.</a:t>
            </a:r>
          </a:p>
          <a:p>
            <a:pPr marL="305435" indent="-305435">
              <a:buNone/>
            </a:pPr>
            <a:r>
              <a:rPr lang="en-US" sz="7200" b="1" dirty="0" smtClean="0"/>
              <a:t>   - Validate and cross-reference data to ensure accuracy and reliability</a:t>
            </a:r>
            <a:r>
              <a:rPr lang="en-US" sz="7200" b="1" dirty="0" smtClean="0"/>
              <a:t>.</a:t>
            </a:r>
            <a:endParaRPr lang="en-US" sz="7200" b="1" dirty="0" smtClean="0"/>
          </a:p>
          <a:p>
            <a:pPr marL="305435" indent="-305435">
              <a:buNone/>
            </a:pPr>
            <a:r>
              <a:rPr lang="en-US" sz="7200" b="1" dirty="0" smtClean="0"/>
              <a:t>3.Comparative Analysis:</a:t>
            </a:r>
          </a:p>
          <a:p>
            <a:pPr marL="305435" indent="-305435">
              <a:buNone/>
            </a:pPr>
            <a:r>
              <a:rPr lang="en-US" sz="7200" b="1" dirty="0" smtClean="0"/>
              <a:t>   - Calculate statistical measures such as mean, median, and standard deviation to compare rating distributions between Fandango and other platforms.</a:t>
            </a:r>
          </a:p>
          <a:p>
            <a:pPr marL="305435" indent="-305435">
              <a:buNone/>
            </a:pPr>
            <a:r>
              <a:rPr lang="en-US" sz="7200" b="1" dirty="0" smtClean="0"/>
              <a:t>   - Perform hypothesis testing to determine the statistical significance of rating variations.</a:t>
            </a:r>
          </a:p>
          <a:p>
            <a:pPr marL="305435" indent="-305435">
              <a:buNone/>
            </a:pPr>
            <a:r>
              <a:rPr lang="en-US" sz="7200" b="1" dirty="0" smtClean="0"/>
              <a:t>   - Identify movies with significant rating discrepancies for further investigation</a:t>
            </a:r>
            <a:r>
              <a:rPr lang="en-US" sz="7200" b="1" dirty="0" smtClean="0"/>
              <a:t>.</a:t>
            </a:r>
            <a:endParaRPr lang="en-US" sz="7200" b="1" dirty="0" smtClean="0"/>
          </a:p>
          <a:p>
            <a:pPr marL="305435" indent="-305435"/>
            <a:endParaRPr lang="en-US" dirty="0" smtClean="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smtClean="0"/>
              <a:t>1.Algorithm </a:t>
            </a:r>
            <a:r>
              <a:rPr lang="en-US" sz="1800" b="1" dirty="0" smtClean="0"/>
              <a:t>Implementation</a:t>
            </a:r>
            <a:r>
              <a:rPr lang="en-US" sz="1800" b="1" dirty="0" smtClean="0"/>
              <a:t>:</a:t>
            </a:r>
            <a:endParaRPr lang="en-US" sz="1800" b="1" dirty="0" smtClean="0"/>
          </a:p>
          <a:p>
            <a:pPr>
              <a:buNone/>
            </a:pPr>
            <a:r>
              <a:rPr lang="en-US" sz="1800" b="1" dirty="0" smtClean="0"/>
              <a:t>   - Implement the algorithm for Fandango movie rating and discrepancy analysis using programming languages such as Python.</a:t>
            </a:r>
          </a:p>
          <a:p>
            <a:pPr>
              <a:buNone/>
            </a:pPr>
            <a:r>
              <a:rPr lang="en-US" sz="1800" b="1" dirty="0" smtClean="0"/>
              <a:t>   - Utilize libraries for web scraping (e.g., </a:t>
            </a:r>
            <a:r>
              <a:rPr lang="en-US" sz="1800" b="1" dirty="0" err="1" smtClean="0"/>
              <a:t>BeautifulSoup</a:t>
            </a:r>
            <a:r>
              <a:rPr lang="en-US" sz="1800" b="1" dirty="0" smtClean="0"/>
              <a:t>, </a:t>
            </a:r>
            <a:r>
              <a:rPr lang="en-US" sz="1800" b="1" dirty="0" err="1" smtClean="0"/>
              <a:t>Scrapy</a:t>
            </a:r>
            <a:r>
              <a:rPr lang="en-US" sz="1800" b="1" dirty="0" smtClean="0"/>
              <a:t>), data manipulation (e.g., pandas), statistical analysis (e.g., </a:t>
            </a:r>
            <a:r>
              <a:rPr lang="en-US" sz="1800" b="1" dirty="0" err="1" smtClean="0"/>
              <a:t>scipy</a:t>
            </a:r>
            <a:r>
              <a:rPr lang="en-US" sz="1800" b="1" dirty="0" smtClean="0"/>
              <a:t>, </a:t>
            </a:r>
            <a:r>
              <a:rPr lang="en-US" sz="1800" b="1" dirty="0" err="1" smtClean="0"/>
              <a:t>statsmodels</a:t>
            </a:r>
            <a:r>
              <a:rPr lang="en-US" sz="1800" b="1" dirty="0" smtClean="0"/>
              <a:t>), and visualization (e.g., </a:t>
            </a:r>
            <a:r>
              <a:rPr lang="en-US" sz="1800" b="1" dirty="0" err="1" smtClean="0"/>
              <a:t>matplotlib</a:t>
            </a:r>
            <a:r>
              <a:rPr lang="en-US" sz="1800" b="1" dirty="0" smtClean="0"/>
              <a:t>, </a:t>
            </a:r>
            <a:r>
              <a:rPr lang="en-US" sz="1800" b="1" dirty="0" err="1" smtClean="0"/>
              <a:t>seaborn</a:t>
            </a:r>
            <a:r>
              <a:rPr lang="en-US" sz="1800" b="1" dirty="0" smtClean="0"/>
              <a:t>).</a:t>
            </a:r>
            <a:endParaRPr lang="en-US" sz="1800" b="1" dirty="0" smtClean="0"/>
          </a:p>
          <a:p>
            <a:pPr>
              <a:buNone/>
            </a:pPr>
            <a:r>
              <a:rPr lang="en-US" sz="1800" b="1" dirty="0" smtClean="0"/>
              <a:t>2.Data </a:t>
            </a:r>
            <a:r>
              <a:rPr lang="en-US" sz="1800" b="1" dirty="0" smtClean="0"/>
              <a:t>Pipeline Setup</a:t>
            </a:r>
            <a:r>
              <a:rPr lang="en-US" sz="1800" b="1" dirty="0" smtClean="0"/>
              <a:t>:</a:t>
            </a:r>
            <a:endParaRPr lang="en-US" sz="1800" b="1" dirty="0" smtClean="0"/>
          </a:p>
          <a:p>
            <a:pPr>
              <a:buNone/>
            </a:pPr>
            <a:r>
              <a:rPr lang="en-US" sz="1800" b="1" dirty="0" smtClean="0"/>
              <a:t>   - Develop a data pipeline to automate the collection, preprocessing, and analysis of movie ratings data from Fandango and other platforms.</a:t>
            </a:r>
          </a:p>
          <a:p>
            <a:pPr>
              <a:buNone/>
            </a:pPr>
            <a:r>
              <a:rPr lang="en-US" sz="1800" b="1" dirty="0" smtClean="0"/>
              <a:t>   - Schedule periodic updates to ensure the pipeline fetches the latest data for analysis</a:t>
            </a:r>
            <a:r>
              <a:rPr lang="en-US" sz="1800" b="1" dirty="0" smtClean="0"/>
              <a:t>.</a:t>
            </a:r>
            <a:endParaRPr lang="en-US" sz="1800" b="1" dirty="0" smtClean="0"/>
          </a:p>
          <a:p>
            <a:pPr>
              <a:buNone/>
            </a:pPr>
            <a:r>
              <a:rPr lang="en-US" sz="1800" b="1" dirty="0" smtClean="0"/>
              <a:t>3.Deployment </a:t>
            </a:r>
            <a:r>
              <a:rPr lang="en-US" sz="1800" b="1" dirty="0" smtClean="0"/>
              <a:t>Environment</a:t>
            </a:r>
            <a:r>
              <a:rPr lang="en-US" sz="1800" b="1" dirty="0" smtClean="0"/>
              <a:t>:</a:t>
            </a:r>
            <a:endParaRPr lang="en-US" sz="1800" b="1" dirty="0" smtClean="0"/>
          </a:p>
          <a:p>
            <a:pPr>
              <a:buNone/>
            </a:pPr>
            <a:r>
              <a:rPr lang="en-US" sz="1800" b="1" dirty="0" smtClean="0"/>
              <a:t>   - Deploy the algorithm and data pipeline on a cloud platform such as Amazon Web Services (AWS) or Microsoft Azure.</a:t>
            </a:r>
          </a:p>
          <a:p>
            <a:pPr>
              <a:buNone/>
            </a:pPr>
            <a:r>
              <a:rPr lang="en-US" sz="1800" b="1" dirty="0" smtClean="0"/>
              <a:t>   - Utilize containerization technologies such as </a:t>
            </a:r>
            <a:r>
              <a:rPr lang="en-US" sz="1800" b="1" dirty="0" err="1" smtClean="0"/>
              <a:t>Docker</a:t>
            </a:r>
            <a:r>
              <a:rPr lang="en-US" sz="1800" b="1" dirty="0" smtClean="0"/>
              <a:t> for easy deployment and </a:t>
            </a:r>
            <a:r>
              <a:rPr lang="en-US" sz="1800" b="1" dirty="0" smtClean="0"/>
              <a:t>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smtClean="0"/>
              <a:t>            As </a:t>
            </a:r>
            <a:r>
              <a:rPr lang="en-US" sz="1800" b="1" dirty="0" smtClean="0"/>
              <a:t>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r>
              <a:rPr lang="en-US" sz="1800" b="1" dirty="0" smtClean="0"/>
              <a:t>:</a:t>
            </a:r>
          </a:p>
          <a:p>
            <a:pPr marL="0" indent="0">
              <a:buNone/>
            </a:pPr>
            <a:endParaRPr lang="en-US" sz="1800" b="1" dirty="0" smtClean="0"/>
          </a:p>
          <a:p>
            <a:pPr marL="0" indent="0">
              <a:buNone/>
            </a:pPr>
            <a:r>
              <a:rPr lang="en-US" sz="1800" b="1" dirty="0" smtClean="0"/>
              <a:t>1.Rating </a:t>
            </a:r>
            <a:r>
              <a:rPr lang="en-US" sz="1800" b="1" dirty="0" err="1" smtClean="0"/>
              <a:t>Discrepancies:Identification</a:t>
            </a:r>
            <a:r>
              <a:rPr lang="en-US" sz="1800" b="1" dirty="0" smtClean="0"/>
              <a:t> </a:t>
            </a:r>
            <a:r>
              <a:rPr lang="en-US" sz="1800" b="1" dirty="0" smtClean="0"/>
              <a:t>of movies with significant rating variations between Fandango and other platforms, highlighting potential discrepancies in rating systems</a:t>
            </a:r>
            <a:r>
              <a:rPr lang="en-US" sz="1800" b="1" dirty="0" smtClean="0"/>
              <a:t>.</a:t>
            </a:r>
          </a:p>
          <a:p>
            <a:pPr marL="0" indent="0">
              <a:buNone/>
            </a:pPr>
            <a:endParaRPr lang="en-US" sz="1800" b="1" dirty="0" smtClean="0"/>
          </a:p>
          <a:p>
            <a:pPr marL="0" indent="0">
              <a:buNone/>
            </a:pPr>
            <a:r>
              <a:rPr lang="en-US" sz="1800" b="1" dirty="0" smtClean="0"/>
              <a:t>2.Statistical </a:t>
            </a:r>
            <a:r>
              <a:rPr lang="en-US" sz="1800" b="1" dirty="0" err="1" smtClean="0"/>
              <a:t>Analysis:Quantification</a:t>
            </a:r>
            <a:r>
              <a:rPr lang="en-US" sz="1800" b="1" dirty="0" smtClean="0"/>
              <a:t> </a:t>
            </a:r>
            <a:r>
              <a:rPr lang="en-US" sz="1800" b="1" dirty="0" smtClean="0"/>
              <a:t>of rating distributions, mean ratings, and standard deviations across different platforms, providing insights into the overall consistency or divergence of ratings</a:t>
            </a:r>
            <a:r>
              <a:rPr lang="en-US" sz="1800" b="1" dirty="0" smtClean="0"/>
              <a:t>.</a:t>
            </a:r>
          </a:p>
          <a:p>
            <a:pPr marL="0" indent="0">
              <a:buNone/>
            </a:pPr>
            <a:endParaRPr lang="en-US" sz="1800" b="1" dirty="0" smtClean="0"/>
          </a:p>
          <a:p>
            <a:pPr marL="0" indent="0">
              <a:buNone/>
            </a:pPr>
            <a:r>
              <a:rPr lang="en-US" sz="1800" b="1" dirty="0" smtClean="0"/>
              <a:t>3.Qualitative </a:t>
            </a:r>
            <a:r>
              <a:rPr lang="en-US" sz="1800" b="1" dirty="0" smtClean="0"/>
              <a:t>Insights</a:t>
            </a:r>
            <a:r>
              <a:rPr lang="en-US" sz="1800" b="1" dirty="0" smtClean="0"/>
              <a:t>: </a:t>
            </a:r>
            <a:r>
              <a:rPr lang="en-US" sz="1800" b="1" dirty="0" smtClean="0"/>
              <a:t>Analysis of user reviews and comments to uncover patterns, sentiments, and themes driving rating differences, helping to understand user perceptions and preferences.</a:t>
            </a:r>
          </a:p>
          <a:p>
            <a:pPr marL="0" indent="0">
              <a:buNone/>
            </a:pPr>
            <a:endParaRPr lang="en-US" sz="1800" b="1" dirty="0" smtClean="0"/>
          </a:p>
          <a:p>
            <a:pPr marL="0" indent="0">
              <a:buNone/>
            </a:pPr>
            <a:r>
              <a:rPr lang="en-US" sz="1800" b="1" dirty="0" smtClean="0"/>
              <a:t>.</a:t>
            </a:r>
            <a:endParaRPr lang="en-IN" sz="1800" b="1" dirty="0" smtClean="0"/>
          </a:p>
          <a:p>
            <a:pPr marL="0" indent="0">
              <a:buNone/>
            </a:pPr>
            <a:endParaRPr lang="en-US" sz="1800" b="1" dirty="0" smtClean="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Words>1843</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cp:lastModifiedBy>
  <cp:revision>33</cp:revision>
  <dcterms:created xsi:type="dcterms:W3CDTF">2021-05-26T16:50:10Z</dcterms:created>
  <dcterms:modified xsi:type="dcterms:W3CDTF">2024-04-05T06:36:33Z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