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630589051_2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63058905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30589051_2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630589051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630589051_2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630589051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30589051_2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63058905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630589051_2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630589051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30589051_2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630589051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630589051_2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630589051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630589051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6305890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30589051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6305890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30589051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305890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630589051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6305890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630589051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63058905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630589051_2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63058905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30589051_2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63058905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kuitos/import-html-entr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mifengjc.com/api/PopStateEvent.html#/123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nblogs.com/S031602219/p/15726636.html" TargetMode="External"/><Relationship Id="rId4" Type="http://schemas.openxmlformats.org/officeDocument/2006/relationships/hyperlink" Target="https://www.cnblogs.com/S031602219/p/15726636.html" TargetMode="External"/><Relationship Id="rId11" Type="http://schemas.openxmlformats.org/officeDocument/2006/relationships/hyperlink" Target="https://github.com/SubinY/micro-frontend-explain" TargetMode="External"/><Relationship Id="rId10" Type="http://schemas.openxmlformats.org/officeDocument/2006/relationships/hyperlink" Target="https://github.com/YataoZhang/my-single-spa" TargetMode="External"/><Relationship Id="rId9" Type="http://schemas.openxmlformats.org/officeDocument/2006/relationships/hyperlink" Target="https://github.com/fengxianqi/qiankun-example" TargetMode="External"/><Relationship Id="rId5" Type="http://schemas.openxmlformats.org/officeDocument/2006/relationships/hyperlink" Target="https://www.cnblogs.com/S031602219/p/15726636.html" TargetMode="External"/><Relationship Id="rId6" Type="http://schemas.openxmlformats.org/officeDocument/2006/relationships/hyperlink" Target="https://zhuanlan.zhihu.com/p/369414267" TargetMode="External"/><Relationship Id="rId7" Type="http://schemas.openxmlformats.org/officeDocument/2006/relationships/hyperlink" Target="https://zhuanlan.zhihu.com/p/369414267" TargetMode="External"/><Relationship Id="rId8" Type="http://schemas.openxmlformats.org/officeDocument/2006/relationships/hyperlink" Target="https://zhuanlan.zhihu.com/p/36941426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p.weixin.qq.com/s/jF5OlQ-cJXPXqaPs4iuxHg" TargetMode="External"/><Relationship Id="rId4" Type="http://schemas.openxmlformats.org/officeDocument/2006/relationships/hyperlink" Target="https://github.com/micro-zoe/micro-app/blob/dev/README.zh-cn.m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ink.juejin.cn/?target=https%3A%2F%2Fw3c.github.io%2Fwebcomponents%2Fspec%2Fcustom%2F" TargetMode="External"/><Relationship Id="rId4" Type="http://schemas.openxmlformats.org/officeDocument/2006/relationships/hyperlink" Target="https://link.juejin.cn/?target=https%3A%2F%2Fw3c.github.io%2Fwebcomponents%2Fspec%2Fimports%2F" TargetMode="External"/><Relationship Id="rId5" Type="http://schemas.openxmlformats.org/officeDocument/2006/relationships/hyperlink" Target="https://link.juejin.cn/?target=https%3A%2F%2Fhtml.spec.whatwg.org%2Fmultipage%2Fscripting.html%23the-template-element" TargetMode="External"/><Relationship Id="rId6" Type="http://schemas.openxmlformats.org/officeDocument/2006/relationships/hyperlink" Target="https://link.juejin.cn/?target=https%3A%2F%2Fw3c.github.io%2Fwebcomponents%2Fspec%2Fshadow%2F" TargetMode="External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20475" y="4491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微前端理解及实践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420475" y="1789375"/>
            <a:ext cx="4312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zh-HK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什么是微前端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zh-HK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主流的解决方案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zh-HK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运行时容器（基座模式）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zh-HK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资源的加载与切换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zh-HK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资源的隔离与通信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zh-HK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基于single-spa思想的微前端实践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资源的加载及切换（加载时机/生命周期）</a:t>
            </a:r>
            <a:endParaRPr sz="2000"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运行时容器（基座模式）</a:t>
            </a:r>
            <a:endParaRPr sz="2400"/>
          </a:p>
        </p:txBody>
      </p:sp>
      <p:sp>
        <p:nvSpPr>
          <p:cNvPr id="141" name="Google Shape;141;p22"/>
          <p:cNvSpPr txBox="1"/>
          <p:nvPr/>
        </p:nvSpPr>
        <p:spPr>
          <a:xfrm>
            <a:off x="74875" y="1942650"/>
            <a:ext cx="9006600" cy="9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加载时机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js entry：webpack通过umd方式打包成library，通过script形式插入主应用，常见systemjs、loadjs进行动态导入，一个bundle包无法并行加载各种资源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html entry：常规打包，关键在于通过fetch完整应用在进行改造，最后以一个完整html的方式加载资源，核心库（</a:t>
            </a:r>
            <a:r>
              <a:rPr lang="zh-HK" sz="1050" u="sng">
                <a:solidFill>
                  <a:schemeClr val="hlink"/>
                </a:solidFill>
                <a:hlinkClick r:id="rId3"/>
              </a:rPr>
              <a:t>import-html-entry</a:t>
            </a:r>
            <a:r>
              <a:rPr lang="zh-HK" sz="1050"/>
              <a:t>）</a:t>
            </a:r>
            <a:endParaRPr sz="1050"/>
          </a:p>
        </p:txBody>
      </p:sp>
      <p:sp>
        <p:nvSpPr>
          <p:cNvPr id="142" name="Google Shape;142;p22"/>
          <p:cNvSpPr txBox="1"/>
          <p:nvPr/>
        </p:nvSpPr>
        <p:spPr>
          <a:xfrm>
            <a:off x="74875" y="3210625"/>
            <a:ext cx="9006600" cy="9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生命周期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只要涉及不同应用资源加载，肯定会有加载顺序说法，基座模式都必须依赖应用间的生命周期去完成资源加载、卸载、内存释放等操作，所有行为都被包裹成promise形式实现，所以会看到除了在基座配置应用指向外，每个子应用还需要配置mount 、load、unmount基本生命周期</a:t>
            </a:r>
            <a:endParaRPr sz="10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资源的加载与切换</a:t>
            </a:r>
            <a:endParaRPr sz="2000"/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运行时容器（基座模式）</a:t>
            </a:r>
            <a:endParaRPr sz="24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775" y="0"/>
            <a:ext cx="5994351" cy="53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资源的加载及切换（路由劫持）</a:t>
            </a:r>
            <a:endParaRPr sz="2000"/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运行时容器（基座模式）</a:t>
            </a:r>
            <a:endParaRPr sz="2400"/>
          </a:p>
        </p:txBody>
      </p:sp>
      <p:sp>
        <p:nvSpPr>
          <p:cNvPr id="156" name="Google Shape;156;p24"/>
          <p:cNvSpPr txBox="1"/>
          <p:nvPr/>
        </p:nvSpPr>
        <p:spPr>
          <a:xfrm>
            <a:off x="171200" y="1942650"/>
            <a:ext cx="8506200" cy="93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/>
              <a:t>路由劫持，我们最终只能根据url的状态/元数据判断，</a:t>
            </a:r>
            <a:r>
              <a:rPr lang="zh-HK" sz="1100">
                <a:solidFill>
                  <a:srgbClr val="24292F"/>
                </a:solidFill>
                <a:highlight>
                  <a:srgbClr val="FFFFFF"/>
                </a:highlight>
              </a:rPr>
              <a:t>实现随Location的变化动态进行mount和unmount那些符合条件的app，我们就需要对浏览器的Location相关操作做统一的拦截</a:t>
            </a:r>
            <a:endParaRPr sz="11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157" name="Google Shape;157;p24"/>
          <p:cNvSpPr txBox="1"/>
          <p:nvPr/>
        </p:nvSpPr>
        <p:spPr>
          <a:xfrm>
            <a:off x="171200" y="2881650"/>
            <a:ext cx="4770300" cy="6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24292F"/>
                </a:solidFill>
                <a:highlight>
                  <a:srgbClr val="FFFFFF"/>
                </a:highlight>
              </a:rPr>
              <a:t>pushstate、replacestate不会被popstateEvent监听，</a:t>
            </a:r>
            <a:r>
              <a:rPr lang="zh-HK" sz="1050" u="sng">
                <a:solidFill>
                  <a:srgbClr val="00388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PopStateEvent</a:t>
            </a:r>
            <a:endParaRPr sz="1050" u="sng">
              <a:solidFill>
                <a:srgbClr val="003884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71200" y="3712775"/>
            <a:ext cx="78462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>
                <a:solidFill>
                  <a:srgbClr val="393939"/>
                </a:solidFill>
              </a:rPr>
              <a:t>拦截顺序</a:t>
            </a:r>
            <a:endParaRPr sz="1050">
              <a:solidFill>
                <a:srgbClr val="393939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>
                <a:solidFill>
                  <a:srgbClr val="393939"/>
                </a:solidFill>
              </a:rPr>
              <a:t>基座挂载前拦截路由行为-》子应用挂载后再下发Location和history-》子应用再次拦截（vue-router、react-router）</a:t>
            </a:r>
            <a:endParaRPr sz="1050">
              <a:solidFill>
                <a:srgbClr val="39393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资源的</a:t>
            </a:r>
            <a:r>
              <a:rPr lang="zh-HK" sz="2000"/>
              <a:t>隔离与通信</a:t>
            </a:r>
            <a:endParaRPr sz="2000"/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运行时容器（基座模式）</a:t>
            </a:r>
            <a:endParaRPr sz="2400"/>
          </a:p>
        </p:txBody>
      </p:sp>
      <p:sp>
        <p:nvSpPr>
          <p:cNvPr id="165" name="Google Shape;165;p25"/>
          <p:cNvSpPr txBox="1"/>
          <p:nvPr/>
        </p:nvSpPr>
        <p:spPr>
          <a:xfrm>
            <a:off x="171200" y="1942650"/>
            <a:ext cx="8506200" cy="206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JS沙箱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除了iframe和qiankun外，大部分微前端架构都是挂载在window上面，只能通过约定方式保证不受污染；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qiankun的三种JS隔离</a:t>
            </a:r>
            <a:endParaRPr sz="10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HK" sz="1050"/>
              <a:t>legacySandBox: 单实例场景，使用 Proxy 劫持所有的 window 操作</a:t>
            </a:r>
            <a:endParaRPr sz="10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HK" sz="1050"/>
              <a:t>proxySandBox: 多实例场景，跟 legacySandBox 类似</a:t>
            </a:r>
            <a:endParaRPr sz="10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HK" sz="1050"/>
              <a:t>snapshotSandBox: 适用于不支持 Proxy 的场景，通过 window 快照实现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资源的隔离与通信</a:t>
            </a:r>
            <a:endParaRPr sz="2000"/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运行时容器（基座模式）</a:t>
            </a:r>
            <a:endParaRPr sz="2400"/>
          </a:p>
        </p:txBody>
      </p:sp>
      <p:sp>
        <p:nvSpPr>
          <p:cNvPr id="172" name="Google Shape;172;p26"/>
          <p:cNvSpPr txBox="1"/>
          <p:nvPr/>
        </p:nvSpPr>
        <p:spPr>
          <a:xfrm>
            <a:off x="171200" y="1942650"/>
            <a:ext cx="8506200" cy="206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JS沙箱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除了iframe和qiankun外，大部分微前端架构都是挂载在window上面，只能通过约定方式保证不受污染；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qiankun的三种JS隔离</a:t>
            </a:r>
            <a:endParaRPr sz="10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HK" sz="1050"/>
              <a:t>legacySandBox: 单实例场景，使用 Proxy 劫持所有的 window 操作</a:t>
            </a:r>
            <a:endParaRPr sz="10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HK" sz="1050"/>
              <a:t>proxySandBox: 多实例场景，跟 legacySandBox 类似</a:t>
            </a:r>
            <a:endParaRPr sz="10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HK" sz="1050"/>
              <a:t>snapshotSandBox: 适用于不支持 Proxy 的场景，通过 window 快照实现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173" name="Google Shape;173;p26"/>
          <p:cNvSpPr txBox="1"/>
          <p:nvPr/>
        </p:nvSpPr>
        <p:spPr>
          <a:xfrm>
            <a:off x="175300" y="3876925"/>
            <a:ext cx="8506200" cy="9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CSS</a:t>
            </a:r>
            <a:r>
              <a:rPr lang="zh-HK" sz="1050"/>
              <a:t>沙箱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1、</a:t>
            </a:r>
            <a:r>
              <a:rPr lang="zh-HK" sz="1050"/>
              <a:t>shadow dom（最稳妥）；2、webpack css前缀；3、约定是编程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资源的隔离与通信</a:t>
            </a:r>
            <a:endParaRPr sz="2000"/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运行时容器（基座模式）</a:t>
            </a:r>
            <a:endParaRPr sz="2400"/>
          </a:p>
        </p:txBody>
      </p:sp>
      <p:sp>
        <p:nvSpPr>
          <p:cNvPr id="180" name="Google Shape;180;p27"/>
          <p:cNvSpPr txBox="1"/>
          <p:nvPr/>
        </p:nvSpPr>
        <p:spPr>
          <a:xfrm>
            <a:off x="171200" y="1942650"/>
            <a:ext cx="8506200" cy="62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应用间通信（多实例）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常见事件代理，qiankun通过暴露发布和订阅的API实现</a:t>
            </a:r>
            <a:endParaRPr sz="1050"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425" y="1579750"/>
            <a:ext cx="5049475" cy="349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基于single-spa思想的实践</a:t>
            </a:r>
            <a:endParaRPr sz="2400"/>
          </a:p>
        </p:txBody>
      </p:sp>
      <p:sp>
        <p:nvSpPr>
          <p:cNvPr id="187" name="Google Shape;187;p28"/>
          <p:cNvSpPr txBox="1"/>
          <p:nvPr/>
        </p:nvSpPr>
        <p:spPr>
          <a:xfrm>
            <a:off x="318900" y="3462500"/>
            <a:ext cx="8506200" cy="153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24292F"/>
                </a:solidFill>
                <a:highlight>
                  <a:srgbClr val="FFFFFF"/>
                </a:highlight>
              </a:rPr>
              <a:t>收益：</a:t>
            </a:r>
            <a:endParaRPr sz="11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24292F"/>
                </a:solidFill>
                <a:highlight>
                  <a:srgbClr val="FFFFFF"/>
                </a:highlight>
              </a:rPr>
              <a:t>1.微前端理念实践到开发框架级、脚手架级，沙箱、隔离、应用生命周期等没有做，只能算是微组件；</a:t>
            </a:r>
            <a:endParaRPr sz="11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24292F"/>
                </a:solidFill>
                <a:highlight>
                  <a:srgbClr val="FFFFFF"/>
                </a:highlight>
              </a:rPr>
              <a:t>2.增强「统一工作入口」建设，大家称之为Portal，将各个领域的功能集成上来，微前端架构中的部分能力则放到这里面去实现；</a:t>
            </a:r>
            <a:endParaRPr sz="11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24292F"/>
                </a:solidFill>
                <a:highlight>
                  <a:srgbClr val="FFFFFF"/>
                </a:highlight>
              </a:rPr>
              <a:t>3.依然主张基础技术栈的统一，以获得基础建设的最大化收益。（前端再怎么变化，体验建设依然是第一位的，框架都不一样，UI复用性带来的价值就大打折扣了）</a:t>
            </a:r>
            <a:endParaRPr sz="1050"/>
          </a:p>
        </p:txBody>
      </p:sp>
      <p:sp>
        <p:nvSpPr>
          <p:cNvPr id="188" name="Google Shape;188;p28"/>
          <p:cNvSpPr txBox="1"/>
          <p:nvPr/>
        </p:nvSpPr>
        <p:spPr>
          <a:xfrm>
            <a:off x="248325" y="1974300"/>
            <a:ext cx="80307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实际场景：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1、重头到尾统一Vue/React技术栈的系统，运行容器无须过度侵入路由系统，更多考虑功能级别而不是路由级别，组件库(webpack拆包)、UI交互能高度统一使用，各应用也无须过度各自治理，（基座+组合式集成）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2、接入遗留系统，支持多技术栈并存（single-spa/qiankun）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317350" y="711250"/>
            <a:ext cx="431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动手制作一个微前端框架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idx="4294967295" type="title"/>
          </p:nvPr>
        </p:nvSpPr>
        <p:spPr>
          <a:xfrm>
            <a:off x="773700" y="4580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2"/>
                </a:solidFill>
              </a:rPr>
              <a:t>“其他”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95" name="Google Shape;195;p29"/>
          <p:cNvCxnSpPr/>
          <p:nvPr/>
        </p:nvCxnSpPr>
        <p:spPr>
          <a:xfrm>
            <a:off x="4295550" y="13308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29"/>
          <p:cNvSpPr txBox="1"/>
          <p:nvPr>
            <p:ph idx="4294967295" type="body"/>
          </p:nvPr>
        </p:nvSpPr>
        <p:spPr>
          <a:xfrm>
            <a:off x="773700" y="1516700"/>
            <a:ext cx="75966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- 共享库的接入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- Module Federation/web component如何实现微前端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- 微前端如何作为基建的一环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。。。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>
            <p:ph idx="4294967295" type="body"/>
          </p:nvPr>
        </p:nvSpPr>
        <p:spPr>
          <a:xfrm>
            <a:off x="773700" y="3450975"/>
            <a:ext cx="75966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00" u="sng">
                <a:solidFill>
                  <a:schemeClr val="hlink"/>
                </a:solidFill>
                <a:hlinkClick r:id="rId3"/>
              </a:rPr>
              <a:t>【</a:t>
            </a:r>
            <a:r>
              <a:rPr b="1" lang="zh-HK" sz="10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微前端：关于WebPack 5的Module Federation</a:t>
            </a:r>
            <a:r>
              <a:rPr lang="zh-HK" sz="1000" u="sng">
                <a:solidFill>
                  <a:schemeClr val="hlink"/>
                </a:solidFill>
                <a:hlinkClick r:id="rId5"/>
              </a:rPr>
              <a:t>】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00" u="sng">
                <a:solidFill>
                  <a:schemeClr val="hlink"/>
                </a:solidFill>
                <a:hlinkClick r:id="rId6"/>
              </a:rPr>
              <a:t>【</a:t>
            </a:r>
            <a:r>
              <a:rPr lang="zh-HK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qiankun如何实现html entry</a:t>
            </a:r>
            <a:r>
              <a:rPr lang="zh-HK" sz="1000" u="sng">
                <a:solidFill>
                  <a:schemeClr val="hlink"/>
                </a:solidFill>
                <a:hlinkClick r:id="rId8"/>
              </a:rPr>
              <a:t>】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00" u="sng">
                <a:solidFill>
                  <a:schemeClr val="hlink"/>
                </a:solidFill>
                <a:hlinkClick r:id="rId9"/>
              </a:rPr>
              <a:t>【qiankun使用demo】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00" u="sng">
                <a:solidFill>
                  <a:schemeClr val="hlink"/>
                </a:solidFill>
                <a:hlinkClick r:id="rId10"/>
              </a:rPr>
              <a:t>【single-spa 实现demo】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00" u="sng">
                <a:solidFill>
                  <a:schemeClr val="hlink"/>
                </a:solidFill>
                <a:hlinkClick r:id="rId11"/>
              </a:rPr>
              <a:t>【github 实践demo】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背景</a:t>
            </a:r>
            <a:endParaRPr sz="2000"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什么是微前端</a:t>
            </a:r>
            <a:endParaRPr sz="2400"/>
          </a:p>
        </p:txBody>
      </p:sp>
      <p:sp>
        <p:nvSpPr>
          <p:cNvPr id="75" name="Google Shape;75;p14"/>
          <p:cNvSpPr txBox="1"/>
          <p:nvPr/>
        </p:nvSpPr>
        <p:spPr>
          <a:xfrm>
            <a:off x="358350" y="1041875"/>
            <a:ext cx="8427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微前端架构旨在解决单体应用在一个相对长的时间跨度下，由于参与的人员、团队的增多、变迁，从一个普通应用演变成一个巨石应用后，随之而来的应用不可维护的问题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00" y="1759400"/>
            <a:ext cx="7708401" cy="31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比起技术方案更是一个技术架构</a:t>
            </a:r>
            <a:endParaRPr sz="2000"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什么是微前端</a:t>
            </a:r>
            <a:endParaRPr sz="24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750" y="2859575"/>
            <a:ext cx="3802775" cy="20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57225" y="1974300"/>
            <a:ext cx="68655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容器：设计出应用/服务之间耦合模式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配置下发：基础服务支撑容器的生成和接入（现在做的rh.js），埋点配置，脚手架生成的组件</a:t>
            </a:r>
            <a:r>
              <a:rPr lang="zh-HK" sz="1050"/>
              <a:t>（公共配置）</a:t>
            </a:r>
            <a:r>
              <a:rPr lang="zh-HK" sz="1050"/>
              <a:t>等等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版本管理/质量监控：集成测试、</a:t>
            </a:r>
            <a:r>
              <a:rPr lang="zh-HK" sz="1050"/>
              <a:t>回滚方案</a:t>
            </a:r>
            <a:r>
              <a:rPr lang="zh-HK" sz="1050"/>
              <a:t>等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灰度发布/</a:t>
            </a:r>
            <a:r>
              <a:rPr lang="zh-HK" sz="1050"/>
              <a:t>线上部署：根据容器的设计，处理线上域名、cdn的接入模式等等</a:t>
            </a:r>
            <a:endParaRPr sz="10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核心价值</a:t>
            </a:r>
            <a:endParaRPr sz="2000"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什么是微前端</a:t>
            </a:r>
            <a:endParaRPr sz="2400"/>
          </a:p>
        </p:txBody>
      </p:sp>
      <p:sp>
        <p:nvSpPr>
          <p:cNvPr id="91" name="Google Shape;91;p16"/>
          <p:cNvSpPr txBox="1"/>
          <p:nvPr/>
        </p:nvSpPr>
        <p:spPr>
          <a:xfrm>
            <a:off x="127275" y="1914400"/>
            <a:ext cx="68655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050"/>
              <a:buFont typeface="Microsoft Yahei"/>
              <a:buChar char="●"/>
            </a:pPr>
            <a:r>
              <a:rPr lang="zh-HK" sz="1050">
                <a:solidFill>
                  <a:srgbClr val="24292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支持遗留系统的接入，支持多技术栈并存</a:t>
            </a:r>
            <a:r>
              <a:rPr lang="zh-HK" sz="1050">
                <a:solidFill>
                  <a:srgbClr val="24292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</a:t>
            </a:r>
            <a:r>
              <a:rPr lang="zh-HK" sz="1050">
                <a:solidFill>
                  <a:srgbClr val="172B4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技术栈无关，子项目/子应用具备完全自主权，可脱离运行</a:t>
            </a:r>
            <a:r>
              <a:rPr lang="zh-HK" sz="1050">
                <a:solidFill>
                  <a:srgbClr val="24292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）</a:t>
            </a:r>
            <a:endParaRPr sz="1050">
              <a:solidFill>
                <a:srgbClr val="24292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050"/>
              <a:buFont typeface="Microsoft Yahei"/>
              <a:buChar char="●"/>
            </a:pPr>
            <a:r>
              <a:rPr lang="zh-HK" sz="1050">
                <a:solidFill>
                  <a:srgbClr val="24292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打包速度更快了，资源优化更明确了</a:t>
            </a:r>
            <a:r>
              <a:rPr lang="zh-HK" sz="1050">
                <a:solidFill>
                  <a:srgbClr val="24292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（独立开发、独立部署、提升上下线效率）</a:t>
            </a:r>
            <a:endParaRPr sz="1050">
              <a:solidFill>
                <a:srgbClr val="24292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050"/>
              <a:buFont typeface="Microsoft Yahei"/>
              <a:buChar char="●"/>
            </a:pPr>
            <a:r>
              <a:rPr lang="zh-HK" sz="1050">
                <a:latin typeface="Microsoft Yahei"/>
                <a:ea typeface="Microsoft Yahei"/>
                <a:cs typeface="Microsoft Yahei"/>
                <a:sym typeface="Microsoft Yahei"/>
              </a:rPr>
              <a:t>应用间解耦，跨业务复用（</a:t>
            </a:r>
            <a:r>
              <a:rPr lang="zh-HK" sz="1050">
                <a:solidFill>
                  <a:srgbClr val="24292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领域级、产品级、功能模块级等维度的代码维护更清晰了</a:t>
            </a:r>
            <a:r>
              <a:rPr lang="zh-HK" sz="1050">
                <a:latin typeface="Microsoft Yahei"/>
                <a:ea typeface="Microsoft Yahei"/>
                <a:cs typeface="Microsoft Yahei"/>
                <a:sym typeface="Microsoft Yahei"/>
              </a:rPr>
              <a:t>）</a:t>
            </a:r>
            <a:endParaRPr sz="105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688" y="2933925"/>
            <a:ext cx="6578137" cy="19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五种可行的方案</a:t>
            </a:r>
            <a:endParaRPr sz="2000"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主流解决方案</a:t>
            </a:r>
            <a:endParaRPr sz="2400"/>
          </a:p>
        </p:txBody>
      </p:sp>
      <p:sp>
        <p:nvSpPr>
          <p:cNvPr id="99" name="Google Shape;99;p17"/>
          <p:cNvSpPr txBox="1"/>
          <p:nvPr/>
        </p:nvSpPr>
        <p:spPr>
          <a:xfrm>
            <a:off x="208775" y="1930700"/>
            <a:ext cx="8578500" cy="176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050"/>
              <a:buFont typeface="Microsoft Yahei"/>
              <a:buChar char="●"/>
            </a:pPr>
            <a:r>
              <a:rPr lang="zh-HK" sz="1050"/>
              <a:t>nginx：使用 HTTP 服务器的路由来重定向多个应用</a:t>
            </a:r>
            <a:endParaRPr sz="1050"/>
          </a:p>
          <a:p>
            <a:pPr indent="-295275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050"/>
              <a:buFont typeface="Microsoft Yahei"/>
              <a:buChar char="●"/>
            </a:pPr>
            <a:r>
              <a:rPr lang="zh-HK" sz="1050" u="sng">
                <a:solidFill>
                  <a:schemeClr val="hlink"/>
                </a:solidFill>
                <a:hlinkClick r:id="rId3"/>
              </a:rPr>
              <a:t>iframe：使用 iframe 及自定义消息传递机制</a:t>
            </a:r>
            <a:endParaRPr sz="1050"/>
          </a:p>
          <a:p>
            <a:pPr indent="-295275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zh-HK" sz="1050"/>
              <a:t>基座模式：在不同的框架之上设计通讯、加载机制，如Single-SPA/qiankun，通过组合多个独立应用、组件来构建一个单体应用</a:t>
            </a:r>
            <a:endParaRPr sz="1050"/>
          </a:p>
          <a:p>
            <a:pPr indent="-295275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zh-HK" sz="1050" u="sng">
                <a:solidFill>
                  <a:schemeClr val="hlink"/>
                </a:solidFill>
                <a:hlinkClick r:id="rId4"/>
              </a:rPr>
              <a:t>使用纯 Web Components 构建应用</a:t>
            </a:r>
            <a:endParaRPr sz="1050"/>
          </a:p>
          <a:p>
            <a:pPr indent="-295275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zh-HK" sz="1050"/>
              <a:t>Webpack5 Module Federation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Iframe</a:t>
            </a:r>
            <a:endParaRPr sz="2000"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主流解决方案</a:t>
            </a:r>
            <a:endParaRPr sz="24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475" y="1891100"/>
            <a:ext cx="4417200" cy="303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71200" y="1891100"/>
            <a:ext cx="36600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优点：</a:t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1.天然沙箱</a:t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2.无接入成本、多应用激活</a:t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缺点：</a:t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1.路由状态丢失（同域iframe承接）</a:t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2.dom割裂（shadowRoot承接）</a:t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3.通信（同域Iframe解决）</a:t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4.白屏时间太长（缓存/提前加载）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Web Components</a:t>
            </a:r>
            <a:endParaRPr sz="2000"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主流解决方案</a:t>
            </a:r>
            <a:endParaRPr sz="2400"/>
          </a:p>
        </p:txBody>
      </p:sp>
      <p:sp>
        <p:nvSpPr>
          <p:cNvPr id="114" name="Google Shape;114;p19"/>
          <p:cNvSpPr txBox="1"/>
          <p:nvPr/>
        </p:nvSpPr>
        <p:spPr>
          <a:xfrm>
            <a:off x="171200" y="1942650"/>
            <a:ext cx="6694200" cy="125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50"/>
              <a:t>摈弃三大框架从头开始，从新定义高性能原生组件（shadow dom、template、通信/生命周期）。组件开发不二之选，毕竟原生没太多兼容性问题</a:t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17350" y="11115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400"/>
              <a:t>W3C实现组件化的一大利器</a:t>
            </a:r>
            <a:endParaRPr sz="1400"/>
          </a:p>
        </p:txBody>
      </p:sp>
      <p:sp>
        <p:nvSpPr>
          <p:cNvPr id="116" name="Google Shape;116;p19"/>
          <p:cNvSpPr txBox="1"/>
          <p:nvPr/>
        </p:nvSpPr>
        <p:spPr>
          <a:xfrm>
            <a:off x="171200" y="2782800"/>
            <a:ext cx="43125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4个概念：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0269C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Custom Elements</a:t>
            </a:r>
            <a:endParaRPr sz="1100">
              <a:solidFill>
                <a:srgbClr val="0269C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0269C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Imports</a:t>
            </a:r>
            <a:endParaRPr sz="1100">
              <a:solidFill>
                <a:srgbClr val="0269C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0269C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Templates</a:t>
            </a:r>
            <a:endParaRPr sz="1100">
              <a:solidFill>
                <a:srgbClr val="0269C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>
                <a:solidFill>
                  <a:srgbClr val="0269C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Shadow DOM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4025" y="2473625"/>
            <a:ext cx="5276024" cy="251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什么是基座</a:t>
            </a:r>
            <a:endParaRPr sz="2000"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运行时容器（基座模式）</a:t>
            </a:r>
            <a:endParaRPr sz="2400"/>
          </a:p>
        </p:txBody>
      </p:sp>
      <p:sp>
        <p:nvSpPr>
          <p:cNvPr id="124" name="Google Shape;124;p20"/>
          <p:cNvSpPr txBox="1"/>
          <p:nvPr/>
        </p:nvSpPr>
        <p:spPr>
          <a:xfrm>
            <a:off x="171200" y="1942650"/>
            <a:ext cx="6694200" cy="97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800" y="1723000"/>
            <a:ext cx="6955326" cy="33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7350" y="670825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/>
              <a:t>single-spa执行过程</a:t>
            </a:r>
            <a:endParaRPr sz="2000"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317350" y="15722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运行时容器（基座模式）</a:t>
            </a:r>
            <a:endParaRPr sz="2400"/>
          </a:p>
        </p:txBody>
      </p:sp>
      <p:sp>
        <p:nvSpPr>
          <p:cNvPr id="132" name="Google Shape;132;p21"/>
          <p:cNvSpPr txBox="1"/>
          <p:nvPr/>
        </p:nvSpPr>
        <p:spPr>
          <a:xfrm>
            <a:off x="171200" y="1942650"/>
            <a:ext cx="6694200" cy="97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175" y="1715500"/>
            <a:ext cx="7044426" cy="33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type="title"/>
          </p:nvPr>
        </p:nvSpPr>
        <p:spPr>
          <a:xfrm>
            <a:off x="354775" y="1152650"/>
            <a:ext cx="82221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400"/>
              <a:t>所有的技术栈无关的基座模式离不开路由劫持和生命周期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