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7" r:id="rId3"/>
    <p:sldId id="258" r:id="rId4"/>
    <p:sldId id="698" r:id="rId5"/>
    <p:sldId id="745" r:id="rId6"/>
    <p:sldId id="746" r:id="rId7"/>
    <p:sldId id="726" r:id="rId8"/>
    <p:sldId id="713" r:id="rId9"/>
    <p:sldId id="699" r:id="rId10"/>
    <p:sldId id="709" r:id="rId11"/>
    <p:sldId id="700" r:id="rId12"/>
    <p:sldId id="749" r:id="rId13"/>
    <p:sldId id="747" r:id="rId14"/>
    <p:sldId id="711" r:id="rId15"/>
    <p:sldId id="748" r:id="rId16"/>
    <p:sldId id="750" r:id="rId17"/>
    <p:sldId id="701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76"/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00" y="52"/>
      </p:cViewPr>
      <p:guideLst>
        <p:guide orient="horz" pos="215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45098-1493-DB97-D0EC-D4EC62712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78DBFEA-52D4-69FD-EEED-EB0534E7D9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B51C7DF-E2E4-6072-F495-0578E2310F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592473-BD1E-0DF4-11D5-FAF4AFE69C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738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725F5-B18E-B508-00EE-9E25957F5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6C52BAE-F857-5791-DE30-F2C374E1F1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08F29D9-189A-2266-7828-F8610514E3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9AC933-2E7C-51AF-09A2-F2F5CF7CC2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960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A2D95-C4D8-9816-4EF3-C06AEAD09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A18AA37-648A-8EAF-CE39-4889A4C2E6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BC99085-0663-E7FF-0365-2DC5DD995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DEBCB5-6218-0FF4-498F-76F2567925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835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A2BF5-6E95-A2D0-374F-3BFB02074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D44E389-6A17-45DB-5B74-7689476CC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9CEBEB8-DE77-6526-83F8-CC2F485C2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A44A9B-D04A-3819-E830-1FB1911259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7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07393-EFAB-14C1-9225-B8066E260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32394B1-1E16-A329-5F51-8FEDD9D090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8D2A8AD-0279-3450-7ECD-0013DDD9B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D6E206-78A4-CD4E-CE08-ACBFC12550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860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751F4-B269-FCD5-9BC0-C7FB24E93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6C6312C-DAEE-CC2C-7E37-2156F0F973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53D49F1-DA8F-5F1C-BBC7-81CF8CF258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0F07CF-90B3-DAD2-996F-591814EC33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627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BFAE-048D-461D-9F94-1EF1CAFC24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BFAE-048D-461D-9F94-1EF1CAFC24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064259" y="3269011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049905" y="3377565"/>
            <a:ext cx="622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OCR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文本识别系统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3064259" y="4069800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49970" y="4811633"/>
            <a:ext cx="611981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项目负责人：</a:t>
            </a:r>
            <a:r>
              <a:rPr lang="zh-CN" altLang="en-US" sz="20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苏炳军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76250" y="5986596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375140" y="6112961"/>
            <a:ext cx="236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2024-12-16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11203390" y="5981825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75" y="1479551"/>
            <a:ext cx="1524001" cy="151653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64509" y="5210175"/>
            <a:ext cx="6698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小组成员：周倩冰</a:t>
            </a:r>
            <a:r>
              <a:rPr lang="zh-CN" altLang="en-US" sz="20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、崔竞越、邓翔文、方子阳、  陈俊琦</a:t>
            </a:r>
            <a:endParaRPr lang="en-US" altLang="zh-CN" sz="2000" dirty="0">
              <a:solidFill>
                <a:srgbClr val="00457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00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557AE7-5519-B164-BDCD-B45307A196C7}"/>
              </a:ext>
            </a:extLst>
          </p:cNvPr>
          <p:cNvSpPr txBox="1"/>
          <p:nvPr/>
        </p:nvSpPr>
        <p:spPr>
          <a:xfrm>
            <a:off x="3064259" y="4412734"/>
            <a:ext cx="611981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指导教师：肖逸飞、段贵多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4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8" y="2849254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93074" y="2957866"/>
            <a:ext cx="56058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软件测试情况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386878" y="4266628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367338" y="1214438"/>
            <a:ext cx="1457325" cy="145732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6E920-E3EE-4E5D-4D60-CA6F3BCEC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F3E2E65-C565-3E0D-2145-1A3B597D7485}"/>
              </a:ext>
            </a:extLst>
          </p:cNvPr>
          <p:cNvSpPr txBox="1"/>
          <p:nvPr/>
        </p:nvSpPr>
        <p:spPr>
          <a:xfrm>
            <a:off x="4869347" y="4370028"/>
            <a:ext cx="5306695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2F2F2"/>
                </a:solidFill>
                <a:latin typeface="方正苏新诗柳楷简体" panose="02000000000000000000" pitchFamily="2" charset="-122"/>
                <a:ea typeface="方正苏新诗柳楷简体" panose="02000000000000000000" pitchFamily="2" charset="-122"/>
              </a:rPr>
              <a:t>Research results and presentations</a:t>
            </a:r>
            <a:endParaRPr lang="zh-CN" altLang="en-US" sz="2400" dirty="0">
              <a:solidFill>
                <a:srgbClr val="F2F2F2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A3F4E34-076D-F9BF-50B1-80240E187AF8}"/>
              </a:ext>
            </a:extLst>
          </p:cNvPr>
          <p:cNvSpPr txBox="1"/>
          <p:nvPr/>
        </p:nvSpPr>
        <p:spPr>
          <a:xfrm>
            <a:off x="3616336" y="452181"/>
            <a:ext cx="5470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第四部分：</a:t>
            </a:r>
            <a:r>
              <a:rPr lang="zh-CN" altLang="en-US" sz="360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软件测试情况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F2BFA87-0D36-6632-9E6A-3B29443B90C8}"/>
              </a:ext>
            </a:extLst>
          </p:cNvPr>
          <p:cNvCxnSpPr/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55806057-3CAF-C949-5233-DE17F8D2C8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892402C2-B94A-BB70-37E5-127259C8C48F}"/>
              </a:ext>
            </a:extLst>
          </p:cNvPr>
          <p:cNvSpPr/>
          <p:nvPr/>
        </p:nvSpPr>
        <p:spPr>
          <a:xfrm>
            <a:off x="7975773" y="2057400"/>
            <a:ext cx="2924282" cy="2924282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lab-flask_77311">
            <a:extLst>
              <a:ext uri="{FF2B5EF4-FFF2-40B4-BE49-F238E27FC236}">
                <a16:creationId xmlns:a16="http://schemas.microsoft.com/office/drawing/2014/main" id="{1118406F-CB5B-885B-DDC3-DD12B852EB6E}"/>
              </a:ext>
            </a:extLst>
          </p:cNvPr>
          <p:cNvSpPr>
            <a:spLocks noChangeAspect="1"/>
          </p:cNvSpPr>
          <p:nvPr/>
        </p:nvSpPr>
        <p:spPr bwMode="auto">
          <a:xfrm rot="1839720">
            <a:off x="8841922" y="2690303"/>
            <a:ext cx="1191984" cy="1658474"/>
          </a:xfrm>
          <a:custGeom>
            <a:avLst/>
            <a:gdLst>
              <a:gd name="connsiteX0" fmla="*/ 264916 w 435254"/>
              <a:gd name="connsiteY0" fmla="*/ 387002 h 605592"/>
              <a:gd name="connsiteX1" fmla="*/ 232980 w 435254"/>
              <a:gd name="connsiteY1" fmla="*/ 444284 h 605592"/>
              <a:gd name="connsiteX2" fmla="*/ 290446 w 435254"/>
              <a:gd name="connsiteY2" fmla="*/ 476076 h 605592"/>
              <a:gd name="connsiteX3" fmla="*/ 322289 w 435254"/>
              <a:gd name="connsiteY3" fmla="*/ 418794 h 605592"/>
              <a:gd name="connsiteX4" fmla="*/ 264916 w 435254"/>
              <a:gd name="connsiteY4" fmla="*/ 387002 h 605592"/>
              <a:gd name="connsiteX5" fmla="*/ 139402 w 435254"/>
              <a:gd name="connsiteY5" fmla="*/ 338432 h 605592"/>
              <a:gd name="connsiteX6" fmla="*/ 295830 w 435254"/>
              <a:gd name="connsiteY6" fmla="*/ 338432 h 605592"/>
              <a:gd name="connsiteX7" fmla="*/ 380961 w 435254"/>
              <a:gd name="connsiteY7" fmla="*/ 497395 h 605592"/>
              <a:gd name="connsiteX8" fmla="*/ 379940 w 435254"/>
              <a:gd name="connsiteY8" fmla="*/ 538271 h 605592"/>
              <a:gd name="connsiteX9" fmla="*/ 344291 w 435254"/>
              <a:gd name="connsiteY9" fmla="*/ 558384 h 605592"/>
              <a:gd name="connsiteX10" fmla="*/ 90941 w 435254"/>
              <a:gd name="connsiteY10" fmla="*/ 558384 h 605592"/>
              <a:gd name="connsiteX11" fmla="*/ 55385 w 435254"/>
              <a:gd name="connsiteY11" fmla="*/ 538271 h 605592"/>
              <a:gd name="connsiteX12" fmla="*/ 54364 w 435254"/>
              <a:gd name="connsiteY12" fmla="*/ 497395 h 605592"/>
              <a:gd name="connsiteX13" fmla="*/ 206517 w 435254"/>
              <a:gd name="connsiteY13" fmla="*/ 242939 h 605592"/>
              <a:gd name="connsiteX14" fmla="*/ 242338 w 435254"/>
              <a:gd name="connsiteY14" fmla="*/ 262869 h 605592"/>
              <a:gd name="connsiteX15" fmla="*/ 222386 w 435254"/>
              <a:gd name="connsiteY15" fmla="*/ 298651 h 605592"/>
              <a:gd name="connsiteX16" fmla="*/ 186565 w 435254"/>
              <a:gd name="connsiteY16" fmla="*/ 278813 h 605592"/>
              <a:gd name="connsiteX17" fmla="*/ 206517 w 435254"/>
              <a:gd name="connsiteY17" fmla="*/ 242939 h 605592"/>
              <a:gd name="connsiteX18" fmla="*/ 247634 w 435254"/>
              <a:gd name="connsiteY18" fmla="*/ 115529 h 605592"/>
              <a:gd name="connsiteX19" fmla="*/ 277725 w 435254"/>
              <a:gd name="connsiteY19" fmla="*/ 132203 h 605592"/>
              <a:gd name="connsiteX20" fmla="*/ 261007 w 435254"/>
              <a:gd name="connsiteY20" fmla="*/ 162123 h 605592"/>
              <a:gd name="connsiteX21" fmla="*/ 231009 w 435254"/>
              <a:gd name="connsiteY21" fmla="*/ 145542 h 605592"/>
              <a:gd name="connsiteX22" fmla="*/ 247634 w 435254"/>
              <a:gd name="connsiteY22" fmla="*/ 115529 h 605592"/>
              <a:gd name="connsiteX23" fmla="*/ 150273 w 435254"/>
              <a:gd name="connsiteY23" fmla="*/ 71748 h 605592"/>
              <a:gd name="connsiteX24" fmla="*/ 150273 w 435254"/>
              <a:gd name="connsiteY24" fmla="*/ 263353 h 605592"/>
              <a:gd name="connsiteX25" fmla="*/ 32555 w 435254"/>
              <a:gd name="connsiteY25" fmla="*/ 483510 h 605592"/>
              <a:gd name="connsiteX26" fmla="*/ 34134 w 435254"/>
              <a:gd name="connsiteY26" fmla="*/ 548769 h 605592"/>
              <a:gd name="connsiteX27" fmla="*/ 90950 w 435254"/>
              <a:gd name="connsiteY27" fmla="*/ 580935 h 605592"/>
              <a:gd name="connsiteX28" fmla="*/ 344304 w 435254"/>
              <a:gd name="connsiteY28" fmla="*/ 580935 h 605592"/>
              <a:gd name="connsiteX29" fmla="*/ 401120 w 435254"/>
              <a:gd name="connsiteY29" fmla="*/ 548769 h 605592"/>
              <a:gd name="connsiteX30" fmla="*/ 402791 w 435254"/>
              <a:gd name="connsiteY30" fmla="*/ 483510 h 605592"/>
              <a:gd name="connsiteX31" fmla="*/ 284981 w 435254"/>
              <a:gd name="connsiteY31" fmla="*/ 263353 h 605592"/>
              <a:gd name="connsiteX32" fmla="*/ 284981 w 435254"/>
              <a:gd name="connsiteY32" fmla="*/ 71748 h 605592"/>
              <a:gd name="connsiteX33" fmla="*/ 96799 w 435254"/>
              <a:gd name="connsiteY33" fmla="*/ 0 h 605592"/>
              <a:gd name="connsiteX34" fmla="*/ 337527 w 435254"/>
              <a:gd name="connsiteY34" fmla="*/ 0 h 605592"/>
              <a:gd name="connsiteX35" fmla="*/ 373548 w 435254"/>
              <a:gd name="connsiteY35" fmla="*/ 35874 h 605592"/>
              <a:gd name="connsiteX36" fmla="*/ 337527 w 435254"/>
              <a:gd name="connsiteY36" fmla="*/ 71748 h 605592"/>
              <a:gd name="connsiteX37" fmla="*/ 309768 w 435254"/>
              <a:gd name="connsiteY37" fmla="*/ 71748 h 605592"/>
              <a:gd name="connsiteX38" fmla="*/ 309768 w 435254"/>
              <a:gd name="connsiteY38" fmla="*/ 257235 h 605592"/>
              <a:gd name="connsiteX39" fmla="*/ 424608 w 435254"/>
              <a:gd name="connsiteY39" fmla="*/ 471923 h 605592"/>
              <a:gd name="connsiteX40" fmla="*/ 422380 w 435254"/>
              <a:gd name="connsiteY40" fmla="*/ 561468 h 605592"/>
              <a:gd name="connsiteX41" fmla="*/ 344304 w 435254"/>
              <a:gd name="connsiteY41" fmla="*/ 605592 h 605592"/>
              <a:gd name="connsiteX42" fmla="*/ 90950 w 435254"/>
              <a:gd name="connsiteY42" fmla="*/ 605592 h 605592"/>
              <a:gd name="connsiteX43" fmla="*/ 12874 w 435254"/>
              <a:gd name="connsiteY43" fmla="*/ 561468 h 605592"/>
              <a:gd name="connsiteX44" fmla="*/ 10646 w 435254"/>
              <a:gd name="connsiteY44" fmla="*/ 471923 h 605592"/>
              <a:gd name="connsiteX45" fmla="*/ 125579 w 435254"/>
              <a:gd name="connsiteY45" fmla="*/ 257235 h 605592"/>
              <a:gd name="connsiteX46" fmla="*/ 125579 w 435254"/>
              <a:gd name="connsiteY46" fmla="*/ 71748 h 605592"/>
              <a:gd name="connsiteX47" fmla="*/ 96799 w 435254"/>
              <a:gd name="connsiteY47" fmla="*/ 71748 h 605592"/>
              <a:gd name="connsiteX48" fmla="*/ 61799 w 435254"/>
              <a:gd name="connsiteY48" fmla="*/ 35874 h 605592"/>
              <a:gd name="connsiteX49" fmla="*/ 96799 w 435254"/>
              <a:gd name="connsiteY49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35254" h="605592">
                <a:moveTo>
                  <a:pt x="264916" y="387002"/>
                </a:moveTo>
                <a:cubicBezTo>
                  <a:pt x="240222" y="393953"/>
                  <a:pt x="225925" y="419628"/>
                  <a:pt x="232980" y="444284"/>
                </a:cubicBezTo>
                <a:cubicBezTo>
                  <a:pt x="240036" y="468846"/>
                  <a:pt x="265752" y="483120"/>
                  <a:pt x="290446" y="476076"/>
                </a:cubicBezTo>
                <a:cubicBezTo>
                  <a:pt x="315048" y="469032"/>
                  <a:pt x="329344" y="443357"/>
                  <a:pt x="322289" y="418794"/>
                </a:cubicBezTo>
                <a:cubicBezTo>
                  <a:pt x="315233" y="394139"/>
                  <a:pt x="289518" y="379957"/>
                  <a:pt x="264916" y="387002"/>
                </a:cubicBezTo>
                <a:close/>
                <a:moveTo>
                  <a:pt x="139402" y="338432"/>
                </a:moveTo>
                <a:lnTo>
                  <a:pt x="295830" y="338432"/>
                </a:lnTo>
                <a:lnTo>
                  <a:pt x="380961" y="497395"/>
                </a:lnTo>
                <a:cubicBezTo>
                  <a:pt x="387831" y="510278"/>
                  <a:pt x="387367" y="525758"/>
                  <a:pt x="379940" y="538271"/>
                </a:cubicBezTo>
                <a:cubicBezTo>
                  <a:pt x="372420" y="550784"/>
                  <a:pt x="358866" y="558384"/>
                  <a:pt x="344291" y="558384"/>
                </a:cubicBezTo>
                <a:lnTo>
                  <a:pt x="90941" y="558384"/>
                </a:lnTo>
                <a:cubicBezTo>
                  <a:pt x="76366" y="558384"/>
                  <a:pt x="62905" y="550784"/>
                  <a:pt x="55385" y="538271"/>
                </a:cubicBezTo>
                <a:cubicBezTo>
                  <a:pt x="47865" y="525758"/>
                  <a:pt x="47494" y="510278"/>
                  <a:pt x="54364" y="497395"/>
                </a:cubicBezTo>
                <a:close/>
                <a:moveTo>
                  <a:pt x="206517" y="242939"/>
                </a:moveTo>
                <a:cubicBezTo>
                  <a:pt x="221829" y="238582"/>
                  <a:pt x="237884" y="247481"/>
                  <a:pt x="242338" y="262869"/>
                </a:cubicBezTo>
                <a:cubicBezTo>
                  <a:pt x="246700" y="278257"/>
                  <a:pt x="237791" y="294201"/>
                  <a:pt x="222386" y="298651"/>
                </a:cubicBezTo>
                <a:cubicBezTo>
                  <a:pt x="206981" y="303008"/>
                  <a:pt x="191019" y="294109"/>
                  <a:pt x="186565" y="278813"/>
                </a:cubicBezTo>
                <a:cubicBezTo>
                  <a:pt x="182203" y="263425"/>
                  <a:pt x="191112" y="247388"/>
                  <a:pt x="206517" y="242939"/>
                </a:cubicBezTo>
                <a:close/>
                <a:moveTo>
                  <a:pt x="247634" y="115529"/>
                </a:moveTo>
                <a:cubicBezTo>
                  <a:pt x="260543" y="111917"/>
                  <a:pt x="274010" y="119327"/>
                  <a:pt x="277725" y="132203"/>
                </a:cubicBezTo>
                <a:cubicBezTo>
                  <a:pt x="281347" y="145079"/>
                  <a:pt x="273917" y="158418"/>
                  <a:pt x="261007" y="162123"/>
                </a:cubicBezTo>
                <a:cubicBezTo>
                  <a:pt x="248191" y="165829"/>
                  <a:pt x="234724" y="158326"/>
                  <a:pt x="231009" y="145542"/>
                </a:cubicBezTo>
                <a:cubicBezTo>
                  <a:pt x="227294" y="132666"/>
                  <a:pt x="234817" y="119235"/>
                  <a:pt x="247634" y="115529"/>
                </a:cubicBezTo>
                <a:close/>
                <a:moveTo>
                  <a:pt x="150273" y="71748"/>
                </a:moveTo>
                <a:lnTo>
                  <a:pt x="150273" y="263353"/>
                </a:lnTo>
                <a:lnTo>
                  <a:pt x="32555" y="483510"/>
                </a:lnTo>
                <a:cubicBezTo>
                  <a:pt x="21601" y="503903"/>
                  <a:pt x="22251" y="528931"/>
                  <a:pt x="34134" y="548769"/>
                </a:cubicBezTo>
                <a:cubicBezTo>
                  <a:pt x="46017" y="568606"/>
                  <a:pt x="67834" y="580935"/>
                  <a:pt x="90950" y="580935"/>
                </a:cubicBezTo>
                <a:lnTo>
                  <a:pt x="344304" y="580935"/>
                </a:lnTo>
                <a:cubicBezTo>
                  <a:pt x="367420" y="580935"/>
                  <a:pt x="389237" y="568606"/>
                  <a:pt x="401120" y="548769"/>
                </a:cubicBezTo>
                <a:cubicBezTo>
                  <a:pt x="413096" y="528931"/>
                  <a:pt x="413653" y="503903"/>
                  <a:pt x="402791" y="483510"/>
                </a:cubicBezTo>
                <a:lnTo>
                  <a:pt x="284981" y="263353"/>
                </a:lnTo>
                <a:lnTo>
                  <a:pt x="284981" y="71748"/>
                </a:lnTo>
                <a:close/>
                <a:moveTo>
                  <a:pt x="96799" y="0"/>
                </a:moveTo>
                <a:lnTo>
                  <a:pt x="337527" y="0"/>
                </a:lnTo>
                <a:cubicBezTo>
                  <a:pt x="357394" y="0"/>
                  <a:pt x="373548" y="16036"/>
                  <a:pt x="373548" y="35874"/>
                </a:cubicBezTo>
                <a:cubicBezTo>
                  <a:pt x="373548" y="55711"/>
                  <a:pt x="357394" y="71748"/>
                  <a:pt x="337527" y="71748"/>
                </a:cubicBezTo>
                <a:lnTo>
                  <a:pt x="309768" y="71748"/>
                </a:lnTo>
                <a:lnTo>
                  <a:pt x="309768" y="257235"/>
                </a:lnTo>
                <a:lnTo>
                  <a:pt x="424608" y="471923"/>
                </a:lnTo>
                <a:cubicBezTo>
                  <a:pt x="439555" y="499917"/>
                  <a:pt x="438719" y="534215"/>
                  <a:pt x="422380" y="561468"/>
                </a:cubicBezTo>
                <a:cubicBezTo>
                  <a:pt x="406041" y="588721"/>
                  <a:pt x="376147" y="605592"/>
                  <a:pt x="344304" y="605592"/>
                </a:cubicBezTo>
                <a:lnTo>
                  <a:pt x="90950" y="605592"/>
                </a:lnTo>
                <a:cubicBezTo>
                  <a:pt x="59200" y="605592"/>
                  <a:pt x="29213" y="588721"/>
                  <a:pt x="12874" y="561468"/>
                </a:cubicBezTo>
                <a:cubicBezTo>
                  <a:pt x="-3465" y="534215"/>
                  <a:pt x="-4301" y="499917"/>
                  <a:pt x="10646" y="471923"/>
                </a:cubicBezTo>
                <a:lnTo>
                  <a:pt x="125579" y="257235"/>
                </a:lnTo>
                <a:lnTo>
                  <a:pt x="125579" y="71748"/>
                </a:lnTo>
                <a:lnTo>
                  <a:pt x="96799" y="71748"/>
                </a:lnTo>
                <a:cubicBezTo>
                  <a:pt x="77396" y="71284"/>
                  <a:pt x="61799" y="55433"/>
                  <a:pt x="61799" y="35874"/>
                </a:cubicBezTo>
                <a:cubicBezTo>
                  <a:pt x="61799" y="16407"/>
                  <a:pt x="77396" y="556"/>
                  <a:pt x="96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08938C55-5405-6083-416A-FAC7590F55FC}"/>
              </a:ext>
            </a:extLst>
          </p:cNvPr>
          <p:cNvSpPr/>
          <p:nvPr/>
        </p:nvSpPr>
        <p:spPr>
          <a:xfrm>
            <a:off x="0" y="1495425"/>
            <a:ext cx="7058025" cy="4171950"/>
          </a:xfrm>
          <a:prstGeom prst="flowChartProcess">
            <a:avLst/>
          </a:prstGeom>
          <a:solidFill>
            <a:srgbClr val="004476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A4B49B-5379-A496-2BC9-301E1730B4B1}"/>
              </a:ext>
            </a:extLst>
          </p:cNvPr>
          <p:cNvSpPr txBox="1"/>
          <p:nvPr/>
        </p:nvSpPr>
        <p:spPr>
          <a:xfrm>
            <a:off x="312964" y="1651907"/>
            <a:ext cx="624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测试类别：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       </a:t>
            </a:r>
            <a:r>
              <a:rPr lang="zh-CN" altLang="en-US" sz="2000" dirty="0">
                <a:solidFill>
                  <a:schemeClr val="bg1"/>
                </a:solidFill>
              </a:rPr>
              <a:t>包含单元测试、集成测试。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主要测试以下模块：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>
                <a:solidFill>
                  <a:schemeClr val="bg1"/>
                </a:solidFill>
              </a:rPr>
              <a:t>用户注册与登录模块：测试用户注册、登录的逻辑完整性和异常处理。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>
                <a:solidFill>
                  <a:schemeClr val="bg1"/>
                </a:solidFill>
              </a:rPr>
              <a:t>图片上传与查询模块：测试图片上传成功、路径保存准确、查询最近图片的功能。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1"/>
            <a:r>
              <a:rPr lang="en-US" altLang="zh-CN" sz="2000" dirty="0">
                <a:solidFill>
                  <a:schemeClr val="bg1"/>
                </a:solidFill>
              </a:rPr>
              <a:t>OCR </a:t>
            </a:r>
            <a:r>
              <a:rPr lang="zh-CN" altLang="en-US" sz="2000" dirty="0">
                <a:solidFill>
                  <a:schemeClr val="bg1"/>
                </a:solidFill>
              </a:rPr>
              <a:t>模块：测试文字识别功能是否正确调用相关图像处理与识别方法。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测试用例数量：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>
                <a:solidFill>
                  <a:schemeClr val="bg1"/>
                </a:solidFill>
              </a:rPr>
              <a:t>本项目共设计了约 </a:t>
            </a:r>
            <a:r>
              <a:rPr lang="en-US" altLang="zh-CN" sz="2000" dirty="0">
                <a:solidFill>
                  <a:schemeClr val="bg1"/>
                </a:solidFill>
              </a:rPr>
              <a:t>10 </a:t>
            </a:r>
            <a:r>
              <a:rPr lang="zh-CN" altLang="en-US" sz="2000" dirty="0">
                <a:solidFill>
                  <a:schemeClr val="bg1"/>
                </a:solidFill>
              </a:rPr>
              <a:t>个测试用例，覆盖用户注册与登录、图片上传与识别、图片查询等核心功能。</a:t>
            </a:r>
          </a:p>
        </p:txBody>
      </p:sp>
    </p:spTree>
    <p:extLst>
      <p:ext uri="{BB962C8B-B14F-4D97-AF65-F5344CB8AC3E}">
        <p14:creationId xmlns:p14="http://schemas.microsoft.com/office/powerpoint/2010/main" val="62476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47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F94F20-91EF-DEF0-1603-682541FDC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356530-8ADF-6A62-F16C-5AD0A1506314}"/>
              </a:ext>
            </a:extLst>
          </p:cNvPr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C42F935-B577-413B-4451-4BB4227FAF40}"/>
              </a:ext>
            </a:extLst>
          </p:cNvPr>
          <p:cNvCxnSpPr/>
          <p:nvPr/>
        </p:nvCxnSpPr>
        <p:spPr>
          <a:xfrm>
            <a:off x="3386878" y="2849254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D197706-0DEB-BC55-4813-06ABC896B5FB}"/>
              </a:ext>
            </a:extLst>
          </p:cNvPr>
          <p:cNvSpPr txBox="1"/>
          <p:nvPr/>
        </p:nvSpPr>
        <p:spPr>
          <a:xfrm>
            <a:off x="3293074" y="2957866"/>
            <a:ext cx="56058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项目进展回顾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98371CE-1D4F-5CBB-2060-5734C9302EFA}"/>
              </a:ext>
            </a:extLst>
          </p:cNvPr>
          <p:cNvCxnSpPr/>
          <p:nvPr/>
        </p:nvCxnSpPr>
        <p:spPr>
          <a:xfrm>
            <a:off x="3386878" y="4266628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D03522A-F852-C089-E5A1-DE170E1DF339}"/>
              </a:ext>
            </a:extLst>
          </p:cNvPr>
          <p:cNvSpPr/>
          <p:nvPr/>
        </p:nvSpPr>
        <p:spPr>
          <a:xfrm>
            <a:off x="5367338" y="1214438"/>
            <a:ext cx="1457325" cy="145732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05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5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31" y="113413"/>
            <a:ext cx="1150169" cy="114453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49EC1B-49AA-DC06-D8E1-6D20A941F6F9}"/>
              </a:ext>
            </a:extLst>
          </p:cNvPr>
          <p:cNvSpPr txBox="1"/>
          <p:nvPr/>
        </p:nvSpPr>
        <p:spPr>
          <a:xfrm>
            <a:off x="3616336" y="393290"/>
            <a:ext cx="4959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第五部分：项目进展回顾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B343A74-E5C5-FC0D-D707-AD5660266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527298"/>
              </p:ext>
            </p:extLst>
          </p:nvPr>
        </p:nvGraphicFramePr>
        <p:xfrm>
          <a:off x="895350" y="1609725"/>
          <a:ext cx="10182225" cy="4114800"/>
        </p:xfrm>
        <a:graphic>
          <a:graphicData uri="http://schemas.openxmlformats.org/drawingml/2006/table">
            <a:tbl>
              <a:tblPr/>
              <a:tblGrid>
                <a:gridCol w="1266825">
                  <a:extLst>
                    <a:ext uri="{9D8B030D-6E8A-4147-A177-3AD203B41FA5}">
                      <a16:colId xmlns:a16="http://schemas.microsoft.com/office/drawing/2014/main" val="376867955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55365702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11033561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840295915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998616017"/>
                    </a:ext>
                  </a:extLst>
                </a:gridCol>
              </a:tblGrid>
              <a:tr h="524203">
                <a:tc>
                  <a:txBody>
                    <a:bodyPr/>
                    <a:lstStyle/>
                    <a:p>
                      <a:r>
                        <a:rPr lang="zh-CN" altLang="en-US" dirty="0"/>
                        <a:t>周次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责任人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79832"/>
                  </a:ext>
                </a:extLst>
              </a:tr>
              <a:tr h="917356">
                <a:tc>
                  <a:txBody>
                    <a:bodyPr/>
                    <a:lstStyle/>
                    <a:p>
                      <a:r>
                        <a:rPr lang="zh-CN" altLang="en-US" dirty="0"/>
                        <a:t>第 </a:t>
                      </a:r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/>
                        <a:t>需求分析与设计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✅ 已完成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全体成员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数据库模型与路由设计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619512"/>
                  </a:ext>
                </a:extLst>
              </a:tr>
              <a:tr h="917356">
                <a:tc>
                  <a:txBody>
                    <a:bodyPr/>
                    <a:lstStyle/>
                    <a:p>
                      <a:r>
                        <a:rPr lang="zh-CN" altLang="en-US" dirty="0"/>
                        <a:t>第 </a:t>
                      </a:r>
                      <a:r>
                        <a:rPr lang="en-US" altLang="zh-CN" dirty="0"/>
                        <a:t>2 </a:t>
                      </a:r>
                      <a:r>
                        <a:rPr lang="zh-CN" altLang="en-US" dirty="0"/>
                        <a:t>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/>
                        <a:t>用户管理开发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✅ 已完成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苏炳军、方子阳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注册、登录功能实现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079871"/>
                  </a:ext>
                </a:extLst>
              </a:tr>
              <a:tr h="917356">
                <a:tc>
                  <a:txBody>
                    <a:bodyPr/>
                    <a:lstStyle/>
                    <a:p>
                      <a:r>
                        <a:rPr lang="zh-CN" altLang="en-US" dirty="0"/>
                        <a:t>第 </a:t>
                      </a:r>
                      <a:r>
                        <a:rPr lang="en-US" altLang="zh-CN" dirty="0"/>
                        <a:t>3 </a:t>
                      </a:r>
                      <a:r>
                        <a:rPr lang="zh-CN" altLang="en-US" dirty="0"/>
                        <a:t>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/>
                        <a:t>图片模块开发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✅ 已完成</a:t>
                      </a:r>
                    </a:p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苏炳军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图片上传与识别功能需优化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677004"/>
                  </a:ext>
                </a:extLst>
              </a:tr>
              <a:tr h="838529">
                <a:tc>
                  <a:txBody>
                    <a:bodyPr/>
                    <a:lstStyle/>
                    <a:p>
                      <a:r>
                        <a:rPr lang="zh-CN" altLang="en-US" dirty="0"/>
                        <a:t>第 </a:t>
                      </a:r>
                      <a:r>
                        <a:rPr lang="en-US" altLang="zh-CN" dirty="0"/>
                        <a:t>4 </a:t>
                      </a:r>
                      <a:r>
                        <a:rPr lang="zh-CN" altLang="en-US" dirty="0"/>
                        <a:t>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/>
                        <a:t>测试与优化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⏳ </a:t>
                      </a:r>
                      <a:r>
                        <a:rPr lang="zh-CN" altLang="en-US" dirty="0"/>
                        <a:t>进行中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苏炳军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测试覆盖率需提升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51297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47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B4EACB-C5EF-02FD-7812-B4DD7A3ED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D8FFC3-C34C-1D47-5966-595D480D56E8}"/>
              </a:ext>
            </a:extLst>
          </p:cNvPr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F8596B0-8CEE-9545-7614-D02909DEFA2C}"/>
              </a:ext>
            </a:extLst>
          </p:cNvPr>
          <p:cNvCxnSpPr/>
          <p:nvPr/>
        </p:nvCxnSpPr>
        <p:spPr>
          <a:xfrm>
            <a:off x="3386878" y="2849254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620C6E3-2524-DD32-4985-A1B1B735B78E}"/>
              </a:ext>
            </a:extLst>
          </p:cNvPr>
          <p:cNvSpPr txBox="1"/>
          <p:nvPr/>
        </p:nvSpPr>
        <p:spPr>
          <a:xfrm>
            <a:off x="3293074" y="2957866"/>
            <a:ext cx="56058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人员分工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44DAA22-4194-A432-A200-E618A82F7B66}"/>
              </a:ext>
            </a:extLst>
          </p:cNvPr>
          <p:cNvCxnSpPr/>
          <p:nvPr/>
        </p:nvCxnSpPr>
        <p:spPr>
          <a:xfrm>
            <a:off x="3386878" y="4266628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D567C01-858A-0DF3-203F-C110A72289CB}"/>
              </a:ext>
            </a:extLst>
          </p:cNvPr>
          <p:cNvSpPr/>
          <p:nvPr/>
        </p:nvSpPr>
        <p:spPr>
          <a:xfrm>
            <a:off x="5367338" y="1214438"/>
            <a:ext cx="1457325" cy="145732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lang="en-US" altLang="zh-CN" sz="5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08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EC982-3800-76FB-2447-E40E6DB65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6A688E2-45AD-6E7C-0FB9-ABDDD12C77EE}"/>
              </a:ext>
            </a:extLst>
          </p:cNvPr>
          <p:cNvSpPr/>
          <p:nvPr/>
        </p:nvSpPr>
        <p:spPr>
          <a:xfrm>
            <a:off x="0" y="2009814"/>
            <a:ext cx="12192000" cy="3375292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20CB9CC-7E04-4E42-F5D8-C95ACE6234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31" y="113413"/>
            <a:ext cx="1150169" cy="114453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2ABA2F7-B527-5DE1-3492-889DE1401E19}"/>
              </a:ext>
            </a:extLst>
          </p:cNvPr>
          <p:cNvSpPr txBox="1"/>
          <p:nvPr/>
        </p:nvSpPr>
        <p:spPr>
          <a:xfrm>
            <a:off x="3616336" y="393290"/>
            <a:ext cx="4959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第六部分：人员分工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48AB46-B0BC-84D4-BDFB-F028D1560717}"/>
              </a:ext>
            </a:extLst>
          </p:cNvPr>
          <p:cNvSpPr txBox="1"/>
          <p:nvPr/>
        </p:nvSpPr>
        <p:spPr>
          <a:xfrm>
            <a:off x="342900" y="2400300"/>
            <a:ext cx="8058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苏炳军：项目经理，后端工程师，前端工程师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崔竞越：文档编辑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周倩冰：测试工程师，文档编辑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方子阳：前端工程师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陈俊琦：</a:t>
            </a:r>
            <a:r>
              <a:rPr lang="en-US" altLang="zh-CN" sz="2400" dirty="0">
                <a:solidFill>
                  <a:schemeClr val="bg1"/>
                </a:solidFill>
              </a:rPr>
              <a:t>UI</a:t>
            </a:r>
            <a:r>
              <a:rPr lang="zh-CN" altLang="en-US" sz="2400" dirty="0">
                <a:solidFill>
                  <a:schemeClr val="bg1"/>
                </a:solidFill>
              </a:rPr>
              <a:t>设计师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邓翔文：数据库设计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86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032728" y="3269011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018439" y="3377623"/>
            <a:ext cx="6119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感谢老师观看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3032728" y="4686385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18439" y="4170283"/>
            <a:ext cx="611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345" y="1316111"/>
            <a:ext cx="1524001" cy="1516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3919525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74703" y="2338925"/>
            <a:ext cx="2305382" cy="1565957"/>
            <a:chOff x="758661" y="1328277"/>
            <a:chExt cx="2305382" cy="1565957"/>
          </a:xfrm>
        </p:grpSpPr>
        <p:sp>
          <p:nvSpPr>
            <p:cNvPr id="6" name="文本框 5"/>
            <p:cNvSpPr txBox="1"/>
            <p:nvPr/>
          </p:nvSpPr>
          <p:spPr>
            <a:xfrm>
              <a:off x="758661" y="1328277"/>
              <a:ext cx="16316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目录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22829" y="2242678"/>
              <a:ext cx="2241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CONTENTS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925429" y="2894234"/>
              <a:ext cx="3258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729420" y="768584"/>
            <a:ext cx="482523" cy="3403379"/>
            <a:chOff x="5826793" y="685041"/>
            <a:chExt cx="482523" cy="3403379"/>
          </a:xfrm>
          <a:solidFill>
            <a:srgbClr val="0045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椭圆 12"/>
            <p:cNvSpPr/>
            <p:nvPr/>
          </p:nvSpPr>
          <p:spPr>
            <a:xfrm>
              <a:off x="5845843" y="685041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836318" y="167433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826793" y="267821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826793" y="3624947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117" y="268511"/>
            <a:ext cx="1150169" cy="114453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7B217DA-8C7C-FF04-4235-4078002370E2}"/>
              </a:ext>
            </a:extLst>
          </p:cNvPr>
          <p:cNvSpPr txBox="1"/>
          <p:nvPr/>
        </p:nvSpPr>
        <p:spPr>
          <a:xfrm>
            <a:off x="5276850" y="753393"/>
            <a:ext cx="6096000" cy="5463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"/>
              </a:spcBef>
              <a:spcAft>
                <a:spcPts val="75"/>
              </a:spcAft>
            </a:pPr>
            <a:r>
              <a:rPr lang="zh-CN" altLang="en-US" sz="2400" b="1" i="0" dirty="0">
                <a:solidFill>
                  <a:srgbClr val="37352F"/>
                </a:solidFill>
                <a:effectLst/>
                <a:latin typeface="ui-sans-serif"/>
              </a:rPr>
              <a:t>项目概述</a:t>
            </a:r>
            <a:endParaRPr lang="en-US" altLang="zh-CN" sz="2400" b="1" i="0" dirty="0">
              <a:solidFill>
                <a:srgbClr val="37352F"/>
              </a:solidFill>
              <a:effectLst/>
              <a:latin typeface="ui-sans-serif"/>
            </a:endParaRPr>
          </a:p>
          <a:p>
            <a:pPr algn="l">
              <a:spcBef>
                <a:spcPts val="75"/>
              </a:spcBef>
              <a:spcAft>
                <a:spcPts val="75"/>
              </a:spcAft>
            </a:pPr>
            <a:endParaRPr lang="en-US" altLang="zh-CN" b="0" i="0" dirty="0">
              <a:solidFill>
                <a:srgbClr val="37352F"/>
              </a:solidFill>
              <a:effectLst/>
              <a:latin typeface="ui-sans-serif"/>
            </a:endParaRPr>
          </a:p>
          <a:p>
            <a:pPr algn="l">
              <a:spcBef>
                <a:spcPts val="75"/>
              </a:spcBef>
              <a:spcAft>
                <a:spcPts val="75"/>
              </a:spcAft>
            </a:pPr>
            <a:endParaRPr lang="en-US" altLang="zh-CN" b="0" i="0" dirty="0">
              <a:solidFill>
                <a:srgbClr val="37352F"/>
              </a:solidFill>
              <a:effectLst/>
              <a:latin typeface="ui-sans-serif"/>
            </a:endParaRPr>
          </a:p>
          <a:p>
            <a:pPr algn="l">
              <a:spcBef>
                <a:spcPts val="75"/>
              </a:spcBef>
              <a:spcAft>
                <a:spcPts val="75"/>
              </a:spcAft>
            </a:pPr>
            <a:r>
              <a:rPr lang="zh-CN" altLang="en-US" sz="2400" b="1" i="0" dirty="0">
                <a:solidFill>
                  <a:srgbClr val="37352F"/>
                </a:solidFill>
                <a:effectLst/>
                <a:latin typeface="ui-sans-serif"/>
              </a:rPr>
              <a:t>软件开发环境</a:t>
            </a:r>
            <a:endParaRPr lang="en-US" altLang="zh-CN" sz="2400" b="1" i="0" dirty="0">
              <a:solidFill>
                <a:srgbClr val="37352F"/>
              </a:solidFill>
              <a:effectLst/>
              <a:latin typeface="ui-sans-serif"/>
            </a:endParaRPr>
          </a:p>
          <a:p>
            <a:pPr algn="l">
              <a:spcBef>
                <a:spcPts val="75"/>
              </a:spcBef>
              <a:spcAft>
                <a:spcPts val="75"/>
              </a:spcAft>
            </a:pPr>
            <a:endParaRPr lang="en-US" altLang="zh-CN" b="0" i="0" dirty="0">
              <a:solidFill>
                <a:srgbClr val="37352F"/>
              </a:solidFill>
              <a:effectLst/>
              <a:latin typeface="ui-sans-serif"/>
            </a:endParaRPr>
          </a:p>
          <a:p>
            <a:pPr algn="l">
              <a:spcBef>
                <a:spcPts val="75"/>
              </a:spcBef>
              <a:spcAft>
                <a:spcPts val="75"/>
              </a:spcAft>
            </a:pPr>
            <a:endParaRPr lang="en-US" altLang="zh-CN" b="0" i="0" dirty="0">
              <a:solidFill>
                <a:srgbClr val="37352F"/>
              </a:solidFill>
              <a:effectLst/>
              <a:latin typeface="ui-sans-serif"/>
            </a:endParaRPr>
          </a:p>
          <a:p>
            <a:pPr algn="l">
              <a:spcBef>
                <a:spcPts val="75"/>
              </a:spcBef>
              <a:spcAft>
                <a:spcPts val="75"/>
              </a:spcAft>
            </a:pPr>
            <a:r>
              <a:rPr lang="zh-CN" altLang="en-US" sz="2400" b="1" i="0" dirty="0">
                <a:solidFill>
                  <a:srgbClr val="37352F"/>
                </a:solidFill>
                <a:effectLst/>
                <a:latin typeface="ui-sans-serif"/>
              </a:rPr>
              <a:t>软件配置管理情况</a:t>
            </a:r>
            <a:endParaRPr lang="en-US" altLang="zh-CN" sz="2400" b="1" i="0" dirty="0">
              <a:solidFill>
                <a:srgbClr val="37352F"/>
              </a:solidFill>
              <a:effectLst/>
              <a:latin typeface="ui-sans-serif"/>
            </a:endParaRPr>
          </a:p>
          <a:p>
            <a:pPr algn="l">
              <a:spcBef>
                <a:spcPts val="75"/>
              </a:spcBef>
              <a:spcAft>
                <a:spcPts val="75"/>
              </a:spcAft>
            </a:pPr>
            <a:endParaRPr lang="en-US" altLang="zh-CN" b="0" i="0" dirty="0">
              <a:solidFill>
                <a:srgbClr val="37352F"/>
              </a:solidFill>
              <a:effectLst/>
              <a:latin typeface="ui-sans-serif"/>
            </a:endParaRPr>
          </a:p>
          <a:p>
            <a:pPr algn="l">
              <a:spcBef>
                <a:spcPts val="75"/>
              </a:spcBef>
              <a:spcAft>
                <a:spcPts val="75"/>
              </a:spcAft>
            </a:pPr>
            <a:endParaRPr lang="en-US" altLang="zh-CN" b="0" i="0" dirty="0">
              <a:solidFill>
                <a:srgbClr val="37352F"/>
              </a:solidFill>
              <a:effectLst/>
              <a:latin typeface="ui-sans-serif"/>
            </a:endParaRPr>
          </a:p>
          <a:p>
            <a:pPr algn="l">
              <a:spcBef>
                <a:spcPts val="75"/>
              </a:spcBef>
              <a:spcAft>
                <a:spcPts val="75"/>
              </a:spcAft>
            </a:pPr>
            <a:r>
              <a:rPr lang="zh-CN" altLang="en-US" sz="2400" b="1" i="0" dirty="0">
                <a:solidFill>
                  <a:srgbClr val="37352F"/>
                </a:solidFill>
                <a:effectLst/>
                <a:latin typeface="ui-sans-serif"/>
              </a:rPr>
              <a:t>软件测试情况</a:t>
            </a:r>
            <a:endParaRPr lang="en-US" altLang="zh-CN" sz="2400" b="1" i="0" dirty="0">
              <a:solidFill>
                <a:srgbClr val="37352F"/>
              </a:solidFill>
              <a:effectLst/>
              <a:latin typeface="ui-sans-serif"/>
            </a:endParaRPr>
          </a:p>
          <a:p>
            <a:pPr algn="l">
              <a:spcBef>
                <a:spcPts val="75"/>
              </a:spcBef>
              <a:spcAft>
                <a:spcPts val="75"/>
              </a:spcAft>
            </a:pPr>
            <a:endParaRPr lang="en-US" altLang="zh-CN" b="0" i="0" dirty="0">
              <a:solidFill>
                <a:srgbClr val="37352F"/>
              </a:solidFill>
              <a:effectLst/>
              <a:latin typeface="ui-sans-serif"/>
            </a:endParaRPr>
          </a:p>
          <a:p>
            <a:pPr algn="l">
              <a:spcBef>
                <a:spcPts val="75"/>
              </a:spcBef>
              <a:spcAft>
                <a:spcPts val="75"/>
              </a:spcAft>
            </a:pPr>
            <a:endParaRPr lang="en-US" altLang="zh-CN" b="0" i="0" dirty="0">
              <a:solidFill>
                <a:srgbClr val="37352F"/>
              </a:solidFill>
              <a:effectLst/>
              <a:latin typeface="ui-sans-serif"/>
            </a:endParaRPr>
          </a:p>
          <a:p>
            <a:pPr algn="l">
              <a:spcBef>
                <a:spcPts val="75"/>
              </a:spcBef>
              <a:spcAft>
                <a:spcPts val="75"/>
              </a:spcAft>
            </a:pPr>
            <a:r>
              <a:rPr lang="zh-CN" altLang="en-US" sz="2400" b="1" i="0" dirty="0">
                <a:solidFill>
                  <a:srgbClr val="37352F"/>
                </a:solidFill>
                <a:effectLst/>
                <a:latin typeface="ui-sans-serif"/>
              </a:rPr>
              <a:t>项目进展回顾</a:t>
            </a:r>
            <a:endParaRPr lang="en-US" altLang="zh-CN" b="1" i="0" dirty="0">
              <a:solidFill>
                <a:srgbClr val="37352F"/>
              </a:solidFill>
              <a:effectLst/>
              <a:latin typeface="ui-sans-serif"/>
            </a:endParaRPr>
          </a:p>
          <a:p>
            <a:pPr algn="l">
              <a:spcBef>
                <a:spcPts val="75"/>
              </a:spcBef>
              <a:spcAft>
                <a:spcPts val="75"/>
              </a:spcAft>
            </a:pPr>
            <a:endParaRPr lang="en-US" altLang="zh-CN" b="0" i="0" dirty="0">
              <a:solidFill>
                <a:srgbClr val="37352F"/>
              </a:solidFill>
              <a:effectLst/>
              <a:latin typeface="ui-sans-serif"/>
            </a:endParaRPr>
          </a:p>
          <a:p>
            <a:pPr algn="l">
              <a:spcBef>
                <a:spcPts val="75"/>
              </a:spcBef>
              <a:spcAft>
                <a:spcPts val="75"/>
              </a:spcAft>
            </a:pPr>
            <a:endParaRPr lang="en-US" altLang="zh-CN" b="0" i="0" dirty="0">
              <a:solidFill>
                <a:srgbClr val="37352F"/>
              </a:solidFill>
              <a:effectLst/>
              <a:latin typeface="ui-sans-serif"/>
            </a:endParaRPr>
          </a:p>
          <a:p>
            <a:pPr algn="l">
              <a:spcBef>
                <a:spcPts val="75"/>
              </a:spcBef>
              <a:spcAft>
                <a:spcPts val="75"/>
              </a:spcAft>
            </a:pPr>
            <a:r>
              <a:rPr lang="zh-CN" altLang="en-US" sz="2400" b="1" i="0" dirty="0">
                <a:solidFill>
                  <a:srgbClr val="37352F"/>
                </a:solidFill>
                <a:effectLst/>
                <a:latin typeface="ui-sans-serif"/>
              </a:rPr>
              <a:t>人员分工</a:t>
            </a:r>
            <a:endParaRPr lang="en-US" altLang="zh-CN" sz="2400" b="1" i="0" dirty="0">
              <a:solidFill>
                <a:srgbClr val="37352F"/>
              </a:solidFill>
              <a:effectLst/>
              <a:latin typeface="ui-sans-serif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068E593-562F-B4D2-30CA-561AA7709BA2}"/>
              </a:ext>
            </a:extLst>
          </p:cNvPr>
          <p:cNvSpPr/>
          <p:nvPr/>
        </p:nvSpPr>
        <p:spPr>
          <a:xfrm>
            <a:off x="4738945" y="4689565"/>
            <a:ext cx="463473" cy="463473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4CE964F-2948-AEB9-4033-65B49BCF17A5}"/>
              </a:ext>
            </a:extLst>
          </p:cNvPr>
          <p:cNvSpPr/>
          <p:nvPr/>
        </p:nvSpPr>
        <p:spPr>
          <a:xfrm>
            <a:off x="4738945" y="5689690"/>
            <a:ext cx="463473" cy="463473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8" y="2849254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93074" y="2957866"/>
            <a:ext cx="56058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386243" y="4387278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387090" y="3727450"/>
            <a:ext cx="5511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项目简介、实现的功能介绍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67338" y="1214438"/>
            <a:ext cx="1457325" cy="145732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CCF69-4005-B128-F54D-F0CFA4007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EA559A-8143-4118-1DBA-DF620BCD7119}"/>
              </a:ext>
            </a:extLst>
          </p:cNvPr>
          <p:cNvSpPr txBox="1"/>
          <p:nvPr/>
        </p:nvSpPr>
        <p:spPr>
          <a:xfrm>
            <a:off x="2711338" y="441772"/>
            <a:ext cx="6769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第一部分：</a:t>
            </a:r>
            <a:r>
              <a:rPr lang="zh-CN" altLang="en-US" sz="36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F3E0947-4A24-B222-3601-EA65E9B940AF}"/>
              </a:ext>
            </a:extLst>
          </p:cNvPr>
          <p:cNvCxnSpPr/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74C3632-B33A-1A02-2DBE-63DBFA6A1B27}"/>
              </a:ext>
            </a:extLst>
          </p:cNvPr>
          <p:cNvSpPr/>
          <p:nvPr/>
        </p:nvSpPr>
        <p:spPr>
          <a:xfrm>
            <a:off x="0" y="2009814"/>
            <a:ext cx="12192000" cy="3375292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721AAC-0DA6-129A-D7C4-5ECC3F368F5F}"/>
              </a:ext>
            </a:extLst>
          </p:cNvPr>
          <p:cNvSpPr txBox="1"/>
          <p:nvPr/>
        </p:nvSpPr>
        <p:spPr>
          <a:xfrm>
            <a:off x="476250" y="2238375"/>
            <a:ext cx="3771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46EF14-D690-746B-2B57-B8DE89DA4216}"/>
              </a:ext>
            </a:extLst>
          </p:cNvPr>
          <p:cNvSpPr txBox="1"/>
          <p:nvPr/>
        </p:nvSpPr>
        <p:spPr>
          <a:xfrm>
            <a:off x="476249" y="2893843"/>
            <a:ext cx="11345637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本项目为一个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OCR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Optical Character Recognition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，光学字符识别）文本识别系统，主要功能包括用户注册与登录、图片上传与存储、图片文字识别，以及查询最近上传的图片等功能。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A7F3703-C1B7-AC48-BB4D-2A6CBBE09A21}"/>
              </a:ext>
            </a:extLst>
          </p:cNvPr>
          <p:cNvCxnSpPr/>
          <p:nvPr/>
        </p:nvCxnSpPr>
        <p:spPr>
          <a:xfrm>
            <a:off x="609600" y="2809875"/>
            <a:ext cx="838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E4BF1C02-DAA5-04A1-78DF-072965188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2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89E84-6FB5-C20B-045F-F7569C5D5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5A0696-C778-7978-6B87-2FD53210F47A}"/>
              </a:ext>
            </a:extLst>
          </p:cNvPr>
          <p:cNvSpPr txBox="1"/>
          <p:nvPr/>
        </p:nvSpPr>
        <p:spPr>
          <a:xfrm>
            <a:off x="2711338" y="441772"/>
            <a:ext cx="6769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第一部分：</a:t>
            </a:r>
            <a:r>
              <a:rPr lang="zh-CN" altLang="en-US" sz="36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5F00380-E07C-B1F2-E981-84321F8F8DDF}"/>
              </a:ext>
            </a:extLst>
          </p:cNvPr>
          <p:cNvCxnSpPr/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5AE3B2DB-E927-2167-E174-02203BAB1E42}"/>
              </a:ext>
            </a:extLst>
          </p:cNvPr>
          <p:cNvSpPr/>
          <p:nvPr/>
        </p:nvSpPr>
        <p:spPr>
          <a:xfrm>
            <a:off x="0" y="2009814"/>
            <a:ext cx="12192000" cy="3375292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4A60FD6-D520-06D0-C970-A074426C80E1}"/>
              </a:ext>
            </a:extLst>
          </p:cNvPr>
          <p:cNvSpPr txBox="1"/>
          <p:nvPr/>
        </p:nvSpPr>
        <p:spPr>
          <a:xfrm>
            <a:off x="476250" y="2238375"/>
            <a:ext cx="3771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实现的功能介绍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44A734-7025-4B39-1C00-69D25939DA03}"/>
              </a:ext>
            </a:extLst>
          </p:cNvPr>
          <p:cNvSpPr txBox="1"/>
          <p:nvPr/>
        </p:nvSpPr>
        <p:spPr>
          <a:xfrm>
            <a:off x="476249" y="2893843"/>
            <a:ext cx="11585121" cy="1653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用户管理：用户注册、登录功能，登录后支持通过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Cookie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保存用户会话。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图片管理：支持图片上传，关联图片与用户，并将图片存储路径保存到数据库中。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OCR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识别：对用户上传的图片进行文字识别，并将识别结果保存到数据库。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数据查询：支持查询用户最近上传的图片。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C1634EA-CF1E-B02A-6725-2635473B3B26}"/>
              </a:ext>
            </a:extLst>
          </p:cNvPr>
          <p:cNvCxnSpPr/>
          <p:nvPr/>
        </p:nvCxnSpPr>
        <p:spPr>
          <a:xfrm>
            <a:off x="609600" y="2809875"/>
            <a:ext cx="838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22612227-4E42-3DAE-4E6F-5A848CC996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6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8" y="2849254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742037" y="2957866"/>
            <a:ext cx="4707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软件开发环境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386878" y="4266628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93073" y="3750526"/>
            <a:ext cx="5605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solidFill>
                  <a:schemeClr val="tx2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OS</a:t>
            </a:r>
            <a:r>
              <a:rPr kumimoji="0" lang="zh-CN" altLang="en-US" sz="2000" b="0" i="0" u="none" strike="noStrike" kern="1200" cap="none" spc="0" normalizeH="0" baseline="0" noProof="0" dirty="0">
                <a:solidFill>
                  <a:schemeClr val="tx2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、语言、</a:t>
            </a:r>
            <a:r>
              <a:rPr kumimoji="0" lang="en-US" altLang="zh-CN" sz="2000" b="0" i="0" u="none" strike="noStrike" kern="1200" cap="none" spc="0" normalizeH="0" baseline="0" noProof="0" dirty="0">
                <a:solidFill>
                  <a:schemeClr val="tx2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IDE</a:t>
            </a:r>
            <a:r>
              <a:rPr kumimoji="0" lang="zh-CN" altLang="en-US" sz="2000" b="0" i="0" u="none" strike="noStrike" kern="1200" cap="none" spc="0" normalizeH="0" baseline="0" noProof="0" dirty="0">
                <a:solidFill>
                  <a:schemeClr val="tx2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环境、代码管理、测试工具</a:t>
            </a:r>
            <a:endParaRPr kumimoji="0" lang="en-US" altLang="zh-CN" sz="2000" b="0" i="0" u="none" strike="noStrike" kern="1200" cap="none" spc="0" normalizeH="0" baseline="0" noProof="0" dirty="0">
              <a:solidFill>
                <a:schemeClr val="tx2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67338" y="1214438"/>
            <a:ext cx="1457325" cy="145732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69347" y="4370028"/>
            <a:ext cx="5306695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2F2F2"/>
                </a:solidFill>
                <a:latin typeface="方正苏新诗柳楷简体" panose="02000000000000000000" pitchFamily="2" charset="-122"/>
                <a:ea typeface="方正苏新诗柳楷简体" panose="02000000000000000000" pitchFamily="2" charset="-122"/>
              </a:rPr>
              <a:t>Research results and presentations</a:t>
            </a:r>
            <a:endParaRPr lang="zh-CN" altLang="en-US" sz="2400" dirty="0">
              <a:solidFill>
                <a:srgbClr val="F2F2F2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616336" y="452181"/>
            <a:ext cx="5470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</a:t>
            </a:r>
            <a:r>
              <a:rPr lang="zh-CN" altLang="en-US" sz="360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软件开发环境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DA9F7368-13AC-90CF-C0B6-5C706C6B0011}"/>
              </a:ext>
            </a:extLst>
          </p:cNvPr>
          <p:cNvSpPr/>
          <p:nvPr/>
        </p:nvSpPr>
        <p:spPr>
          <a:xfrm>
            <a:off x="7975773" y="2057400"/>
            <a:ext cx="2924282" cy="2924282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lab-flask_77311">
            <a:extLst>
              <a:ext uri="{FF2B5EF4-FFF2-40B4-BE49-F238E27FC236}">
                <a16:creationId xmlns:a16="http://schemas.microsoft.com/office/drawing/2014/main" id="{7162ED14-8945-B71B-7E09-1A78F5E83B2C}"/>
              </a:ext>
            </a:extLst>
          </p:cNvPr>
          <p:cNvSpPr>
            <a:spLocks noChangeAspect="1"/>
          </p:cNvSpPr>
          <p:nvPr/>
        </p:nvSpPr>
        <p:spPr bwMode="auto">
          <a:xfrm rot="1839720">
            <a:off x="8841922" y="2690303"/>
            <a:ext cx="1191984" cy="1658474"/>
          </a:xfrm>
          <a:custGeom>
            <a:avLst/>
            <a:gdLst>
              <a:gd name="connsiteX0" fmla="*/ 264916 w 435254"/>
              <a:gd name="connsiteY0" fmla="*/ 387002 h 605592"/>
              <a:gd name="connsiteX1" fmla="*/ 232980 w 435254"/>
              <a:gd name="connsiteY1" fmla="*/ 444284 h 605592"/>
              <a:gd name="connsiteX2" fmla="*/ 290446 w 435254"/>
              <a:gd name="connsiteY2" fmla="*/ 476076 h 605592"/>
              <a:gd name="connsiteX3" fmla="*/ 322289 w 435254"/>
              <a:gd name="connsiteY3" fmla="*/ 418794 h 605592"/>
              <a:gd name="connsiteX4" fmla="*/ 264916 w 435254"/>
              <a:gd name="connsiteY4" fmla="*/ 387002 h 605592"/>
              <a:gd name="connsiteX5" fmla="*/ 139402 w 435254"/>
              <a:gd name="connsiteY5" fmla="*/ 338432 h 605592"/>
              <a:gd name="connsiteX6" fmla="*/ 295830 w 435254"/>
              <a:gd name="connsiteY6" fmla="*/ 338432 h 605592"/>
              <a:gd name="connsiteX7" fmla="*/ 380961 w 435254"/>
              <a:gd name="connsiteY7" fmla="*/ 497395 h 605592"/>
              <a:gd name="connsiteX8" fmla="*/ 379940 w 435254"/>
              <a:gd name="connsiteY8" fmla="*/ 538271 h 605592"/>
              <a:gd name="connsiteX9" fmla="*/ 344291 w 435254"/>
              <a:gd name="connsiteY9" fmla="*/ 558384 h 605592"/>
              <a:gd name="connsiteX10" fmla="*/ 90941 w 435254"/>
              <a:gd name="connsiteY10" fmla="*/ 558384 h 605592"/>
              <a:gd name="connsiteX11" fmla="*/ 55385 w 435254"/>
              <a:gd name="connsiteY11" fmla="*/ 538271 h 605592"/>
              <a:gd name="connsiteX12" fmla="*/ 54364 w 435254"/>
              <a:gd name="connsiteY12" fmla="*/ 497395 h 605592"/>
              <a:gd name="connsiteX13" fmla="*/ 206517 w 435254"/>
              <a:gd name="connsiteY13" fmla="*/ 242939 h 605592"/>
              <a:gd name="connsiteX14" fmla="*/ 242338 w 435254"/>
              <a:gd name="connsiteY14" fmla="*/ 262869 h 605592"/>
              <a:gd name="connsiteX15" fmla="*/ 222386 w 435254"/>
              <a:gd name="connsiteY15" fmla="*/ 298651 h 605592"/>
              <a:gd name="connsiteX16" fmla="*/ 186565 w 435254"/>
              <a:gd name="connsiteY16" fmla="*/ 278813 h 605592"/>
              <a:gd name="connsiteX17" fmla="*/ 206517 w 435254"/>
              <a:gd name="connsiteY17" fmla="*/ 242939 h 605592"/>
              <a:gd name="connsiteX18" fmla="*/ 247634 w 435254"/>
              <a:gd name="connsiteY18" fmla="*/ 115529 h 605592"/>
              <a:gd name="connsiteX19" fmla="*/ 277725 w 435254"/>
              <a:gd name="connsiteY19" fmla="*/ 132203 h 605592"/>
              <a:gd name="connsiteX20" fmla="*/ 261007 w 435254"/>
              <a:gd name="connsiteY20" fmla="*/ 162123 h 605592"/>
              <a:gd name="connsiteX21" fmla="*/ 231009 w 435254"/>
              <a:gd name="connsiteY21" fmla="*/ 145542 h 605592"/>
              <a:gd name="connsiteX22" fmla="*/ 247634 w 435254"/>
              <a:gd name="connsiteY22" fmla="*/ 115529 h 605592"/>
              <a:gd name="connsiteX23" fmla="*/ 150273 w 435254"/>
              <a:gd name="connsiteY23" fmla="*/ 71748 h 605592"/>
              <a:gd name="connsiteX24" fmla="*/ 150273 w 435254"/>
              <a:gd name="connsiteY24" fmla="*/ 263353 h 605592"/>
              <a:gd name="connsiteX25" fmla="*/ 32555 w 435254"/>
              <a:gd name="connsiteY25" fmla="*/ 483510 h 605592"/>
              <a:gd name="connsiteX26" fmla="*/ 34134 w 435254"/>
              <a:gd name="connsiteY26" fmla="*/ 548769 h 605592"/>
              <a:gd name="connsiteX27" fmla="*/ 90950 w 435254"/>
              <a:gd name="connsiteY27" fmla="*/ 580935 h 605592"/>
              <a:gd name="connsiteX28" fmla="*/ 344304 w 435254"/>
              <a:gd name="connsiteY28" fmla="*/ 580935 h 605592"/>
              <a:gd name="connsiteX29" fmla="*/ 401120 w 435254"/>
              <a:gd name="connsiteY29" fmla="*/ 548769 h 605592"/>
              <a:gd name="connsiteX30" fmla="*/ 402791 w 435254"/>
              <a:gd name="connsiteY30" fmla="*/ 483510 h 605592"/>
              <a:gd name="connsiteX31" fmla="*/ 284981 w 435254"/>
              <a:gd name="connsiteY31" fmla="*/ 263353 h 605592"/>
              <a:gd name="connsiteX32" fmla="*/ 284981 w 435254"/>
              <a:gd name="connsiteY32" fmla="*/ 71748 h 605592"/>
              <a:gd name="connsiteX33" fmla="*/ 96799 w 435254"/>
              <a:gd name="connsiteY33" fmla="*/ 0 h 605592"/>
              <a:gd name="connsiteX34" fmla="*/ 337527 w 435254"/>
              <a:gd name="connsiteY34" fmla="*/ 0 h 605592"/>
              <a:gd name="connsiteX35" fmla="*/ 373548 w 435254"/>
              <a:gd name="connsiteY35" fmla="*/ 35874 h 605592"/>
              <a:gd name="connsiteX36" fmla="*/ 337527 w 435254"/>
              <a:gd name="connsiteY36" fmla="*/ 71748 h 605592"/>
              <a:gd name="connsiteX37" fmla="*/ 309768 w 435254"/>
              <a:gd name="connsiteY37" fmla="*/ 71748 h 605592"/>
              <a:gd name="connsiteX38" fmla="*/ 309768 w 435254"/>
              <a:gd name="connsiteY38" fmla="*/ 257235 h 605592"/>
              <a:gd name="connsiteX39" fmla="*/ 424608 w 435254"/>
              <a:gd name="connsiteY39" fmla="*/ 471923 h 605592"/>
              <a:gd name="connsiteX40" fmla="*/ 422380 w 435254"/>
              <a:gd name="connsiteY40" fmla="*/ 561468 h 605592"/>
              <a:gd name="connsiteX41" fmla="*/ 344304 w 435254"/>
              <a:gd name="connsiteY41" fmla="*/ 605592 h 605592"/>
              <a:gd name="connsiteX42" fmla="*/ 90950 w 435254"/>
              <a:gd name="connsiteY42" fmla="*/ 605592 h 605592"/>
              <a:gd name="connsiteX43" fmla="*/ 12874 w 435254"/>
              <a:gd name="connsiteY43" fmla="*/ 561468 h 605592"/>
              <a:gd name="connsiteX44" fmla="*/ 10646 w 435254"/>
              <a:gd name="connsiteY44" fmla="*/ 471923 h 605592"/>
              <a:gd name="connsiteX45" fmla="*/ 125579 w 435254"/>
              <a:gd name="connsiteY45" fmla="*/ 257235 h 605592"/>
              <a:gd name="connsiteX46" fmla="*/ 125579 w 435254"/>
              <a:gd name="connsiteY46" fmla="*/ 71748 h 605592"/>
              <a:gd name="connsiteX47" fmla="*/ 96799 w 435254"/>
              <a:gd name="connsiteY47" fmla="*/ 71748 h 605592"/>
              <a:gd name="connsiteX48" fmla="*/ 61799 w 435254"/>
              <a:gd name="connsiteY48" fmla="*/ 35874 h 605592"/>
              <a:gd name="connsiteX49" fmla="*/ 96799 w 435254"/>
              <a:gd name="connsiteY49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35254" h="605592">
                <a:moveTo>
                  <a:pt x="264916" y="387002"/>
                </a:moveTo>
                <a:cubicBezTo>
                  <a:pt x="240222" y="393953"/>
                  <a:pt x="225925" y="419628"/>
                  <a:pt x="232980" y="444284"/>
                </a:cubicBezTo>
                <a:cubicBezTo>
                  <a:pt x="240036" y="468846"/>
                  <a:pt x="265752" y="483120"/>
                  <a:pt x="290446" y="476076"/>
                </a:cubicBezTo>
                <a:cubicBezTo>
                  <a:pt x="315048" y="469032"/>
                  <a:pt x="329344" y="443357"/>
                  <a:pt x="322289" y="418794"/>
                </a:cubicBezTo>
                <a:cubicBezTo>
                  <a:pt x="315233" y="394139"/>
                  <a:pt x="289518" y="379957"/>
                  <a:pt x="264916" y="387002"/>
                </a:cubicBezTo>
                <a:close/>
                <a:moveTo>
                  <a:pt x="139402" y="338432"/>
                </a:moveTo>
                <a:lnTo>
                  <a:pt x="295830" y="338432"/>
                </a:lnTo>
                <a:lnTo>
                  <a:pt x="380961" y="497395"/>
                </a:lnTo>
                <a:cubicBezTo>
                  <a:pt x="387831" y="510278"/>
                  <a:pt x="387367" y="525758"/>
                  <a:pt x="379940" y="538271"/>
                </a:cubicBezTo>
                <a:cubicBezTo>
                  <a:pt x="372420" y="550784"/>
                  <a:pt x="358866" y="558384"/>
                  <a:pt x="344291" y="558384"/>
                </a:cubicBezTo>
                <a:lnTo>
                  <a:pt x="90941" y="558384"/>
                </a:lnTo>
                <a:cubicBezTo>
                  <a:pt x="76366" y="558384"/>
                  <a:pt x="62905" y="550784"/>
                  <a:pt x="55385" y="538271"/>
                </a:cubicBezTo>
                <a:cubicBezTo>
                  <a:pt x="47865" y="525758"/>
                  <a:pt x="47494" y="510278"/>
                  <a:pt x="54364" y="497395"/>
                </a:cubicBezTo>
                <a:close/>
                <a:moveTo>
                  <a:pt x="206517" y="242939"/>
                </a:moveTo>
                <a:cubicBezTo>
                  <a:pt x="221829" y="238582"/>
                  <a:pt x="237884" y="247481"/>
                  <a:pt x="242338" y="262869"/>
                </a:cubicBezTo>
                <a:cubicBezTo>
                  <a:pt x="246700" y="278257"/>
                  <a:pt x="237791" y="294201"/>
                  <a:pt x="222386" y="298651"/>
                </a:cubicBezTo>
                <a:cubicBezTo>
                  <a:pt x="206981" y="303008"/>
                  <a:pt x="191019" y="294109"/>
                  <a:pt x="186565" y="278813"/>
                </a:cubicBezTo>
                <a:cubicBezTo>
                  <a:pt x="182203" y="263425"/>
                  <a:pt x="191112" y="247388"/>
                  <a:pt x="206517" y="242939"/>
                </a:cubicBezTo>
                <a:close/>
                <a:moveTo>
                  <a:pt x="247634" y="115529"/>
                </a:moveTo>
                <a:cubicBezTo>
                  <a:pt x="260543" y="111917"/>
                  <a:pt x="274010" y="119327"/>
                  <a:pt x="277725" y="132203"/>
                </a:cubicBezTo>
                <a:cubicBezTo>
                  <a:pt x="281347" y="145079"/>
                  <a:pt x="273917" y="158418"/>
                  <a:pt x="261007" y="162123"/>
                </a:cubicBezTo>
                <a:cubicBezTo>
                  <a:pt x="248191" y="165829"/>
                  <a:pt x="234724" y="158326"/>
                  <a:pt x="231009" y="145542"/>
                </a:cubicBezTo>
                <a:cubicBezTo>
                  <a:pt x="227294" y="132666"/>
                  <a:pt x="234817" y="119235"/>
                  <a:pt x="247634" y="115529"/>
                </a:cubicBezTo>
                <a:close/>
                <a:moveTo>
                  <a:pt x="150273" y="71748"/>
                </a:moveTo>
                <a:lnTo>
                  <a:pt x="150273" y="263353"/>
                </a:lnTo>
                <a:lnTo>
                  <a:pt x="32555" y="483510"/>
                </a:lnTo>
                <a:cubicBezTo>
                  <a:pt x="21601" y="503903"/>
                  <a:pt x="22251" y="528931"/>
                  <a:pt x="34134" y="548769"/>
                </a:cubicBezTo>
                <a:cubicBezTo>
                  <a:pt x="46017" y="568606"/>
                  <a:pt x="67834" y="580935"/>
                  <a:pt x="90950" y="580935"/>
                </a:cubicBezTo>
                <a:lnTo>
                  <a:pt x="344304" y="580935"/>
                </a:lnTo>
                <a:cubicBezTo>
                  <a:pt x="367420" y="580935"/>
                  <a:pt x="389237" y="568606"/>
                  <a:pt x="401120" y="548769"/>
                </a:cubicBezTo>
                <a:cubicBezTo>
                  <a:pt x="413096" y="528931"/>
                  <a:pt x="413653" y="503903"/>
                  <a:pt x="402791" y="483510"/>
                </a:cubicBezTo>
                <a:lnTo>
                  <a:pt x="284981" y="263353"/>
                </a:lnTo>
                <a:lnTo>
                  <a:pt x="284981" y="71748"/>
                </a:lnTo>
                <a:close/>
                <a:moveTo>
                  <a:pt x="96799" y="0"/>
                </a:moveTo>
                <a:lnTo>
                  <a:pt x="337527" y="0"/>
                </a:lnTo>
                <a:cubicBezTo>
                  <a:pt x="357394" y="0"/>
                  <a:pt x="373548" y="16036"/>
                  <a:pt x="373548" y="35874"/>
                </a:cubicBezTo>
                <a:cubicBezTo>
                  <a:pt x="373548" y="55711"/>
                  <a:pt x="357394" y="71748"/>
                  <a:pt x="337527" y="71748"/>
                </a:cubicBezTo>
                <a:lnTo>
                  <a:pt x="309768" y="71748"/>
                </a:lnTo>
                <a:lnTo>
                  <a:pt x="309768" y="257235"/>
                </a:lnTo>
                <a:lnTo>
                  <a:pt x="424608" y="471923"/>
                </a:lnTo>
                <a:cubicBezTo>
                  <a:pt x="439555" y="499917"/>
                  <a:pt x="438719" y="534215"/>
                  <a:pt x="422380" y="561468"/>
                </a:cubicBezTo>
                <a:cubicBezTo>
                  <a:pt x="406041" y="588721"/>
                  <a:pt x="376147" y="605592"/>
                  <a:pt x="344304" y="605592"/>
                </a:cubicBezTo>
                <a:lnTo>
                  <a:pt x="90950" y="605592"/>
                </a:lnTo>
                <a:cubicBezTo>
                  <a:pt x="59200" y="605592"/>
                  <a:pt x="29213" y="588721"/>
                  <a:pt x="12874" y="561468"/>
                </a:cubicBezTo>
                <a:cubicBezTo>
                  <a:pt x="-3465" y="534215"/>
                  <a:pt x="-4301" y="499917"/>
                  <a:pt x="10646" y="471923"/>
                </a:cubicBezTo>
                <a:lnTo>
                  <a:pt x="125579" y="257235"/>
                </a:lnTo>
                <a:lnTo>
                  <a:pt x="125579" y="71748"/>
                </a:lnTo>
                <a:lnTo>
                  <a:pt x="96799" y="71748"/>
                </a:lnTo>
                <a:cubicBezTo>
                  <a:pt x="77396" y="71284"/>
                  <a:pt x="61799" y="55433"/>
                  <a:pt x="61799" y="35874"/>
                </a:cubicBezTo>
                <a:cubicBezTo>
                  <a:pt x="61799" y="16407"/>
                  <a:pt x="77396" y="556"/>
                  <a:pt x="96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DD7AEC48-DAE9-54DB-D940-F357E404E8B8}"/>
              </a:ext>
            </a:extLst>
          </p:cNvPr>
          <p:cNvSpPr/>
          <p:nvPr/>
        </p:nvSpPr>
        <p:spPr>
          <a:xfrm>
            <a:off x="0" y="1495425"/>
            <a:ext cx="7058025" cy="4171950"/>
          </a:xfrm>
          <a:prstGeom prst="flowChartProcess">
            <a:avLst/>
          </a:prstGeom>
          <a:solidFill>
            <a:srgbClr val="004476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EA42C73-F949-E55C-AA48-3BC98E028348}"/>
              </a:ext>
            </a:extLst>
          </p:cNvPr>
          <p:cNvSpPr txBox="1"/>
          <p:nvPr/>
        </p:nvSpPr>
        <p:spPr>
          <a:xfrm>
            <a:off x="751114" y="1785257"/>
            <a:ext cx="6248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操作系统（</a:t>
            </a:r>
            <a:r>
              <a:rPr lang="en-US" altLang="zh-CN" sz="2800" dirty="0">
                <a:solidFill>
                  <a:schemeClr val="bg1"/>
                </a:solidFill>
              </a:rPr>
              <a:t>OS</a:t>
            </a:r>
            <a:r>
              <a:rPr lang="zh-CN" altLang="en-US" sz="2800" dirty="0">
                <a:solidFill>
                  <a:schemeClr val="bg1"/>
                </a:solidFill>
              </a:rPr>
              <a:t>）：</a:t>
            </a:r>
            <a:r>
              <a:rPr lang="en-US" altLang="zh-CN" sz="2800" dirty="0">
                <a:solidFill>
                  <a:schemeClr val="bg1"/>
                </a:solidFill>
              </a:rPr>
              <a:t>Windows 11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开发语言：</a:t>
            </a:r>
            <a:r>
              <a:rPr lang="en-US" altLang="zh-CN" sz="2800" dirty="0">
                <a:solidFill>
                  <a:schemeClr val="bg1"/>
                </a:solidFill>
              </a:rPr>
              <a:t>Python 3.11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开发框架：</a:t>
            </a:r>
            <a:r>
              <a:rPr lang="en-US" altLang="zh-CN" sz="2800" dirty="0">
                <a:solidFill>
                  <a:schemeClr val="bg1"/>
                </a:solidFill>
              </a:rPr>
              <a:t>Django 4.x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开发工具（</a:t>
            </a:r>
            <a:r>
              <a:rPr lang="en-US" altLang="zh-CN" sz="2800" dirty="0">
                <a:solidFill>
                  <a:schemeClr val="bg1"/>
                </a:solidFill>
              </a:rPr>
              <a:t>IDE</a:t>
            </a:r>
            <a:r>
              <a:rPr lang="zh-CN" altLang="en-US" sz="2800" dirty="0">
                <a:solidFill>
                  <a:schemeClr val="bg1"/>
                </a:solidFill>
              </a:rPr>
              <a:t>）：</a:t>
            </a:r>
            <a:r>
              <a:rPr lang="en-US" altLang="zh-CN" sz="2800" dirty="0">
                <a:solidFill>
                  <a:schemeClr val="bg1"/>
                </a:solidFill>
              </a:rPr>
              <a:t>PyCharm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数据库：</a:t>
            </a:r>
            <a:r>
              <a:rPr lang="en-US" altLang="zh-CN" sz="2800" dirty="0">
                <a:solidFill>
                  <a:schemeClr val="bg1"/>
                </a:solidFill>
              </a:rPr>
              <a:t>SQLite</a:t>
            </a:r>
            <a:r>
              <a:rPr lang="zh-CN" altLang="en-US" sz="2800" dirty="0">
                <a:solidFill>
                  <a:schemeClr val="bg1"/>
                </a:solidFill>
              </a:rPr>
              <a:t>（开发环境）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图像处理库：</a:t>
            </a:r>
            <a:r>
              <a:rPr lang="en-US" altLang="zh-CN" sz="2800" dirty="0">
                <a:solidFill>
                  <a:schemeClr val="bg1"/>
                </a:solidFill>
              </a:rPr>
              <a:t>OpenCV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测试工具：</a:t>
            </a:r>
            <a:r>
              <a:rPr lang="en-US" altLang="zh-CN" sz="2800" dirty="0">
                <a:solidFill>
                  <a:schemeClr val="bg1"/>
                </a:solidFill>
              </a:rPr>
              <a:t>Django </a:t>
            </a:r>
            <a:r>
              <a:rPr lang="zh-CN" altLang="en-US" sz="2800" dirty="0">
                <a:solidFill>
                  <a:schemeClr val="bg1"/>
                </a:solidFill>
              </a:rPr>
              <a:t>自带的测试框架（基于 </a:t>
            </a:r>
            <a:r>
              <a:rPr lang="en-US" altLang="zh-CN" sz="2800" dirty="0" err="1">
                <a:solidFill>
                  <a:schemeClr val="bg1"/>
                </a:solidFill>
              </a:rPr>
              <a:t>unittest</a:t>
            </a:r>
            <a:r>
              <a:rPr lang="zh-CN" altLang="en-US" sz="2800" dirty="0">
                <a:solidFill>
                  <a:schemeClr val="bg1"/>
                </a:solidFill>
              </a:rPr>
              <a:t>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7" y="2849254"/>
            <a:ext cx="5616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386877" y="2957866"/>
            <a:ext cx="5691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软件配置管理情况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386877" y="4266628"/>
            <a:ext cx="5616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350223" y="3750526"/>
            <a:ext cx="5605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版本控制、编程规范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67338" y="1214438"/>
            <a:ext cx="1457325" cy="145732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196387" y="374837"/>
            <a:ext cx="779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第三部分：软件配置管理情况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45882DF-44BF-940B-F65B-BEB588CA0375}"/>
              </a:ext>
            </a:extLst>
          </p:cNvPr>
          <p:cNvSpPr/>
          <p:nvPr/>
        </p:nvSpPr>
        <p:spPr>
          <a:xfrm>
            <a:off x="0" y="2009814"/>
            <a:ext cx="12192000" cy="3375292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810C13-E2B7-79E0-B3B3-2AA7297DDE46}"/>
              </a:ext>
            </a:extLst>
          </p:cNvPr>
          <p:cNvSpPr txBox="1"/>
          <p:nvPr/>
        </p:nvSpPr>
        <p:spPr>
          <a:xfrm>
            <a:off x="176892" y="2162176"/>
            <a:ext cx="117769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版本控制：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使用 </a:t>
            </a:r>
            <a:r>
              <a:rPr lang="en-US" altLang="zh-CN" sz="2400" dirty="0">
                <a:solidFill>
                  <a:schemeClr val="bg1"/>
                </a:solidFill>
              </a:rPr>
              <a:t>Git </a:t>
            </a:r>
            <a:r>
              <a:rPr lang="zh-CN" altLang="en-US" sz="2400" dirty="0">
                <a:solidFill>
                  <a:schemeClr val="bg1"/>
                </a:solidFill>
              </a:rPr>
              <a:t>进行版本控制，采用分支开发模式，将主要功能分为注册登录、图片上传与 </a:t>
            </a:r>
            <a:r>
              <a:rPr lang="en-US" altLang="zh-CN" sz="2400" dirty="0">
                <a:solidFill>
                  <a:schemeClr val="bg1"/>
                </a:solidFill>
              </a:rPr>
              <a:t>OCR</a:t>
            </a:r>
            <a:r>
              <a:rPr lang="zh-CN" altLang="en-US" sz="2400" dirty="0">
                <a:solidFill>
                  <a:schemeClr val="bg1"/>
                </a:solidFill>
              </a:rPr>
              <a:t>、测试功能等模块开发，最后合并至主分支。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编程规范：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遵循 </a:t>
            </a:r>
            <a:r>
              <a:rPr lang="en-US" altLang="zh-CN" sz="2400" dirty="0">
                <a:solidFill>
                  <a:schemeClr val="bg1"/>
                </a:solidFill>
              </a:rPr>
              <a:t>PEP 8 </a:t>
            </a:r>
            <a:r>
              <a:rPr lang="zh-CN" altLang="en-US" sz="2400" dirty="0">
                <a:solidFill>
                  <a:schemeClr val="bg1"/>
                </a:solidFill>
              </a:rPr>
              <a:t>规范，包括代码缩进、注释、函数命名等要求。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Django </a:t>
            </a:r>
            <a:r>
              <a:rPr lang="zh-CN" altLang="en-US" sz="2400" dirty="0">
                <a:solidFill>
                  <a:schemeClr val="bg1"/>
                </a:solidFill>
              </a:rPr>
              <a:t>开发遵循其 </a:t>
            </a:r>
            <a:r>
              <a:rPr lang="en-US" altLang="zh-CN" sz="2400" dirty="0">
                <a:solidFill>
                  <a:schemeClr val="bg1"/>
                </a:solidFill>
              </a:rPr>
              <a:t>MVC </a:t>
            </a:r>
            <a:r>
              <a:rPr lang="zh-CN" altLang="en-US" sz="2400" dirty="0">
                <a:solidFill>
                  <a:schemeClr val="bg1"/>
                </a:solidFill>
              </a:rPr>
              <a:t>架构规范，代码结构分层明确，易于扩展与维护。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  <p:tag name="COMMONDATA" val="eyJoZGlkIjoiZjQwZmM3MzYxYjM3NTUzNWQ5MTFhOTE2MWE4YmJlMmE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623</Words>
  <Application>Microsoft Office PowerPoint</Application>
  <PresentationFormat>宽屏</PresentationFormat>
  <Paragraphs>132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ui-sans-serif</vt:lpstr>
      <vt:lpstr>等线</vt:lpstr>
      <vt:lpstr>等线 Light</vt:lpstr>
      <vt:lpstr>方正苏新诗柳楷简体</vt:lpstr>
      <vt:lpstr>微软雅黑</vt:lpstr>
      <vt:lpstr>Arial</vt:lpstr>
      <vt:lpstr>Times New Roman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su su</cp:lastModifiedBy>
  <cp:revision>85</cp:revision>
  <dcterms:created xsi:type="dcterms:W3CDTF">2018-07-22T02:36:00Z</dcterms:created>
  <dcterms:modified xsi:type="dcterms:W3CDTF">2024-12-16T13:59:34Z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A89A5E7A5B384092BF670E316A900E19_13</vt:lpwstr>
  </property>
  <property fmtid="{D5CDD505-2E9C-101B-9397-08002B2CF9AE}" pid="3" name="KSOProductBuildVer">
    <vt:lpwstr>2052-12.1.0.15374</vt:lpwstr>
  </property>
</Properties>
</file>