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61" r:id="rId4"/>
    <p:sldId id="265" r:id="rId5"/>
    <p:sldId id="266" r:id="rId6"/>
    <p:sldId id="267" r:id="rId7"/>
    <p:sldId id="269" r:id="rId8"/>
    <p:sldId id="271" r:id="rId9"/>
    <p:sldId id="272" r:id="rId10"/>
    <p:sldId id="275" r:id="rId11"/>
    <p:sldId id="276" r:id="rId12"/>
    <p:sldId id="283" r:id="rId13"/>
    <p:sldId id="280" r:id="rId14"/>
    <p:sldId id="284" r:id="rId15"/>
    <p:sldId id="288" r:id="rId16"/>
    <p:sldId id="285" r:id="rId17"/>
    <p:sldId id="286" r:id="rId18"/>
    <p:sldId id="281" r:id="rId19"/>
    <p:sldId id="282" r:id="rId20"/>
    <p:sldId id="287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에스코어 드림 4 Regular" panose="020B0503030302020204" pitchFamily="34" charset="-127"/>
      <p:regular r:id="rId24"/>
    </p:embeddedFont>
    <p:embeddedFont>
      <p:font typeface="에스코어 드림 5 Medium" panose="020B0503030302020204" pitchFamily="34" charset="-127"/>
      <p:regular r:id="rId25"/>
    </p:embeddedFont>
    <p:embeddedFont>
      <p:font typeface="에스코어 드림 6 Bold" panose="020B0703030302020204" pitchFamily="34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CC2"/>
    <a:srgbClr val="172C51"/>
    <a:srgbClr val="FFFFFF"/>
    <a:srgbClr val="DB2D2D"/>
    <a:srgbClr val="E6E9ED"/>
    <a:srgbClr val="A6A6A6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59AE-CF26-77ED-D772-63B326B8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E97BB4-4E41-B14E-832A-F0448F1B4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2FBC1-D5E9-3D43-8BA5-C6D33F60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1FC8-9968-41D1-B90A-3443A4F1E0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EC89C-4874-26BF-D902-2B5CC655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6D567-9FC7-30C4-9CBD-D94B2F0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1A6-CE87-48A1-94A3-DC445D61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EAE59-D2D5-6A4A-4889-6892244A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616ED-A9F3-9AB9-1C78-3458F5B06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2F44A-8626-A103-2269-1B03CAF0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1FC8-9968-41D1-B90A-3443A4F1E0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5023A-E711-0C5F-E9C0-6C831910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C526E-BA2F-9DA8-EB22-BAC5D669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1A6-CE87-48A1-94A3-DC445D61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2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99544C-6EAA-37E0-A4E9-97EB2B859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EBFFE-85D1-F125-D460-1DC1FA8A0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5FCC1-A869-3036-3C07-874DE1D5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1FC8-9968-41D1-B90A-3443A4F1E0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2971-C7A2-5BA6-89C1-75465EC3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93E9D-C0DD-3B8C-F7AF-94B994D5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1A6-CE87-48A1-94A3-DC445D61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8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94B9D-F270-B19F-1D48-1EC10D6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E8889-B4A6-7D62-3531-29840AF3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1CEFC-7C6A-F6E0-C9A3-B9CF87D7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1FC8-9968-41D1-B90A-3443A4F1E0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C07AD-72D1-DE3A-C07E-B8ADF98F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7120E-6483-348C-8970-5C66DB96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1A6-CE87-48A1-94A3-DC445D61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1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03FF-701C-31D3-5835-5FEA576C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45E76-8EF6-4A1A-3A82-C71277233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1986C-59AB-2D18-77C5-954E22EF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1FC8-9968-41D1-B90A-3443A4F1E0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AFBF5-98B6-5314-E519-6E8434B6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F3965-1D5A-2B1E-3009-23D4EC9A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1A6-CE87-48A1-94A3-DC445D61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5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0C7D3-16EB-8107-77EF-9636AD12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F6EBF-E916-DADB-7B03-FDB0764EA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8BFD4-8F46-C3E2-AB6F-9B954F9C3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F280AC-F9D8-E739-196F-D77BB457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1FC8-9968-41D1-B90A-3443A4F1E0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9C710-E175-916A-105A-3EAD842B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EF901-D358-5E02-24E2-C26445C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1A6-CE87-48A1-94A3-DC445D61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7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EB42B-0A52-83C2-E274-A2064ECD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64BFF-6095-3100-83A1-0B984E4D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7ACF9D-A460-A859-85B9-AEC1D22C4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3AE843-5161-46CB-BD17-555FE8F8A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9C0A4-5282-FF65-C823-3B0E974B0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735CFE-0EB3-491F-C4A4-9F006D55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1FC8-9968-41D1-B90A-3443A4F1E0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7579CA-F804-3C22-5498-483D87E0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55BFC7-1498-A289-8D27-E700F904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1A6-CE87-48A1-94A3-DC445D61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CD5C-F837-D93F-9CB8-172DB573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4A5749-7646-BCD0-B373-9DD5516F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1FC8-9968-41D1-B90A-3443A4F1E0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3A322-8E93-9C6F-B0AA-F61CD495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7189C3-16BD-E92D-685B-162B9BA4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1A6-CE87-48A1-94A3-DC445D61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1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7AA665-7548-EC30-1D69-6A0E0970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1FC8-9968-41D1-B90A-3443A4F1E0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B4380-4D0C-D46A-6EE1-ACE0363E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55BCEF-A49A-A95A-ACC9-FE501083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1A6-CE87-48A1-94A3-DC445D61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1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8C63E-72A7-43E8-330A-74669F31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8D536-0EF1-8443-B3C6-D83C137CB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D5CF6-927A-5BE3-0B1A-AB90E19E9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6A813-992C-6A43-E7FF-EBBE1BF1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1FC8-9968-41D1-B90A-3443A4F1E0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3E9C9-9209-D052-77D4-76E7D712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4F3FE-CB9D-FAC5-079E-B4059E1C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1A6-CE87-48A1-94A3-DC445D61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0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DB47B-4D19-482A-A2A2-6B615F5A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E51102-CC61-A9F9-E0AA-F538B5A6C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9DB44-D6D8-E880-A533-BDC98945B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6FDA9-5266-D969-EB1E-FF73B7C4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1FC8-9968-41D1-B90A-3443A4F1E0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5FC90-2598-6E83-995C-9FBAE25B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33B99-7B8C-A35E-44A9-8E534027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1A6-CE87-48A1-94A3-DC445D61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E67EF7-6E01-A36E-E56B-ABDD3FD5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FB6B9-A32F-2DEB-CD54-857EDC557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3F902-DBD1-71F4-083B-7A2F59708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1FC8-9968-41D1-B90A-3443A4F1E0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A6BBE-29E3-EBEB-EA22-F5F50B80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4F202-E1BA-280D-3833-686DC96E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F1A6-CE87-48A1-94A3-DC445D61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8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35475FF-A0BE-94E1-EB18-FD2899CC0504}"/>
              </a:ext>
            </a:extLst>
          </p:cNvPr>
          <p:cNvSpPr/>
          <p:nvPr/>
        </p:nvSpPr>
        <p:spPr>
          <a:xfrm>
            <a:off x="0" y="-8631"/>
            <a:ext cx="10990051" cy="5785454"/>
          </a:xfrm>
          <a:custGeom>
            <a:avLst/>
            <a:gdLst>
              <a:gd name="connsiteX0" fmla="*/ 1611686 w 10826153"/>
              <a:gd name="connsiteY0" fmla="*/ 0 h 6625088"/>
              <a:gd name="connsiteX1" fmla="*/ 9214468 w 10826153"/>
              <a:gd name="connsiteY1" fmla="*/ 0 h 6625088"/>
              <a:gd name="connsiteX2" fmla="*/ 9214489 w 10826153"/>
              <a:gd name="connsiteY2" fmla="*/ 1 h 6625088"/>
              <a:gd name="connsiteX3" fmla="*/ 10826153 w 10826153"/>
              <a:gd name="connsiteY3" fmla="*/ 1 h 6625088"/>
              <a:gd name="connsiteX4" fmla="*/ 10826153 w 10826153"/>
              <a:gd name="connsiteY4" fmla="*/ 1611685 h 6625088"/>
              <a:gd name="connsiteX5" fmla="*/ 10826153 w 10826153"/>
              <a:gd name="connsiteY5" fmla="*/ 1915065 h 6625088"/>
              <a:gd name="connsiteX6" fmla="*/ 10826153 w 10826153"/>
              <a:gd name="connsiteY6" fmla="*/ 5013403 h 6625088"/>
              <a:gd name="connsiteX7" fmla="*/ 9214468 w 10826153"/>
              <a:gd name="connsiteY7" fmla="*/ 6625088 h 6625088"/>
              <a:gd name="connsiteX8" fmla="*/ 2613805 w 10826153"/>
              <a:gd name="connsiteY8" fmla="*/ 6625088 h 6625088"/>
              <a:gd name="connsiteX9" fmla="*/ 1611686 w 10826153"/>
              <a:gd name="connsiteY9" fmla="*/ 6625088 h 6625088"/>
              <a:gd name="connsiteX10" fmla="*/ 0 w 10826153"/>
              <a:gd name="connsiteY10" fmla="*/ 6625088 h 6625088"/>
              <a:gd name="connsiteX11" fmla="*/ 0 w 10826153"/>
              <a:gd name="connsiteY11" fmla="*/ 4710024 h 6625088"/>
              <a:gd name="connsiteX12" fmla="*/ 1 w 10826153"/>
              <a:gd name="connsiteY12" fmla="*/ 4710024 h 6625088"/>
              <a:gd name="connsiteX13" fmla="*/ 1 w 10826153"/>
              <a:gd name="connsiteY13" fmla="*/ 1611685 h 6625088"/>
              <a:gd name="connsiteX14" fmla="*/ 2 w 10826153"/>
              <a:gd name="connsiteY14" fmla="*/ 1611663 h 6625088"/>
              <a:gd name="connsiteX15" fmla="*/ 2 w 10826153"/>
              <a:gd name="connsiteY15" fmla="*/ 1 h 6625088"/>
              <a:gd name="connsiteX16" fmla="*/ 1611663 w 10826153"/>
              <a:gd name="connsiteY16" fmla="*/ 1 h 662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26153" h="6625088">
                <a:moveTo>
                  <a:pt x="1611686" y="0"/>
                </a:moveTo>
                <a:lnTo>
                  <a:pt x="9214468" y="0"/>
                </a:lnTo>
                <a:lnTo>
                  <a:pt x="9214489" y="1"/>
                </a:lnTo>
                <a:lnTo>
                  <a:pt x="10826153" y="1"/>
                </a:lnTo>
                <a:lnTo>
                  <a:pt x="10826153" y="1611685"/>
                </a:lnTo>
                <a:lnTo>
                  <a:pt x="10826153" y="1915065"/>
                </a:lnTo>
                <a:lnTo>
                  <a:pt x="10826153" y="5013403"/>
                </a:lnTo>
                <a:cubicBezTo>
                  <a:pt x="10826153" y="5903512"/>
                  <a:pt x="10104577" y="6625088"/>
                  <a:pt x="9214468" y="6625088"/>
                </a:cubicBezTo>
                <a:lnTo>
                  <a:pt x="2613805" y="6625088"/>
                </a:lnTo>
                <a:lnTo>
                  <a:pt x="1611686" y="6625088"/>
                </a:lnTo>
                <a:lnTo>
                  <a:pt x="0" y="6625088"/>
                </a:lnTo>
                <a:lnTo>
                  <a:pt x="0" y="4710024"/>
                </a:lnTo>
                <a:lnTo>
                  <a:pt x="1" y="4710024"/>
                </a:lnTo>
                <a:lnTo>
                  <a:pt x="1" y="1611685"/>
                </a:lnTo>
                <a:lnTo>
                  <a:pt x="2" y="1611663"/>
                </a:lnTo>
                <a:lnTo>
                  <a:pt x="2" y="1"/>
                </a:lnTo>
                <a:lnTo>
                  <a:pt x="1611663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22457F88-4285-2DEF-51E7-940B3698ED05}"/>
              </a:ext>
            </a:extLst>
          </p:cNvPr>
          <p:cNvSpPr/>
          <p:nvPr/>
        </p:nvSpPr>
        <p:spPr>
          <a:xfrm>
            <a:off x="0" y="-8631"/>
            <a:ext cx="10826153" cy="5650303"/>
          </a:xfrm>
          <a:custGeom>
            <a:avLst/>
            <a:gdLst>
              <a:gd name="connsiteX0" fmla="*/ 1611686 w 10826153"/>
              <a:gd name="connsiteY0" fmla="*/ 0 h 6625088"/>
              <a:gd name="connsiteX1" fmla="*/ 9214468 w 10826153"/>
              <a:gd name="connsiteY1" fmla="*/ 0 h 6625088"/>
              <a:gd name="connsiteX2" fmla="*/ 9214489 w 10826153"/>
              <a:gd name="connsiteY2" fmla="*/ 1 h 6625088"/>
              <a:gd name="connsiteX3" fmla="*/ 10826153 w 10826153"/>
              <a:gd name="connsiteY3" fmla="*/ 1 h 6625088"/>
              <a:gd name="connsiteX4" fmla="*/ 10826153 w 10826153"/>
              <a:gd name="connsiteY4" fmla="*/ 1611685 h 6625088"/>
              <a:gd name="connsiteX5" fmla="*/ 10826153 w 10826153"/>
              <a:gd name="connsiteY5" fmla="*/ 1915065 h 6625088"/>
              <a:gd name="connsiteX6" fmla="*/ 10826153 w 10826153"/>
              <a:gd name="connsiteY6" fmla="*/ 5013403 h 6625088"/>
              <a:gd name="connsiteX7" fmla="*/ 9214468 w 10826153"/>
              <a:gd name="connsiteY7" fmla="*/ 6625088 h 6625088"/>
              <a:gd name="connsiteX8" fmla="*/ 2613805 w 10826153"/>
              <a:gd name="connsiteY8" fmla="*/ 6625088 h 6625088"/>
              <a:gd name="connsiteX9" fmla="*/ 1611686 w 10826153"/>
              <a:gd name="connsiteY9" fmla="*/ 6625088 h 6625088"/>
              <a:gd name="connsiteX10" fmla="*/ 0 w 10826153"/>
              <a:gd name="connsiteY10" fmla="*/ 6625088 h 6625088"/>
              <a:gd name="connsiteX11" fmla="*/ 0 w 10826153"/>
              <a:gd name="connsiteY11" fmla="*/ 4710024 h 6625088"/>
              <a:gd name="connsiteX12" fmla="*/ 1 w 10826153"/>
              <a:gd name="connsiteY12" fmla="*/ 4710024 h 6625088"/>
              <a:gd name="connsiteX13" fmla="*/ 1 w 10826153"/>
              <a:gd name="connsiteY13" fmla="*/ 1611685 h 6625088"/>
              <a:gd name="connsiteX14" fmla="*/ 2 w 10826153"/>
              <a:gd name="connsiteY14" fmla="*/ 1611663 h 6625088"/>
              <a:gd name="connsiteX15" fmla="*/ 2 w 10826153"/>
              <a:gd name="connsiteY15" fmla="*/ 1 h 6625088"/>
              <a:gd name="connsiteX16" fmla="*/ 1611663 w 10826153"/>
              <a:gd name="connsiteY16" fmla="*/ 1 h 662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26153" h="6625088">
                <a:moveTo>
                  <a:pt x="1611686" y="0"/>
                </a:moveTo>
                <a:lnTo>
                  <a:pt x="9214468" y="0"/>
                </a:lnTo>
                <a:lnTo>
                  <a:pt x="9214489" y="1"/>
                </a:lnTo>
                <a:lnTo>
                  <a:pt x="10826153" y="1"/>
                </a:lnTo>
                <a:lnTo>
                  <a:pt x="10826153" y="1611685"/>
                </a:lnTo>
                <a:lnTo>
                  <a:pt x="10826153" y="1915065"/>
                </a:lnTo>
                <a:lnTo>
                  <a:pt x="10826153" y="5013403"/>
                </a:lnTo>
                <a:cubicBezTo>
                  <a:pt x="10826153" y="5903512"/>
                  <a:pt x="10104577" y="6625088"/>
                  <a:pt x="9214468" y="6625088"/>
                </a:cubicBezTo>
                <a:lnTo>
                  <a:pt x="2613805" y="6625088"/>
                </a:lnTo>
                <a:lnTo>
                  <a:pt x="1611686" y="6625088"/>
                </a:lnTo>
                <a:lnTo>
                  <a:pt x="0" y="6625088"/>
                </a:lnTo>
                <a:lnTo>
                  <a:pt x="0" y="4710024"/>
                </a:lnTo>
                <a:lnTo>
                  <a:pt x="1" y="4710024"/>
                </a:lnTo>
                <a:lnTo>
                  <a:pt x="1" y="1611685"/>
                </a:lnTo>
                <a:lnTo>
                  <a:pt x="2" y="1611663"/>
                </a:lnTo>
                <a:lnTo>
                  <a:pt x="2" y="1"/>
                </a:lnTo>
                <a:lnTo>
                  <a:pt x="1611663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5E75CF-7E96-6338-2EDC-7F7FB2C4DC90}"/>
              </a:ext>
            </a:extLst>
          </p:cNvPr>
          <p:cNvSpPr txBox="1"/>
          <p:nvPr/>
        </p:nvSpPr>
        <p:spPr>
          <a:xfrm>
            <a:off x="862633" y="1518843"/>
            <a:ext cx="69787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작은 도서관 </a:t>
            </a:r>
            <a:endParaRPr lang="en-US" altLang="ko-KR" sz="66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6600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장서 개발 </a:t>
            </a:r>
            <a:r>
              <a:rPr lang="ko-KR" altLang="en-US" sz="6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도우미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9EA5A9-2835-EE0A-B12B-E56EF7FCFB3B}"/>
              </a:ext>
            </a:extLst>
          </p:cNvPr>
          <p:cNvSpPr txBox="1"/>
          <p:nvPr/>
        </p:nvSpPr>
        <p:spPr>
          <a:xfrm>
            <a:off x="862633" y="3580711"/>
            <a:ext cx="611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>
                <a:solidFill>
                  <a:srgbClr val="222222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i="0" dirty="0" err="1">
                <a:solidFill>
                  <a:srgbClr val="222222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미래와소프트웨어와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함께하는 제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 아이디어 공모전</a:t>
            </a:r>
            <a:endParaRPr lang="en-US" altLang="ko-KR" i="0" dirty="0">
              <a:solidFill>
                <a:srgbClr val="222222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i="0" dirty="0">
                <a:solidFill>
                  <a:srgbClr val="333333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빅데이터 활용 미래 사회문제 해결 아이디어 </a:t>
            </a:r>
            <a:r>
              <a:rPr lang="ko-KR" altLang="en-US" i="0" dirty="0" err="1">
                <a:solidFill>
                  <a:srgbClr val="333333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해커톤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0" name="그림 29" descr="상징, 그래픽, 로고, 원이(가) 표시된 사진&#10;&#10;자동 생성된 설명">
            <a:extLst>
              <a:ext uri="{FF2B5EF4-FFF2-40B4-BE49-F238E27FC236}">
                <a16:creationId xmlns:a16="http://schemas.microsoft.com/office/drawing/2014/main" id="{601A47F0-2706-9079-2800-C693B80913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34666" y="934302"/>
            <a:ext cx="646331" cy="64633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BDD2F90-CBF9-0EBC-BC33-F029914AD674}"/>
              </a:ext>
            </a:extLst>
          </p:cNvPr>
          <p:cNvGrpSpPr/>
          <p:nvPr/>
        </p:nvGrpSpPr>
        <p:grpSpPr>
          <a:xfrm>
            <a:off x="6346031" y="4050874"/>
            <a:ext cx="5753123" cy="2789370"/>
            <a:chOff x="6424147" y="4296408"/>
            <a:chExt cx="5142346" cy="2493238"/>
          </a:xfrm>
        </p:grpSpPr>
        <p:pic>
          <p:nvPicPr>
            <p:cNvPr id="38" name="그림 37" descr="스크린샷, 그래픽, 직사각형, 디자인이(가) 표시된 사진&#10;&#10;자동 생성된 설명">
              <a:extLst>
                <a:ext uri="{FF2B5EF4-FFF2-40B4-BE49-F238E27FC236}">
                  <a16:creationId xmlns:a16="http://schemas.microsoft.com/office/drawing/2014/main" id="{F705C467-0D37-604E-E864-56E3032B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147" y="5329732"/>
              <a:ext cx="1385249" cy="1385249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4D5E938-19F4-2D58-E625-00C216F10835}"/>
                </a:ext>
              </a:extLst>
            </p:cNvPr>
            <p:cNvGrpSpPr/>
            <p:nvPr/>
          </p:nvGrpSpPr>
          <p:grpSpPr>
            <a:xfrm>
              <a:off x="7543300" y="4296408"/>
              <a:ext cx="3873279" cy="2443068"/>
              <a:chOff x="8520728" y="3804249"/>
              <a:chExt cx="3873279" cy="2443068"/>
            </a:xfrm>
          </p:grpSpPr>
          <p:pic>
            <p:nvPicPr>
              <p:cNvPr id="40" name="그림 39" descr="스크린샷, 직사각형, 사각형, 다채로움이(가) 표시된 사진&#10;&#10;자동 생성된 설명">
                <a:extLst>
                  <a:ext uri="{FF2B5EF4-FFF2-40B4-BE49-F238E27FC236}">
                    <a16:creationId xmlns:a16="http://schemas.microsoft.com/office/drawing/2014/main" id="{C0804574-3E63-7A04-2F8F-E5454486C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0939" y="3804249"/>
                <a:ext cx="2443068" cy="2443068"/>
              </a:xfrm>
              <a:prstGeom prst="rect">
                <a:avLst/>
              </a:prstGeom>
            </p:spPr>
          </p:pic>
          <p:pic>
            <p:nvPicPr>
              <p:cNvPr id="2" name="그림 1" descr="스크린샷, 직사각형, 사각형, 다채로움이(가) 표시된 사진&#10;&#10;자동 생성된 설명">
                <a:extLst>
                  <a:ext uri="{FF2B5EF4-FFF2-40B4-BE49-F238E27FC236}">
                    <a16:creationId xmlns:a16="http://schemas.microsoft.com/office/drawing/2014/main" id="{1B882048-13AA-09CF-CBF0-B0C017B5C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0728" y="3804249"/>
                <a:ext cx="2443068" cy="2443068"/>
              </a:xfrm>
              <a:prstGeom prst="rect">
                <a:avLst/>
              </a:prstGeom>
            </p:spPr>
          </p:pic>
        </p:grpSp>
        <p:pic>
          <p:nvPicPr>
            <p:cNvPr id="3" name="그림 2" descr="그래픽, 상징, 그래픽 디자인, 클립아트이(가) 표시된 사진&#10;&#10;자동 생성된 설명">
              <a:extLst>
                <a:ext uri="{FF2B5EF4-FFF2-40B4-BE49-F238E27FC236}">
                  <a16:creationId xmlns:a16="http://schemas.microsoft.com/office/drawing/2014/main" id="{405E71DC-05F4-9378-DA13-C3B1E967B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4441" y="6257594"/>
              <a:ext cx="532052" cy="532052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33A392-00CA-9AB0-969E-DFB0D77831DB}"/>
              </a:ext>
            </a:extLst>
          </p:cNvPr>
          <p:cNvSpPr txBox="1"/>
          <p:nvPr/>
        </p:nvSpPr>
        <p:spPr>
          <a:xfrm>
            <a:off x="23223" y="6189705"/>
            <a:ext cx="200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북픽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(book pick)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55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84D1F1-07F4-B35E-078E-1B734FD60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54034"/>
              </p:ext>
            </p:extLst>
          </p:nvPr>
        </p:nvGraphicFramePr>
        <p:xfrm>
          <a:off x="977333" y="1068512"/>
          <a:ext cx="10198681" cy="2315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916">
                  <a:extLst>
                    <a:ext uri="{9D8B030D-6E8A-4147-A177-3AD203B41FA5}">
                      <a16:colId xmlns:a16="http://schemas.microsoft.com/office/drawing/2014/main" val="814507196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885007363"/>
                    </a:ext>
                  </a:extLst>
                </a:gridCol>
                <a:gridCol w="7932482">
                  <a:extLst>
                    <a:ext uri="{9D8B030D-6E8A-4147-A177-3AD203B41FA5}">
                      <a16:colId xmlns:a16="http://schemas.microsoft.com/office/drawing/2014/main" val="1440650704"/>
                    </a:ext>
                  </a:extLst>
                </a:gridCol>
              </a:tblGrid>
              <a:tr h="1824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69898"/>
                  </a:ext>
                </a:extLst>
              </a:tr>
              <a:tr h="25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대광주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000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비전공자를 위한 이해할 수 있는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 IT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지식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08874"/>
                  </a:ext>
                </a:extLst>
              </a:tr>
              <a:tr h="25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대광주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000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지적 대화를 위한 넓고 얕은 지식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–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현실 편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역사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경제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정치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사회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 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윤리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610306"/>
                  </a:ext>
                </a:extLst>
              </a:tr>
              <a:tr h="25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대광주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000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 권으로 읽는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컴퓨터 구조와 프로그래밍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더 나은 소트프웨어  개발을 위한 하드웨어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자료구조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필수 알고리즘등 프로그래머의 비밀노트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914749"/>
                  </a:ext>
                </a:extLst>
              </a:tr>
              <a:tr h="25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대광주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000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프로크리에이트로 배우는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자토의 아이패드 드로잉 클래스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혼자 공부하는 일상 드로잉부터 굿즈 제작 노하우까지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293620"/>
                  </a:ext>
                </a:extLst>
              </a:tr>
              <a:tr h="25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대광주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000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(Do it!) 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첫 코딩 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with 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파이썬 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보통 사람이 알아야 할 프로그래밍 기초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59089"/>
                  </a:ext>
                </a:extLst>
              </a:tr>
              <a:tr h="25889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···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48223"/>
                  </a:ext>
                </a:extLst>
              </a:tr>
              <a:tr h="25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4006</a:t>
                      </a:r>
                      <a:endParaRPr lang="ko-KR" altLang="en-US" sz="9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여자초등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(8~13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900</a:t>
                      </a:r>
                      <a:endParaRPr lang="ko-KR" altLang="en-US" sz="9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수상한 화장실</a:t>
                      </a:r>
                      <a:endParaRPr lang="ko-KR" altLang="en-US" sz="9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381179"/>
                  </a:ext>
                </a:extLst>
              </a:tr>
              <a:tr h="25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4007</a:t>
                      </a:r>
                      <a:endParaRPr lang="ko-KR" altLang="en-US" sz="9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여자초등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(8~13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900</a:t>
                      </a:r>
                      <a:endParaRPr lang="ko-KR" altLang="en-US" sz="9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수상한 식당</a:t>
                      </a:r>
                      <a:endParaRPr lang="ko-KR" altLang="en-US" sz="9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96241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14445F6-AD1B-74BC-41E1-F4E376711D5D}"/>
              </a:ext>
            </a:extLst>
          </p:cNvPr>
          <p:cNvSpPr txBox="1"/>
          <p:nvPr/>
        </p:nvSpPr>
        <p:spPr>
          <a:xfrm>
            <a:off x="8690619" y="489470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활용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3B6DBE-B4A5-987A-7DA7-C7832637F79E}"/>
              </a:ext>
            </a:extLst>
          </p:cNvPr>
          <p:cNvSpPr/>
          <p:nvPr/>
        </p:nvSpPr>
        <p:spPr>
          <a:xfrm>
            <a:off x="1440611" y="951135"/>
            <a:ext cx="1863306" cy="2523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3BC7F2C6-A240-95B7-63FA-FAEEC7D3E2A9}"/>
              </a:ext>
            </a:extLst>
          </p:cNvPr>
          <p:cNvSpPr/>
          <p:nvPr/>
        </p:nvSpPr>
        <p:spPr>
          <a:xfrm>
            <a:off x="2172627" y="3633546"/>
            <a:ext cx="399273" cy="43025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35CFA-B532-8B1E-D3A3-DB05666E7AFE}"/>
              </a:ext>
            </a:extLst>
          </p:cNvPr>
          <p:cNvSpPr txBox="1"/>
          <p:nvPr/>
        </p:nvSpPr>
        <p:spPr>
          <a:xfrm>
            <a:off x="2571900" y="3695843"/>
            <a:ext cx="953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카테고리를 선택해 원하는 조건에서 가장 많이 대출한 책을 찾을 수 있음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37085-ABCF-B7F7-02FE-978E34DE4B03}"/>
              </a:ext>
            </a:extLst>
          </p:cNvPr>
          <p:cNvSpPr txBox="1"/>
          <p:nvPr/>
        </p:nvSpPr>
        <p:spPr>
          <a:xfrm>
            <a:off x="984639" y="4405471"/>
            <a:ext cx="3174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성별을 입력하세요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남자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지역을 입력하세요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나이를 입력하세요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청소년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카테고리를 입력하세요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:800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B95AC6-1150-318E-73DA-1546CCA47D75}"/>
              </a:ext>
            </a:extLst>
          </p:cNvPr>
          <p:cNvSpPr txBox="1"/>
          <p:nvPr/>
        </p:nvSpPr>
        <p:spPr>
          <a:xfrm>
            <a:off x="5530593" y="4275318"/>
            <a:ext cx="5339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아몬드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손원평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장편소설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체리새우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황영미 장편소설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죽이고 싶은 아이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이꽃님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장편소설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루팡의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딸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=Daughter of Lupin</a:t>
            </a: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돌이킬 수 없는 약속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야쿠마루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가쿠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장편소설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D00CC1F-48AB-D57A-E5AA-AFF098994C75}"/>
              </a:ext>
            </a:extLst>
          </p:cNvPr>
          <p:cNvSpPr/>
          <p:nvPr/>
        </p:nvSpPr>
        <p:spPr>
          <a:xfrm rot="16200000">
            <a:off x="4564771" y="4790506"/>
            <a:ext cx="399273" cy="43025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EA544-DED1-35F6-5563-60CF3275E59E}"/>
              </a:ext>
            </a:extLst>
          </p:cNvPr>
          <p:cNvSpPr/>
          <p:nvPr/>
        </p:nvSpPr>
        <p:spPr>
          <a:xfrm>
            <a:off x="977333" y="4275318"/>
            <a:ext cx="2913180" cy="1392237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533989-CF30-BA51-CD07-90F33D2809D8}"/>
              </a:ext>
            </a:extLst>
          </p:cNvPr>
          <p:cNvSpPr/>
          <p:nvPr/>
        </p:nvSpPr>
        <p:spPr>
          <a:xfrm>
            <a:off x="5540391" y="4260432"/>
            <a:ext cx="4785427" cy="152905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F27C5-9483-B5AD-2073-A101C7839468}"/>
              </a:ext>
            </a:extLst>
          </p:cNvPr>
          <p:cNvSpPr txBox="1"/>
          <p:nvPr/>
        </p:nvSpPr>
        <p:spPr>
          <a:xfrm>
            <a:off x="758156" y="5926939"/>
            <a:ext cx="5710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*KDC(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한국십진분류법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한국의 도서분류체계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9F744-B2E9-2DDA-0485-7AB6549EB561}"/>
              </a:ext>
            </a:extLst>
          </p:cNvPr>
          <p:cNvSpPr txBox="1"/>
          <p:nvPr/>
        </p:nvSpPr>
        <p:spPr>
          <a:xfrm>
            <a:off x="758156" y="6077078"/>
            <a:ext cx="982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000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총류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철학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200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종교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300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사회과학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400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자연과학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500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기술과학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600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예술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700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언어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800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문학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900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역사</a:t>
            </a:r>
          </a:p>
        </p:txBody>
      </p:sp>
    </p:spTree>
    <p:extLst>
      <p:ext uri="{BB962C8B-B14F-4D97-AF65-F5344CB8AC3E}">
        <p14:creationId xmlns:p14="http://schemas.microsoft.com/office/powerpoint/2010/main" val="223278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445F6-AD1B-74BC-41E1-F4E376711D5D}"/>
              </a:ext>
            </a:extLst>
          </p:cNvPr>
          <p:cNvSpPr txBox="1"/>
          <p:nvPr/>
        </p:nvSpPr>
        <p:spPr>
          <a:xfrm>
            <a:off x="8690619" y="489470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활용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57C14EE-B183-D638-AC3D-8D6F28E374F1}"/>
              </a:ext>
            </a:extLst>
          </p:cNvPr>
          <p:cNvSpPr/>
          <p:nvPr/>
        </p:nvSpPr>
        <p:spPr>
          <a:xfrm>
            <a:off x="3972673" y="3604295"/>
            <a:ext cx="399273" cy="43025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8ED6F-C1D2-00BA-A68F-925711051667}"/>
              </a:ext>
            </a:extLst>
          </p:cNvPr>
          <p:cNvSpPr txBox="1"/>
          <p:nvPr/>
        </p:nvSpPr>
        <p:spPr>
          <a:xfrm>
            <a:off x="4371946" y="3686454"/>
            <a:ext cx="397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24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책의 제목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카테고리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설명을 크롤링함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89B7730-8729-C1D9-1C16-DA18B61FC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20189"/>
              </p:ext>
            </p:extLst>
          </p:nvPr>
        </p:nvGraphicFramePr>
        <p:xfrm>
          <a:off x="934200" y="4088772"/>
          <a:ext cx="10212862" cy="2087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102">
                  <a:extLst>
                    <a:ext uri="{9D8B030D-6E8A-4147-A177-3AD203B41FA5}">
                      <a16:colId xmlns:a16="http://schemas.microsoft.com/office/drawing/2014/main" val="814507196"/>
                    </a:ext>
                  </a:extLst>
                </a:gridCol>
                <a:gridCol w="1806998">
                  <a:extLst>
                    <a:ext uri="{9D8B030D-6E8A-4147-A177-3AD203B41FA5}">
                      <a16:colId xmlns:a16="http://schemas.microsoft.com/office/drawing/2014/main" val="4221530599"/>
                    </a:ext>
                  </a:extLst>
                </a:gridCol>
                <a:gridCol w="3522784">
                  <a:extLst>
                    <a:ext uri="{9D8B030D-6E8A-4147-A177-3AD203B41FA5}">
                      <a16:colId xmlns:a16="http://schemas.microsoft.com/office/drawing/2014/main" val="1622761345"/>
                    </a:ext>
                  </a:extLst>
                </a:gridCol>
                <a:gridCol w="4461978">
                  <a:extLst>
                    <a:ext uri="{9D8B030D-6E8A-4147-A177-3AD203B41FA5}">
                      <a16:colId xmlns:a16="http://schemas.microsoft.com/office/drawing/2014/main" val="225601690"/>
                    </a:ext>
                  </a:extLst>
                </a:gridCol>
              </a:tblGrid>
              <a:tr h="1824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69898"/>
                  </a:ext>
                </a:extLst>
              </a:tr>
              <a:tr h="25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아몬드 </a:t>
                      </a:r>
                      <a:endParaRPr lang="en-US" altLang="ko-KR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청소년판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국내도서 청소년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청소년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문학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 세계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0010 30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개국 출간 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국내 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만 부 판매 베스트셀러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 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아시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..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08874"/>
                  </a:ext>
                </a:extLst>
              </a:tr>
              <a:tr h="25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체리새우 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비밀글입니다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국내도서 청소년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청소년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문학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회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문학동네청소년문학상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대상 수상작 내가 나 자신으로 있을 수 있는 곳은 어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…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610306"/>
                  </a:ext>
                </a:extLst>
              </a:tr>
              <a:tr h="25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죽이고 싶은 아이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국내도서 청소년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청소년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문학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『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세계를 건너 너에게 갈게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』 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작가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이꽃님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신작 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“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팩트는 중요하지 않아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사람들이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…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914749"/>
                  </a:ext>
                </a:extLst>
              </a:tr>
              <a:tr h="25889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···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293620"/>
                  </a:ext>
                </a:extLst>
              </a:tr>
              <a:tr h="25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204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김미경의 우뇌 교육 혁명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국내도서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가정 살림 자녀교육 영재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지능개발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국내도서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“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 아이 미래를 바꾸는 열쇠는 우뇌 교육에 있다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!” 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대한민국 교육의 판도를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…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5908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6" y="1525717"/>
            <a:ext cx="2736212" cy="17225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50" y="1491964"/>
            <a:ext cx="2511770" cy="17009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74" y="1511880"/>
            <a:ext cx="2466645" cy="158977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23D7EF-F1F0-F010-B144-30B0841BD9FF}"/>
              </a:ext>
            </a:extLst>
          </p:cNvPr>
          <p:cNvSpPr/>
          <p:nvPr/>
        </p:nvSpPr>
        <p:spPr>
          <a:xfrm>
            <a:off x="1861849" y="1599908"/>
            <a:ext cx="481493" cy="160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177BFA8-0F80-53D2-458A-CED47EE39385}"/>
              </a:ext>
            </a:extLst>
          </p:cNvPr>
          <p:cNvSpPr/>
          <p:nvPr/>
        </p:nvSpPr>
        <p:spPr>
          <a:xfrm>
            <a:off x="3725506" y="2572509"/>
            <a:ext cx="494333" cy="10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739D444-4275-CBB1-6756-47D14282BAB5}"/>
              </a:ext>
            </a:extLst>
          </p:cNvPr>
          <p:cNvSpPr/>
          <p:nvPr/>
        </p:nvSpPr>
        <p:spPr>
          <a:xfrm>
            <a:off x="6502959" y="1740091"/>
            <a:ext cx="2187660" cy="1267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0F1EF30-9C8C-B17F-3497-EBEDB06B574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237" y="1237850"/>
            <a:ext cx="2181834" cy="20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5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445F6-AD1B-74BC-41E1-F4E376711D5D}"/>
              </a:ext>
            </a:extLst>
          </p:cNvPr>
          <p:cNvSpPr txBox="1"/>
          <p:nvPr/>
        </p:nvSpPr>
        <p:spPr>
          <a:xfrm>
            <a:off x="8690619" y="489470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E79C-5F28-E270-CDF9-35D07D568E20}"/>
              </a:ext>
            </a:extLst>
          </p:cNvPr>
          <p:cNvSpPr txBox="1"/>
          <p:nvPr/>
        </p:nvSpPr>
        <p:spPr>
          <a:xfrm>
            <a:off x="7333094" y="1982030"/>
            <a:ext cx="477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불용어를 설정하여 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필요 없는 형태소를 삭제한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Morphs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열 생성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EFF83C2-79EA-A9B1-2504-E2BF1BBF8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24191"/>
              </p:ext>
            </p:extLst>
          </p:nvPr>
        </p:nvGraphicFramePr>
        <p:xfrm>
          <a:off x="588032" y="2973618"/>
          <a:ext cx="1101593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51">
                  <a:extLst>
                    <a:ext uri="{9D8B030D-6E8A-4147-A177-3AD203B41FA5}">
                      <a16:colId xmlns:a16="http://schemas.microsoft.com/office/drawing/2014/main" val="814507196"/>
                    </a:ext>
                  </a:extLst>
                </a:gridCol>
                <a:gridCol w="1758282">
                  <a:extLst>
                    <a:ext uri="{9D8B030D-6E8A-4147-A177-3AD203B41FA5}">
                      <a16:colId xmlns:a16="http://schemas.microsoft.com/office/drawing/2014/main" val="1885007363"/>
                    </a:ext>
                  </a:extLst>
                </a:gridCol>
                <a:gridCol w="2235192">
                  <a:extLst>
                    <a:ext uri="{9D8B030D-6E8A-4147-A177-3AD203B41FA5}">
                      <a16:colId xmlns:a16="http://schemas.microsoft.com/office/drawing/2014/main" val="1440650704"/>
                    </a:ext>
                  </a:extLst>
                </a:gridCol>
                <a:gridCol w="3352705">
                  <a:extLst>
                    <a:ext uri="{9D8B030D-6E8A-4147-A177-3AD203B41FA5}">
                      <a16:colId xmlns:a16="http://schemas.microsoft.com/office/drawing/2014/main" val="225601690"/>
                    </a:ext>
                  </a:extLst>
                </a:gridCol>
                <a:gridCol w="3352705">
                  <a:extLst>
                    <a:ext uri="{9D8B030D-6E8A-4147-A177-3AD203B41FA5}">
                      <a16:colId xmlns:a16="http://schemas.microsoft.com/office/drawing/2014/main" val="581732842"/>
                    </a:ext>
                  </a:extLst>
                </a:gridCol>
              </a:tblGrid>
              <a:tr h="2396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Morphs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6989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성경전서 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뉴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천연우피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새찬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NKR73EBU/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합본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색인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지퍼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개역개정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모카브라운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국내도서 종교 기독교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개신교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 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성경찬송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대한기독교서회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개역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..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대상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큰글씨에 깔끔한 디자인을 선호하는 중장년층에서 추천한다 기념일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…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대상 큰 글씨 깔끔한 디자인 선호 중장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년층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추천 한다 기념일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임진식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선물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…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6103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파친코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합본 한정판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국내도서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소설시희곡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영미소설 영미 장편소설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“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역사는 우리를 저버렸지만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그래도 상관없다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“ 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감동의 대서사극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…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역사 버렸지만 상관 없다 감동 대 서 사극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…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914749"/>
                  </a:ext>
                </a:extLst>
              </a:tr>
              <a:tr h="3962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···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881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3321" y="1326338"/>
            <a:ext cx="104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OKT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6206" y="1343208"/>
            <a:ext cx="65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Twitter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한국어 처리기에서 파생된 오픈소스 한국어 처리기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77333" y="1881849"/>
            <a:ext cx="6650966" cy="729349"/>
            <a:chOff x="802257" y="2166996"/>
            <a:chExt cx="6650966" cy="7293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66C884-ABD5-DB7A-02A9-4CF99172BBD3}"/>
                </a:ext>
              </a:extLst>
            </p:cNvPr>
            <p:cNvSpPr txBox="1"/>
            <p:nvPr/>
          </p:nvSpPr>
          <p:spPr>
            <a:xfrm>
              <a:off x="963454" y="2362394"/>
              <a:ext cx="6074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stopword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=  ['.', ',', '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에서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', '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이다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', '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', '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의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', '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를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', '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',’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’,…]</a:t>
              </a:r>
              <a:endPara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E778D61-BF7B-E983-89F7-423E120FBE44}"/>
                </a:ext>
              </a:extLst>
            </p:cNvPr>
            <p:cNvSpPr/>
            <p:nvPr/>
          </p:nvSpPr>
          <p:spPr>
            <a:xfrm>
              <a:off x="802257" y="2166996"/>
              <a:ext cx="6650966" cy="729349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아래쪽 화살표 12"/>
          <p:cNvSpPr/>
          <p:nvPr/>
        </p:nvSpPr>
        <p:spPr>
          <a:xfrm>
            <a:off x="9762373" y="2642582"/>
            <a:ext cx="118119" cy="19539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BF2C90-2B16-ACFF-5E48-AEE0EC302E50}"/>
              </a:ext>
            </a:extLst>
          </p:cNvPr>
          <p:cNvSpPr txBox="1"/>
          <p:nvPr/>
        </p:nvSpPr>
        <p:spPr>
          <a:xfrm>
            <a:off x="651771" y="4860067"/>
            <a:ext cx="1024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TF-IDF</a:t>
            </a:r>
            <a:r>
              <a:rPr lang="en-US" altLang="ko-KR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단어 빈도</a:t>
            </a:r>
            <a:r>
              <a:rPr lang="en-US" altLang="ko-KR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</a:t>
            </a:r>
            <a:r>
              <a:rPr lang="ko-KR" altLang="en-US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역 문서 빈도</a:t>
            </a:r>
            <a:r>
              <a:rPr lang="en-US" altLang="ko-KR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Term Frequency-Inverse Document Frequency)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7371" y="5278927"/>
            <a:ext cx="5615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morphs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각 단어들마다 중요한 정보를 가중치로 줌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단어 간 유사성을 판단하기에 좋음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59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445F6-AD1B-74BC-41E1-F4E376711D5D}"/>
              </a:ext>
            </a:extLst>
          </p:cNvPr>
          <p:cNvSpPr txBox="1"/>
          <p:nvPr/>
        </p:nvSpPr>
        <p:spPr>
          <a:xfrm>
            <a:off x="8690619" y="489470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활용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CD8389-33B8-8874-5CDD-C6CAD8188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36231"/>
              </p:ext>
            </p:extLst>
          </p:nvPr>
        </p:nvGraphicFramePr>
        <p:xfrm>
          <a:off x="557181" y="1801864"/>
          <a:ext cx="3201370" cy="181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08">
                  <a:extLst>
                    <a:ext uri="{9D8B030D-6E8A-4147-A177-3AD203B41FA5}">
                      <a16:colId xmlns:a16="http://schemas.microsoft.com/office/drawing/2014/main" val="3905540320"/>
                    </a:ext>
                  </a:extLst>
                </a:gridCol>
                <a:gridCol w="2717262">
                  <a:extLst>
                    <a:ext uri="{9D8B030D-6E8A-4147-A177-3AD203B41FA5}">
                      <a16:colId xmlns:a16="http://schemas.microsoft.com/office/drawing/2014/main" val="3603064735"/>
                    </a:ext>
                  </a:extLst>
                </a:gridCol>
              </a:tblGrid>
              <a:tr h="222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044" marR="74044" marT="37022" marB="370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BOOK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044" marR="74044" marT="37022" marB="370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510612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</a:t>
                      </a:r>
                    </a:p>
                  </a:txBody>
                  <a:tcPr marL="74044" marR="74044" marT="37022" marB="370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아몬드 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청소년판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</a:p>
                  </a:txBody>
                  <a:tcPr marL="74044" marR="74044" marT="37022" marB="37022" anchor="ctr"/>
                </a:tc>
                <a:extLst>
                  <a:ext uri="{0D108BD9-81ED-4DB2-BD59-A6C34878D82A}">
                    <a16:rowId xmlns:a16="http://schemas.microsoft.com/office/drawing/2014/main" val="3004028825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</a:p>
                  </a:txBody>
                  <a:tcPr marL="74044" marR="74044" marT="37022" marB="370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체리새우 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비밀글입니다</a:t>
                      </a:r>
                      <a:endParaRPr lang="en-US" altLang="ko-KR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044" marR="74044" marT="37022" marB="37022" anchor="ctr"/>
                </a:tc>
                <a:extLst>
                  <a:ext uri="{0D108BD9-81ED-4DB2-BD59-A6C34878D82A}">
                    <a16:rowId xmlns:a16="http://schemas.microsoft.com/office/drawing/2014/main" val="3526144459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044" marR="74044" marT="37022" marB="370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죽이고 싶은 아이</a:t>
                      </a:r>
                    </a:p>
                  </a:txBody>
                  <a:tcPr marL="74044" marR="74044" marT="37022" marB="37022" anchor="ctr"/>
                </a:tc>
                <a:extLst>
                  <a:ext uri="{0D108BD9-81ED-4DB2-BD59-A6C34878D82A}">
                    <a16:rowId xmlns:a16="http://schemas.microsoft.com/office/drawing/2014/main" val="3994229996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044" marR="74044" marT="37022" marB="370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루팡의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딸</a:t>
                      </a:r>
                    </a:p>
                  </a:txBody>
                  <a:tcPr marL="74044" marR="74044" marT="37022" marB="37022" anchor="ctr"/>
                </a:tc>
                <a:extLst>
                  <a:ext uri="{0D108BD9-81ED-4DB2-BD59-A6C34878D82A}">
                    <a16:rowId xmlns:a16="http://schemas.microsoft.com/office/drawing/2014/main" val="3706207858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044" marR="74044" marT="37022" marB="370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돌이킬 수 없는 약속</a:t>
                      </a:r>
                    </a:p>
                  </a:txBody>
                  <a:tcPr marL="74044" marR="74044" marT="37022" marB="37022" anchor="ctr"/>
                </a:tc>
                <a:extLst>
                  <a:ext uri="{0D108BD9-81ED-4DB2-BD59-A6C34878D82A}">
                    <a16:rowId xmlns:a16="http://schemas.microsoft.com/office/drawing/2014/main" val="306950216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6297DD5-A02A-918F-6CAF-864B333F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63304"/>
              </p:ext>
            </p:extLst>
          </p:nvPr>
        </p:nvGraphicFramePr>
        <p:xfrm>
          <a:off x="7154963" y="951135"/>
          <a:ext cx="3773999" cy="3707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366">
                  <a:extLst>
                    <a:ext uri="{9D8B030D-6E8A-4147-A177-3AD203B41FA5}">
                      <a16:colId xmlns:a16="http://schemas.microsoft.com/office/drawing/2014/main" val="2475675247"/>
                    </a:ext>
                  </a:extLst>
                </a:gridCol>
                <a:gridCol w="3391633">
                  <a:extLst>
                    <a:ext uri="{9D8B030D-6E8A-4147-A177-3AD203B41FA5}">
                      <a16:colId xmlns:a16="http://schemas.microsoft.com/office/drawing/2014/main" val="3204103992"/>
                    </a:ext>
                  </a:extLst>
                </a:gridCol>
              </a:tblGrid>
              <a:tr h="1718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BOOK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644780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은수저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066158314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유정천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가족 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88531395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체리새우 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비밀글입니다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165304773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정신머리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3226789956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동물의 신비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545650903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식탁 위의 봄날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819186771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파친코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합본 한정판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3144867829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정치 크리에이터 김성회의 옳은 소리 옳은 정치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397595630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내가 생각한 인생이 아니야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429847533"/>
                  </a:ext>
                </a:extLst>
              </a:tr>
              <a:tr h="29037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···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91069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세계 고전 </a:t>
                      </a:r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유랑단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549482029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21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타불라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라사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54557915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9D94BF2-969A-5529-DFE1-C47ABE1426CC}"/>
              </a:ext>
            </a:extLst>
          </p:cNvPr>
          <p:cNvSpPr/>
          <p:nvPr/>
        </p:nvSpPr>
        <p:spPr>
          <a:xfrm>
            <a:off x="4227493" y="2688880"/>
            <a:ext cx="2458528" cy="30777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F813E-0EA1-0C80-BC98-8688887E5806}"/>
              </a:ext>
            </a:extLst>
          </p:cNvPr>
          <p:cNvSpPr txBox="1"/>
          <p:nvPr/>
        </p:nvSpPr>
        <p:spPr>
          <a:xfrm>
            <a:off x="1244291" y="4705474"/>
            <a:ext cx="955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다섯 권의 </a:t>
            </a:r>
            <a:r>
              <a:rPr lang="en-US" altLang="ko-KR" sz="1400" b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Morphs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유사도를 분석하여 각 권마다 가장 유사한 책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권을 추출하여 총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25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권을 뽑음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중복되는 도서 삭제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43C5E7-C279-DD12-0000-34070DC60376}"/>
              </a:ext>
            </a:extLst>
          </p:cNvPr>
          <p:cNvSpPr/>
          <p:nvPr/>
        </p:nvSpPr>
        <p:spPr>
          <a:xfrm>
            <a:off x="379391" y="5060403"/>
            <a:ext cx="11433218" cy="846462"/>
          </a:xfrm>
          <a:prstGeom prst="rect">
            <a:avLst/>
          </a:prstGeom>
          <a:solidFill>
            <a:srgbClr val="172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C454E-E0F9-2654-5854-2D01A91653CD}"/>
              </a:ext>
            </a:extLst>
          </p:cNvPr>
          <p:cNvSpPr txBox="1"/>
          <p:nvPr/>
        </p:nvSpPr>
        <p:spPr>
          <a:xfrm>
            <a:off x="1710400" y="5311713"/>
            <a:ext cx="99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대구의 남자 청소년 비율이 높은 지역의 작은 도서관에게 위의 목록을 추천할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59585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C454E-E0F9-2654-5854-2D01A91653CD}"/>
              </a:ext>
            </a:extLst>
          </p:cNvPr>
          <p:cNvSpPr txBox="1"/>
          <p:nvPr/>
        </p:nvSpPr>
        <p:spPr>
          <a:xfrm>
            <a:off x="1710400" y="5311713"/>
            <a:ext cx="99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대구의 남자 청소년 비율이 높은 지역의 작은 도서관에게 위의 목록을 추천할 수 있음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87CAB-5D4E-3ACE-8A8B-A64DF562A897}"/>
              </a:ext>
            </a:extLst>
          </p:cNvPr>
          <p:cNvSpPr txBox="1"/>
          <p:nvPr/>
        </p:nvSpPr>
        <p:spPr>
          <a:xfrm>
            <a:off x="8701251" y="516664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활용방안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5E36C6-997B-C109-2653-243B491598F6}"/>
              </a:ext>
            </a:extLst>
          </p:cNvPr>
          <p:cNvSpPr/>
          <p:nvPr/>
        </p:nvSpPr>
        <p:spPr>
          <a:xfrm>
            <a:off x="2002498" y="4963140"/>
            <a:ext cx="1255788" cy="44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15048" y="1093029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신작 도서 추천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419931"/>
            <a:ext cx="3893396" cy="1374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9" y="2006234"/>
            <a:ext cx="3620018" cy="2192122"/>
          </a:xfrm>
          <a:prstGeom prst="rect">
            <a:avLst/>
          </a:prstGeom>
        </p:spPr>
      </p:pic>
      <p:sp>
        <p:nvSpPr>
          <p:cNvPr id="48" name="사각형: 둥근 모서리 5">
            <a:extLst>
              <a:ext uri="{FF2B5EF4-FFF2-40B4-BE49-F238E27FC236}">
                <a16:creationId xmlns:a16="http://schemas.microsoft.com/office/drawing/2014/main" id="{CAF1AA5E-2C15-124C-0E2B-F15446106591}"/>
              </a:ext>
            </a:extLst>
          </p:cNvPr>
          <p:cNvSpPr/>
          <p:nvPr/>
        </p:nvSpPr>
        <p:spPr>
          <a:xfrm>
            <a:off x="520700" y="1532984"/>
            <a:ext cx="7264400" cy="4702716"/>
          </a:xfrm>
          <a:prstGeom prst="roundRect">
            <a:avLst>
              <a:gd name="adj" fmla="val 7792"/>
            </a:avLst>
          </a:prstGeom>
          <a:noFill/>
          <a:ln w="1905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">
            <a:extLst>
              <a:ext uri="{FF2B5EF4-FFF2-40B4-BE49-F238E27FC236}">
                <a16:creationId xmlns:a16="http://schemas.microsoft.com/office/drawing/2014/main" id="{CAF1AA5E-2C15-124C-0E2B-F15446106591}"/>
              </a:ext>
            </a:extLst>
          </p:cNvPr>
          <p:cNvSpPr/>
          <p:nvPr/>
        </p:nvSpPr>
        <p:spPr>
          <a:xfrm>
            <a:off x="8036248" y="1532984"/>
            <a:ext cx="3700878" cy="4702716"/>
          </a:xfrm>
          <a:prstGeom prst="roundRect">
            <a:avLst>
              <a:gd name="adj" fmla="val 7792"/>
            </a:avLst>
          </a:prstGeom>
          <a:noFill/>
          <a:ln w="1905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35143" y="2088517"/>
            <a:ext cx="3833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앱 혹은 웹으로 정보 제공</a:t>
            </a:r>
            <a:endParaRPr lang="en-US" altLang="ko-KR" sz="20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9D101CD-B4B9-388B-467B-98A3CD490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7727"/>
              </p:ext>
            </p:extLst>
          </p:nvPr>
        </p:nvGraphicFramePr>
        <p:xfrm>
          <a:off x="4533295" y="2385085"/>
          <a:ext cx="3132605" cy="3062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83">
                  <a:extLst>
                    <a:ext uri="{9D8B030D-6E8A-4147-A177-3AD203B41FA5}">
                      <a16:colId xmlns:a16="http://schemas.microsoft.com/office/drawing/2014/main" val="2475675247"/>
                    </a:ext>
                  </a:extLst>
                </a:gridCol>
                <a:gridCol w="2815222">
                  <a:extLst>
                    <a:ext uri="{9D8B030D-6E8A-4147-A177-3AD203B41FA5}">
                      <a16:colId xmlns:a16="http://schemas.microsoft.com/office/drawing/2014/main" val="3204103992"/>
                    </a:ext>
                  </a:extLst>
                </a:gridCol>
              </a:tblGrid>
              <a:tr h="19265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BOOK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644780"/>
                  </a:ext>
                </a:extLst>
              </a:tr>
              <a:tr h="19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은수저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066158314"/>
                  </a:ext>
                </a:extLst>
              </a:tr>
              <a:tr h="19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유정천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가족 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88531395"/>
                  </a:ext>
                </a:extLst>
              </a:tr>
              <a:tr h="19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체리새우 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비밀글입니다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165304773"/>
                  </a:ext>
                </a:extLst>
              </a:tr>
              <a:tr h="19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정신머리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3226789956"/>
                  </a:ext>
                </a:extLst>
              </a:tr>
              <a:tr h="19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동물의 신비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545650903"/>
                  </a:ext>
                </a:extLst>
              </a:tr>
              <a:tr h="19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식탁 위의 봄날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819186771"/>
                  </a:ext>
                </a:extLst>
              </a:tr>
              <a:tr h="19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파친코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합본 한정판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3144867829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정치 크리에이터 김성회의 옳은 소리 옳은 정치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397595630"/>
                  </a:ext>
                </a:extLst>
              </a:tr>
              <a:tr h="19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내가 생각한 인생이 아니야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429847533"/>
                  </a:ext>
                </a:extLst>
              </a:tr>
              <a:tr h="1926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···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91069"/>
                  </a:ext>
                </a:extLst>
              </a:tr>
              <a:tr h="19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세계 고전 </a:t>
                      </a:r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유랑단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549482029"/>
                  </a:ext>
                </a:extLst>
              </a:tr>
              <a:tr h="19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21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타불라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라사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545579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E51EA4-3AF8-5533-BD21-1767599DA98D}"/>
              </a:ext>
            </a:extLst>
          </p:cNvPr>
          <p:cNvSpPr txBox="1"/>
          <p:nvPr/>
        </p:nvSpPr>
        <p:spPr>
          <a:xfrm>
            <a:off x="8036248" y="2541142"/>
            <a:ext cx="3700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책을 클릭하면 유사 신작 도서 정보가 나오게 함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예시</a:t>
            </a:r>
            <a:endParaRPr lang="en-US" altLang="ko-KR" sz="1600" dirty="0"/>
          </a:p>
          <a:p>
            <a:r>
              <a:rPr lang="en-US" altLang="ko-KR" sz="1600" dirty="0"/>
              <a:t>       - </a:t>
            </a:r>
            <a:r>
              <a:rPr lang="ko-KR" altLang="en-US" sz="1600" dirty="0" err="1"/>
              <a:t>무신사</a:t>
            </a:r>
            <a:r>
              <a:rPr lang="en-US" altLang="ko-KR" sz="1600" dirty="0"/>
              <a:t> : </a:t>
            </a:r>
            <a:r>
              <a:rPr lang="ko-KR" altLang="en-US" sz="1600" dirty="0"/>
              <a:t>비슷한 스타일 찾기</a:t>
            </a:r>
            <a:endParaRPr lang="en-US" altLang="ko-KR" sz="1600" dirty="0"/>
          </a:p>
          <a:p>
            <a:r>
              <a:rPr lang="ko-KR" altLang="en-US" sz="1600" dirty="0"/>
              <a:t>      </a:t>
            </a:r>
            <a:r>
              <a:rPr lang="en-US" altLang="ko-KR" sz="1600" dirty="0"/>
              <a:t> - </a:t>
            </a:r>
            <a:r>
              <a:rPr lang="ko-KR" altLang="en-US" sz="1600" dirty="0" err="1"/>
              <a:t>예스</a:t>
            </a:r>
            <a:r>
              <a:rPr lang="en-US" altLang="ko-KR" sz="1600" dirty="0"/>
              <a:t>24 : </a:t>
            </a:r>
            <a:r>
              <a:rPr lang="ko-KR" altLang="en-US" sz="1600" dirty="0"/>
              <a:t>이 책을 구입하신 분들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     이 함께 산 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DAD8D-CC0C-F8D1-E5D7-06DBDDD663CD}"/>
              </a:ext>
            </a:extLst>
          </p:cNvPr>
          <p:cNvSpPr txBox="1"/>
          <p:nvPr/>
        </p:nvSpPr>
        <p:spPr>
          <a:xfrm>
            <a:off x="8211996" y="4371275"/>
            <a:ext cx="340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엑셀 파일로 정보 제공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97883-8180-675B-718A-48AC6527CDC2}"/>
              </a:ext>
            </a:extLst>
          </p:cNvPr>
          <p:cNvSpPr txBox="1"/>
          <p:nvPr/>
        </p:nvSpPr>
        <p:spPr>
          <a:xfrm>
            <a:off x="8056371" y="4773903"/>
            <a:ext cx="368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사서가 쉽게 책 정보를 확인할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47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DB165-60C5-60B9-406D-FB23E570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39447FD-B6A8-4C04-9110-93AE4DA5AB02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33126D65-71A4-6F45-1D01-759CCA1A22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487BA4-5737-A447-D527-49FE50B42582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7D9ED-91CC-0A05-C621-C1B23933909B}"/>
              </a:ext>
            </a:extLst>
          </p:cNvPr>
          <p:cNvSpPr txBox="1"/>
          <p:nvPr/>
        </p:nvSpPr>
        <p:spPr>
          <a:xfrm>
            <a:off x="1710400" y="5311713"/>
            <a:ext cx="99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대구의 남자 청소년 비율이 높은 지역의 작은 도서관에게 위의 목록을 추천할 수 있음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A228D5-65A3-D7F5-F307-58077373B43C}"/>
              </a:ext>
            </a:extLst>
          </p:cNvPr>
          <p:cNvSpPr txBox="1"/>
          <p:nvPr/>
        </p:nvSpPr>
        <p:spPr>
          <a:xfrm>
            <a:off x="8701251" y="516664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활용방안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6E4F06-B42E-8DAF-8674-F83874BF03E4}"/>
              </a:ext>
            </a:extLst>
          </p:cNvPr>
          <p:cNvSpPr/>
          <p:nvPr/>
        </p:nvSpPr>
        <p:spPr>
          <a:xfrm>
            <a:off x="2002498" y="4963140"/>
            <a:ext cx="1255788" cy="44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A7F68-5D7A-0E8D-C898-3A8F36523ED7}"/>
              </a:ext>
            </a:extLst>
          </p:cNvPr>
          <p:cNvSpPr txBox="1"/>
          <p:nvPr/>
        </p:nvSpPr>
        <p:spPr>
          <a:xfrm>
            <a:off x="815047" y="1093029"/>
            <a:ext cx="515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신작 도서 추천 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네이버 </a:t>
            </a:r>
            <a:r>
              <a:rPr lang="ko-KR" altLang="en-US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데이터랩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활용</a:t>
            </a:r>
          </a:p>
        </p:txBody>
      </p:sp>
      <p:pic>
        <p:nvPicPr>
          <p:cNvPr id="22" name="그림 21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E2FA4D6F-C72E-B8FE-040E-B72EEA30F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63" y="1565704"/>
            <a:ext cx="5210477" cy="4080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271F7F-EC7F-1286-9D5C-BEEF2CB6C3A5}"/>
              </a:ext>
            </a:extLst>
          </p:cNvPr>
          <p:cNvSpPr txBox="1"/>
          <p:nvPr/>
        </p:nvSpPr>
        <p:spPr>
          <a:xfrm>
            <a:off x="2749903" y="5795745"/>
            <a:ext cx="702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추천된 도서가 사람들이 많이 찾는 도서인지 확인할 수 있다</a:t>
            </a: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2D07938-165F-B389-B660-7354D63BC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3" y="1609929"/>
            <a:ext cx="5418780" cy="37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6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C454E-E0F9-2654-5854-2D01A91653CD}"/>
              </a:ext>
            </a:extLst>
          </p:cNvPr>
          <p:cNvSpPr txBox="1"/>
          <p:nvPr/>
        </p:nvSpPr>
        <p:spPr>
          <a:xfrm>
            <a:off x="1710400" y="5311713"/>
            <a:ext cx="99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대구의 남자 청소년 비율이 높은 지역의 작은 도서관에게 위의 목록을 추천할 수 있음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5E36C6-997B-C109-2653-243B491598F6}"/>
              </a:ext>
            </a:extLst>
          </p:cNvPr>
          <p:cNvSpPr/>
          <p:nvPr/>
        </p:nvSpPr>
        <p:spPr>
          <a:xfrm>
            <a:off x="2002498" y="4963140"/>
            <a:ext cx="1255788" cy="44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03948" y="1093029"/>
            <a:ext cx="306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이용자 알림 서비스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93C1F-3C41-C737-4B65-C718E29B0B1F}"/>
              </a:ext>
            </a:extLst>
          </p:cNvPr>
          <p:cNvSpPr txBox="1"/>
          <p:nvPr/>
        </p:nvSpPr>
        <p:spPr>
          <a:xfrm>
            <a:off x="8701251" y="516664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활용방안</a:t>
            </a: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B550FDE-5BA1-6A6E-AFAD-A7CDCCCA16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1" t="15938" r="6393" b="25912"/>
          <a:stretch/>
        </p:blipFill>
        <p:spPr>
          <a:xfrm>
            <a:off x="1536442" y="1604255"/>
            <a:ext cx="2977845" cy="3875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3E798-7404-BC78-E13F-8656C0B2329F}"/>
              </a:ext>
            </a:extLst>
          </p:cNvPr>
          <p:cNvSpPr txBox="1"/>
          <p:nvPr/>
        </p:nvSpPr>
        <p:spPr>
          <a:xfrm>
            <a:off x="1396999" y="5649670"/>
            <a:ext cx="95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메시지 수신을 동의한 도서관 이용자에 한해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그들의 개인정보 및 대출 기록을 조회하여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좋아할만한 신작이 들어오면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메신저앱으로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알려줌</a:t>
            </a:r>
          </a:p>
        </p:txBody>
      </p:sp>
      <p:pic>
        <p:nvPicPr>
          <p:cNvPr id="14" name="그림 13" descr="클립아트, 만화 영화, 애니메이션, 일러스트레이션이(가) 표시된 사진&#10;&#10;자동 생성된 설명">
            <a:extLst>
              <a:ext uri="{FF2B5EF4-FFF2-40B4-BE49-F238E27FC236}">
                <a16:creationId xmlns:a16="http://schemas.microsoft.com/office/drawing/2014/main" id="{6DF13194-AB70-6183-AED8-27EED85FA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049" y="3983485"/>
            <a:ext cx="1386635" cy="1386635"/>
          </a:xfrm>
          <a:prstGeom prst="rect">
            <a:avLst/>
          </a:prstGeom>
        </p:spPr>
      </p:pic>
      <p:pic>
        <p:nvPicPr>
          <p:cNvPr id="19" name="그림 18" descr="큐브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F7299DA4-2842-C52E-0B64-2477D2C53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186" y="1344526"/>
            <a:ext cx="1200330" cy="1200330"/>
          </a:xfrm>
          <a:prstGeom prst="rect">
            <a:avLst/>
          </a:prstGeom>
        </p:spPr>
      </p:pic>
      <p:pic>
        <p:nvPicPr>
          <p:cNvPr id="21" name="그림 20" descr="스크린샷, 직사각형, 다채로움, 그래픽이(가) 표시된 사진&#10;&#10;자동 생성된 설명">
            <a:extLst>
              <a:ext uri="{FF2B5EF4-FFF2-40B4-BE49-F238E27FC236}">
                <a16:creationId xmlns:a16="http://schemas.microsoft.com/office/drawing/2014/main" id="{FFE1B985-AD8A-9B9C-EC38-71EC5A7463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87382" y="1282744"/>
            <a:ext cx="1052222" cy="1052222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92CEBB5-F0E3-3D10-6F5E-484358ABCDD8}"/>
              </a:ext>
            </a:extLst>
          </p:cNvPr>
          <p:cNvSpPr/>
          <p:nvPr/>
        </p:nvSpPr>
        <p:spPr>
          <a:xfrm>
            <a:off x="7168551" y="1889328"/>
            <a:ext cx="1733010" cy="223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4BBD47A-07CD-07E8-4612-F8DD92F5FF9A}"/>
              </a:ext>
            </a:extLst>
          </p:cNvPr>
          <p:cNvSpPr/>
          <p:nvPr/>
        </p:nvSpPr>
        <p:spPr>
          <a:xfrm rot="5400000">
            <a:off x="7109862" y="2930469"/>
            <a:ext cx="1733010" cy="223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3F320624-8C06-14EB-23C3-497473C26A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52" y="2679776"/>
            <a:ext cx="749224" cy="7492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998514-727B-293C-1226-332F026DEFA8}"/>
              </a:ext>
            </a:extLst>
          </p:cNvPr>
          <p:cNvSpPr txBox="1"/>
          <p:nvPr/>
        </p:nvSpPr>
        <p:spPr>
          <a:xfrm>
            <a:off x="7466922" y="1678294"/>
            <a:ext cx="1959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3A3DF-48DC-9D68-8B90-8FBF3AD092DE}"/>
              </a:ext>
            </a:extLst>
          </p:cNvPr>
          <p:cNvSpPr txBox="1"/>
          <p:nvPr/>
        </p:nvSpPr>
        <p:spPr>
          <a:xfrm>
            <a:off x="8375558" y="2967822"/>
            <a:ext cx="1959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메시지 전송</a:t>
            </a:r>
          </a:p>
        </p:txBody>
      </p:sp>
    </p:spTree>
    <p:extLst>
      <p:ext uri="{BB962C8B-B14F-4D97-AF65-F5344CB8AC3E}">
        <p14:creationId xmlns:p14="http://schemas.microsoft.com/office/powerpoint/2010/main" val="223974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C454E-E0F9-2654-5854-2D01A91653CD}"/>
              </a:ext>
            </a:extLst>
          </p:cNvPr>
          <p:cNvSpPr txBox="1"/>
          <p:nvPr/>
        </p:nvSpPr>
        <p:spPr>
          <a:xfrm>
            <a:off x="1710400" y="5311713"/>
            <a:ext cx="99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대구의 남자 청소년 비율이 높은 지역의 작은 도서관에게 위의 목록을 추천할 수 있음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5E36C6-997B-C109-2653-243B491598F6}"/>
              </a:ext>
            </a:extLst>
          </p:cNvPr>
          <p:cNvSpPr/>
          <p:nvPr/>
        </p:nvSpPr>
        <p:spPr>
          <a:xfrm>
            <a:off x="2002498" y="4963140"/>
            <a:ext cx="1255788" cy="44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15048" y="1093029"/>
            <a:ext cx="385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모든 분야 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동일 분야 선택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609A2-92E1-BB31-AC6B-0BC9B358319B}"/>
              </a:ext>
            </a:extLst>
          </p:cNvPr>
          <p:cNvSpPr txBox="1"/>
          <p:nvPr/>
        </p:nvSpPr>
        <p:spPr>
          <a:xfrm>
            <a:off x="8701251" y="516664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활용방안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AE2EE3-0D2F-F396-3BDE-61D0012DB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00131"/>
              </p:ext>
            </p:extLst>
          </p:nvPr>
        </p:nvGraphicFramePr>
        <p:xfrm>
          <a:off x="563250" y="1819502"/>
          <a:ext cx="3895363" cy="3807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">
                  <a:extLst>
                    <a:ext uri="{9D8B030D-6E8A-4147-A177-3AD203B41FA5}">
                      <a16:colId xmlns:a16="http://schemas.microsoft.com/office/drawing/2014/main" val="2475675247"/>
                    </a:ext>
                  </a:extLst>
                </a:gridCol>
                <a:gridCol w="1786307">
                  <a:extLst>
                    <a:ext uri="{9D8B030D-6E8A-4147-A177-3AD203B41FA5}">
                      <a16:colId xmlns:a16="http://schemas.microsoft.com/office/drawing/2014/main" val="3204103992"/>
                    </a:ext>
                  </a:extLst>
                </a:gridCol>
                <a:gridCol w="1786307">
                  <a:extLst>
                    <a:ext uri="{9D8B030D-6E8A-4147-A177-3AD203B41FA5}">
                      <a16:colId xmlns:a16="http://schemas.microsoft.com/office/drawing/2014/main" val="2367480948"/>
                    </a:ext>
                  </a:extLst>
                </a:gridCol>
              </a:tblGrid>
              <a:tr h="1718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BOOK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분야</a:t>
                      </a:r>
                    </a:p>
                  </a:txBody>
                  <a:tcPr marL="55012" marR="55012" marT="27506" marB="275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644780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은수저</a:t>
                      </a: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066158314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유정천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가족 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88531395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체리새우 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비밀글입니다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165304773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정신머리</a:t>
                      </a: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3226789956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동물의 신비</a:t>
                      </a: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자연과학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545650903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식탁 위의 봄날</a:t>
                      </a: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819186771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파친코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합본 한정판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3144867829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정치 크리에이터 김성회의 옳은 소리 옳은 정치</a:t>
                      </a: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사회과학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397595630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내가 생각한 인생이 아니야</a:t>
                      </a: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429847533"/>
                  </a:ext>
                </a:extLst>
              </a:tr>
              <a:tr h="2903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···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303291069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세계 고전 </a:t>
                      </a:r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유랑단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549482029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21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타불라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라사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철학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5455791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741E04-B181-6CD9-669F-4A343E00270C}"/>
              </a:ext>
            </a:extLst>
          </p:cNvPr>
          <p:cNvSpPr txBox="1"/>
          <p:nvPr/>
        </p:nvSpPr>
        <p:spPr>
          <a:xfrm>
            <a:off x="2002498" y="5831812"/>
            <a:ext cx="215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기본 제공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5072D-F5E2-B86F-A038-34DF1638DEB4}"/>
              </a:ext>
            </a:extLst>
          </p:cNvPr>
          <p:cNvSpPr txBox="1"/>
          <p:nvPr/>
        </p:nvSpPr>
        <p:spPr>
          <a:xfrm>
            <a:off x="3466612" y="3390362"/>
            <a:ext cx="513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문학책으로 모든 분야에서 유사책을 찾았는데 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문학책만 보고 싶을 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3B08769-97EA-DD51-062F-16C8DB673D9C}"/>
              </a:ext>
            </a:extLst>
          </p:cNvPr>
          <p:cNvSpPr/>
          <p:nvPr/>
        </p:nvSpPr>
        <p:spPr>
          <a:xfrm>
            <a:off x="4518343" y="3958471"/>
            <a:ext cx="3035853" cy="242129"/>
          </a:xfrm>
          <a:prstGeom prst="rightArrow">
            <a:avLst/>
          </a:prstGeom>
          <a:solidFill>
            <a:srgbClr val="DB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65E09B6-86FB-4B8A-F35E-5C0BCB184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82112"/>
              </p:ext>
            </p:extLst>
          </p:nvPr>
        </p:nvGraphicFramePr>
        <p:xfrm>
          <a:off x="7613927" y="2326428"/>
          <a:ext cx="3895363" cy="2836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">
                  <a:extLst>
                    <a:ext uri="{9D8B030D-6E8A-4147-A177-3AD203B41FA5}">
                      <a16:colId xmlns:a16="http://schemas.microsoft.com/office/drawing/2014/main" val="2475675247"/>
                    </a:ext>
                  </a:extLst>
                </a:gridCol>
                <a:gridCol w="1786307">
                  <a:extLst>
                    <a:ext uri="{9D8B030D-6E8A-4147-A177-3AD203B41FA5}">
                      <a16:colId xmlns:a16="http://schemas.microsoft.com/office/drawing/2014/main" val="3204103992"/>
                    </a:ext>
                  </a:extLst>
                </a:gridCol>
                <a:gridCol w="1786307">
                  <a:extLst>
                    <a:ext uri="{9D8B030D-6E8A-4147-A177-3AD203B41FA5}">
                      <a16:colId xmlns:a16="http://schemas.microsoft.com/office/drawing/2014/main" val="2367480948"/>
                    </a:ext>
                  </a:extLst>
                </a:gridCol>
              </a:tblGrid>
              <a:tr h="1718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BOOK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분야</a:t>
                      </a:r>
                    </a:p>
                  </a:txBody>
                  <a:tcPr marL="55012" marR="55012" marT="27506" marB="275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644780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은수저</a:t>
                      </a: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066158314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유정천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가족 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88531395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체리새우 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비밀글입니다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165304773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정신머리</a:t>
                      </a: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3226789956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식탁 위의 봄날</a:t>
                      </a: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545650903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파친코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합본 한정판</a:t>
                      </a: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2819186771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내가 생각한 인생이 아니야</a:t>
                      </a: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3144867829"/>
                  </a:ext>
                </a:extLst>
              </a:tr>
              <a:tr h="2903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···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303291069"/>
                  </a:ext>
                </a:extLst>
              </a:tr>
              <a:tr h="29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r>
                        <a:rPr lang="en-US" altLang="ko-KR" sz="11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세계 고전 </a:t>
                      </a:r>
                      <a:r>
                        <a:rPr lang="ko-KR" altLang="en-US" sz="11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유랑단</a:t>
                      </a:r>
                      <a:endParaRPr lang="ko-KR" altLang="en-US" sz="11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012" marR="55012" marT="27506" marB="275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문학</a:t>
                      </a:r>
                    </a:p>
                  </a:txBody>
                  <a:tcPr marL="55012" marR="55012" marT="27506" marB="27506" anchor="ctr"/>
                </a:tc>
                <a:extLst>
                  <a:ext uri="{0D108BD9-81ED-4DB2-BD59-A6C34878D82A}">
                    <a16:rowId xmlns:a16="http://schemas.microsoft.com/office/drawing/2014/main" val="15494820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C5C124-73F5-6A94-F7B5-A5337756BBF5}"/>
              </a:ext>
            </a:extLst>
          </p:cNvPr>
          <p:cNvSpPr txBox="1"/>
          <p:nvPr/>
        </p:nvSpPr>
        <p:spPr>
          <a:xfrm>
            <a:off x="7817319" y="5277814"/>
            <a:ext cx="36919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검색한 책의 분야와 같은 분야의 책만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결과로 뜨게 선택할 수 있음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유사도 상승 </a:t>
            </a:r>
            <a:endParaRPr lang="ko-KR" altLang="en-US" sz="16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4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C454E-E0F9-2654-5854-2D01A91653CD}"/>
              </a:ext>
            </a:extLst>
          </p:cNvPr>
          <p:cNvSpPr txBox="1"/>
          <p:nvPr/>
        </p:nvSpPr>
        <p:spPr>
          <a:xfrm>
            <a:off x="1710400" y="5311713"/>
            <a:ext cx="99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대구의 남자 청소년 비율이 높은 지역의 작은 도서관에게 위의 목록을 추천할 수 있음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3F01C2-C7A7-87A7-0EE4-401834C748E0}"/>
              </a:ext>
            </a:extLst>
          </p:cNvPr>
          <p:cNvSpPr txBox="1"/>
          <p:nvPr/>
        </p:nvSpPr>
        <p:spPr>
          <a:xfrm>
            <a:off x="5353188" y="4764041"/>
            <a:ext cx="6459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도서관이 보유한 자료에 대해 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다양한 계층의 이용자가 </a:t>
            </a:r>
            <a:r>
              <a:rPr lang="ko-KR" altLang="en-US" sz="16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만족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할 수 있음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이용자의 </a:t>
            </a:r>
            <a:r>
              <a:rPr lang="ko-KR" altLang="en-US" sz="16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자료 선택에 도움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줄 수 있음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27AC76-CAF2-9275-EF24-493D0DF493EF}"/>
              </a:ext>
            </a:extLst>
          </p:cNvPr>
          <p:cNvSpPr txBox="1"/>
          <p:nvPr/>
        </p:nvSpPr>
        <p:spPr>
          <a:xfrm>
            <a:off x="934754" y="4765936"/>
            <a:ext cx="421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한정된 예산에서 효율적인 </a:t>
            </a:r>
            <a:r>
              <a:rPr lang="ko-KR" altLang="en-US" sz="16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자료 구입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가능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이용자의 </a:t>
            </a:r>
            <a:r>
              <a:rPr lang="ko-KR" altLang="en-US" sz="16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요구를 충족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시켜 줄 수 있음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336F88-CE8F-6C04-E966-17FF66D03121}"/>
              </a:ext>
            </a:extLst>
          </p:cNvPr>
          <p:cNvGrpSpPr/>
          <p:nvPr/>
        </p:nvGrpSpPr>
        <p:grpSpPr>
          <a:xfrm>
            <a:off x="7366534" y="2993808"/>
            <a:ext cx="2372787" cy="1410797"/>
            <a:chOff x="6783976" y="4032156"/>
            <a:chExt cx="2372787" cy="141079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9A895B3-6322-3AD2-3C66-D508455B6883}"/>
                </a:ext>
              </a:extLst>
            </p:cNvPr>
            <p:cNvGrpSpPr/>
            <p:nvPr/>
          </p:nvGrpSpPr>
          <p:grpSpPr>
            <a:xfrm>
              <a:off x="6783976" y="4032156"/>
              <a:ext cx="2372787" cy="1410797"/>
              <a:chOff x="3496618" y="1147874"/>
              <a:chExt cx="2142204" cy="1273698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F2D134A-91D7-CDD8-D67E-D28BD1C171EB}"/>
                  </a:ext>
                </a:extLst>
              </p:cNvPr>
              <p:cNvGrpSpPr/>
              <p:nvPr/>
            </p:nvGrpSpPr>
            <p:grpSpPr>
              <a:xfrm>
                <a:off x="3860528" y="1147874"/>
                <a:ext cx="1414384" cy="1273698"/>
                <a:chOff x="1328480" y="1875232"/>
                <a:chExt cx="2173857" cy="1957628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132B0910-0B9A-F260-6715-998D8E12955F}"/>
                    </a:ext>
                  </a:extLst>
                </p:cNvPr>
                <p:cNvSpPr/>
                <p:nvPr/>
              </p:nvSpPr>
              <p:spPr>
                <a:xfrm>
                  <a:off x="1328480" y="3113869"/>
                  <a:ext cx="2173857" cy="718991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4BBFF23-F6F0-6DD1-5C87-B9FAD90B8A07}"/>
                    </a:ext>
                  </a:extLst>
                </p:cNvPr>
                <p:cNvSpPr/>
                <p:nvPr/>
              </p:nvSpPr>
              <p:spPr>
                <a:xfrm>
                  <a:off x="1556206" y="1875232"/>
                  <a:ext cx="1742536" cy="179429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B1156BA5-A382-FE3A-656B-3DE597E37C50}"/>
                    </a:ext>
                  </a:extLst>
                </p:cNvPr>
                <p:cNvSpPr/>
                <p:nvPr/>
              </p:nvSpPr>
              <p:spPr>
                <a:xfrm>
                  <a:off x="1590710" y="3159651"/>
                  <a:ext cx="1742537" cy="613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B7D313-4D7E-3281-6CBD-0A938FEB35B3}"/>
                  </a:ext>
                </a:extLst>
              </p:cNvPr>
              <p:cNvSpPr txBox="1"/>
              <p:nvPr/>
            </p:nvSpPr>
            <p:spPr>
              <a:xfrm>
                <a:off x="3496618" y="2043319"/>
                <a:ext cx="2142204" cy="36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이용자</a:t>
                </a:r>
              </a:p>
            </p:txBody>
          </p:sp>
        </p:grpSp>
        <p:pic>
          <p:nvPicPr>
            <p:cNvPr id="49" name="그림 48" descr="만화 영화, 클립아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CD1F77FA-E84E-DD10-06CD-5E8E03A8C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172" y="4163533"/>
              <a:ext cx="699517" cy="699517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114769-A773-9CCE-3DB4-DE3F9BCFC98F}"/>
              </a:ext>
            </a:extLst>
          </p:cNvPr>
          <p:cNvGrpSpPr/>
          <p:nvPr/>
        </p:nvGrpSpPr>
        <p:grpSpPr>
          <a:xfrm>
            <a:off x="1710400" y="3017038"/>
            <a:ext cx="2372787" cy="1410797"/>
            <a:chOff x="1488075" y="1375012"/>
            <a:chExt cx="2372787" cy="141079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6E5FC38-7367-EF89-17B7-488B1F33453A}"/>
                </a:ext>
              </a:extLst>
            </p:cNvPr>
            <p:cNvGrpSpPr/>
            <p:nvPr/>
          </p:nvGrpSpPr>
          <p:grpSpPr>
            <a:xfrm>
              <a:off x="1488075" y="1375012"/>
              <a:ext cx="2372787" cy="1410797"/>
              <a:chOff x="3496618" y="1147874"/>
              <a:chExt cx="2142204" cy="127369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07A2310F-92D1-80A1-F698-8B7241C73042}"/>
                  </a:ext>
                </a:extLst>
              </p:cNvPr>
              <p:cNvGrpSpPr/>
              <p:nvPr/>
            </p:nvGrpSpPr>
            <p:grpSpPr>
              <a:xfrm>
                <a:off x="3860528" y="1147874"/>
                <a:ext cx="1414384" cy="1273698"/>
                <a:chOff x="1328480" y="1875232"/>
                <a:chExt cx="2173857" cy="1957628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13301D53-63B5-74A5-FF7E-E01E7D9ECCBC}"/>
                    </a:ext>
                  </a:extLst>
                </p:cNvPr>
                <p:cNvSpPr/>
                <p:nvPr/>
              </p:nvSpPr>
              <p:spPr>
                <a:xfrm>
                  <a:off x="1328480" y="3113869"/>
                  <a:ext cx="2173857" cy="718991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2CDAC4C3-D93F-177B-938B-7199C62AF62D}"/>
                    </a:ext>
                  </a:extLst>
                </p:cNvPr>
                <p:cNvSpPr/>
                <p:nvPr/>
              </p:nvSpPr>
              <p:spPr>
                <a:xfrm>
                  <a:off x="1556206" y="1875232"/>
                  <a:ext cx="1742536" cy="179429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775E36C6-997B-C109-2653-243B491598F6}"/>
                    </a:ext>
                  </a:extLst>
                </p:cNvPr>
                <p:cNvSpPr/>
                <p:nvPr/>
              </p:nvSpPr>
              <p:spPr>
                <a:xfrm>
                  <a:off x="1590710" y="3159651"/>
                  <a:ext cx="1742537" cy="613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235514-58E4-A4C5-E01C-69F7EDFD4354}"/>
                  </a:ext>
                </a:extLst>
              </p:cNvPr>
              <p:cNvSpPr txBox="1"/>
              <p:nvPr/>
            </p:nvSpPr>
            <p:spPr>
              <a:xfrm>
                <a:off x="3496618" y="2043319"/>
                <a:ext cx="2142204" cy="36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도서관</a:t>
                </a:r>
              </a:p>
            </p:txBody>
          </p:sp>
        </p:grpSp>
        <p:pic>
          <p:nvPicPr>
            <p:cNvPr id="51" name="그림 50" descr="텍스트, 스크린샷, 폰트, 그래픽이(가) 표시된 사진&#10;&#10;자동 생성된 설명">
              <a:extLst>
                <a:ext uri="{FF2B5EF4-FFF2-40B4-BE49-F238E27FC236}">
                  <a16:creationId xmlns:a16="http://schemas.microsoft.com/office/drawing/2014/main" id="{67625AFB-7752-0AF9-7342-AA05AA11D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025" y="1641899"/>
              <a:ext cx="616009" cy="6160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450536-E810-B321-B558-4BCC377D1451}"/>
              </a:ext>
            </a:extLst>
          </p:cNvPr>
          <p:cNvSpPr txBox="1"/>
          <p:nvPr/>
        </p:nvSpPr>
        <p:spPr>
          <a:xfrm>
            <a:off x="8701251" y="516664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기대효과</a:t>
            </a:r>
          </a:p>
        </p:txBody>
      </p:sp>
      <p:pic>
        <p:nvPicPr>
          <p:cNvPr id="5" name="그림 4" descr="스크린샷, 그래픽, 다채로움, 클립아트이(가) 표시된 사진&#10;&#10;자동 생성된 설명">
            <a:extLst>
              <a:ext uri="{FF2B5EF4-FFF2-40B4-BE49-F238E27FC236}">
                <a16:creationId xmlns:a16="http://schemas.microsoft.com/office/drawing/2014/main" id="{B02E548A-480D-3421-A7DC-BEACA30CB3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29" y="1380518"/>
            <a:ext cx="2192242" cy="2192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E7B8F6-AA66-33BD-1765-FEEBAE837305}"/>
              </a:ext>
            </a:extLst>
          </p:cNvPr>
          <p:cNvSpPr txBox="1"/>
          <p:nvPr/>
        </p:nvSpPr>
        <p:spPr>
          <a:xfrm>
            <a:off x="7181043" y="1755000"/>
            <a:ext cx="375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도서관은 앞으로 어떤 역할을 할까</a:t>
            </a:r>
          </a:p>
        </p:txBody>
      </p:sp>
    </p:spTree>
    <p:extLst>
      <p:ext uri="{BB962C8B-B14F-4D97-AF65-F5344CB8AC3E}">
        <p14:creationId xmlns:p14="http://schemas.microsoft.com/office/powerpoint/2010/main" val="268159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3234E-DF0A-EC49-541E-58321CD275C9}"/>
              </a:ext>
            </a:extLst>
          </p:cNvPr>
          <p:cNvSpPr txBox="1"/>
          <p:nvPr/>
        </p:nvSpPr>
        <p:spPr>
          <a:xfrm>
            <a:off x="10027714" y="489470"/>
            <a:ext cx="137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기타</a:t>
            </a:r>
            <a:endParaRPr lang="ko-KR" altLang="en-US" sz="2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31013F3-EC81-74F4-8E01-9CB76374CACE}"/>
              </a:ext>
            </a:extLst>
          </p:cNvPr>
          <p:cNvSpPr/>
          <p:nvPr/>
        </p:nvSpPr>
        <p:spPr>
          <a:xfrm>
            <a:off x="519022" y="1388745"/>
            <a:ext cx="11153955" cy="1826075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8AF7E5C-DFB1-1FFF-9FDF-AE3CC8B60FE6}"/>
              </a:ext>
            </a:extLst>
          </p:cNvPr>
          <p:cNvSpPr/>
          <p:nvPr/>
        </p:nvSpPr>
        <p:spPr>
          <a:xfrm>
            <a:off x="989400" y="1091371"/>
            <a:ext cx="2682815" cy="613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D31AF-24CF-6D9A-AC1A-75421ABD1F8E}"/>
              </a:ext>
            </a:extLst>
          </p:cNvPr>
          <p:cNvSpPr txBox="1"/>
          <p:nvPr/>
        </p:nvSpPr>
        <p:spPr>
          <a:xfrm>
            <a:off x="1720010" y="1233769"/>
            <a:ext cx="14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필요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E661C-A7A3-3FD1-50FA-C8A9643F68C9}"/>
              </a:ext>
            </a:extLst>
          </p:cNvPr>
          <p:cNvSpPr txBox="1"/>
          <p:nvPr/>
        </p:nvSpPr>
        <p:spPr>
          <a:xfrm>
            <a:off x="738839" y="1745883"/>
            <a:ext cx="110737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 단위가 아닌 구 혹은 동 단위 대출 데이터 </a:t>
            </a:r>
            <a:endParaRPr lang="en-US" altLang="ko-KR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소규모로 운영되는 작은 도서관이기에 시 보다는 더 작은 단위에서 분석하는 것이 더 합리적임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대출 데이터를 더 상세히 다룰 것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대출률의</a:t>
            </a:r>
            <a:r>
              <a:rPr lang="ko-KR" altLang="en-US" sz="16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분야별 비율을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구하면 더 합리적으로 자료 구입을 할 수 있음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6DA59F8-71A7-3535-8719-59B5988DF502}"/>
              </a:ext>
            </a:extLst>
          </p:cNvPr>
          <p:cNvSpPr/>
          <p:nvPr/>
        </p:nvSpPr>
        <p:spPr>
          <a:xfrm>
            <a:off x="519022" y="3549571"/>
            <a:ext cx="11153955" cy="2818959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CCDD09-CB01-F954-8EC5-8A01B99FC6C0}"/>
              </a:ext>
            </a:extLst>
          </p:cNvPr>
          <p:cNvSpPr/>
          <p:nvPr/>
        </p:nvSpPr>
        <p:spPr>
          <a:xfrm>
            <a:off x="989400" y="3255955"/>
            <a:ext cx="2682815" cy="613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B4F0F-8847-B400-4628-D874EB227220}"/>
              </a:ext>
            </a:extLst>
          </p:cNvPr>
          <p:cNvSpPr txBox="1"/>
          <p:nvPr/>
        </p:nvSpPr>
        <p:spPr>
          <a:xfrm>
            <a:off x="1931404" y="3387292"/>
            <a:ext cx="79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9872A5-41EA-71AF-25F4-6104BCB304A2}"/>
              </a:ext>
            </a:extLst>
          </p:cNvPr>
          <p:cNvSpPr txBox="1"/>
          <p:nvPr/>
        </p:nvSpPr>
        <p:spPr>
          <a:xfrm>
            <a:off x="1197761" y="3875963"/>
            <a:ext cx="10888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[1]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도서관법 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[2]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작은 도서관 진흥법 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 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6, 7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[3]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국가도서관통계시스템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[4]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도서관정보나루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[5]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잡코리아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직업사전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[6]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24</a:t>
            </a: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[7]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가천대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길병원 학습정보 센터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[8]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위키독스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딥러닝을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이용한 자연어 처리 입문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</a:t>
            </a: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[9]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이은정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“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직원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대출실적 없다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＂ ···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부실운영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작은도서관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전국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천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996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곳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연합뉴스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23.10.23.</a:t>
            </a: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[10]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김오미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강원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작은 도서관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 2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곳 중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곳 부실 운영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···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직원도 신간도 없어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강원일보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23.10.25.</a:t>
            </a: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[11]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픽사베이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[12]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데이터랩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46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A54131-DF46-2A07-E2D9-8586C9D6B6D6}"/>
              </a:ext>
            </a:extLst>
          </p:cNvPr>
          <p:cNvGrpSpPr/>
          <p:nvPr/>
        </p:nvGrpSpPr>
        <p:grpSpPr>
          <a:xfrm>
            <a:off x="62851" y="99004"/>
            <a:ext cx="12129150" cy="6758996"/>
            <a:chOff x="1621539" y="232912"/>
            <a:chExt cx="10570461" cy="6625088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2F37598-3706-807E-9B1A-4DC5992E757F}"/>
                </a:ext>
              </a:extLst>
            </p:cNvPr>
            <p:cNvSpPr/>
            <p:nvPr/>
          </p:nvSpPr>
          <p:spPr>
            <a:xfrm>
              <a:off x="1621539" y="232912"/>
              <a:ext cx="10570461" cy="6625087"/>
            </a:xfrm>
            <a:custGeom>
              <a:avLst/>
              <a:gdLst>
                <a:gd name="connsiteX0" fmla="*/ 9139684 w 10446588"/>
                <a:gd name="connsiteY0" fmla="*/ 0 h 6547449"/>
                <a:gd name="connsiteX1" fmla="*/ 10446588 w 10446588"/>
                <a:gd name="connsiteY1" fmla="*/ 0 h 6547449"/>
                <a:gd name="connsiteX2" fmla="*/ 10446588 w 10446588"/>
                <a:gd name="connsiteY2" fmla="*/ 358015 h 6547449"/>
                <a:gd name="connsiteX3" fmla="*/ 10446588 w 10446588"/>
                <a:gd name="connsiteY3" fmla="*/ 828136 h 6547449"/>
                <a:gd name="connsiteX4" fmla="*/ 10446588 w 10446588"/>
                <a:gd name="connsiteY4" fmla="*/ 5719313 h 6547449"/>
                <a:gd name="connsiteX5" fmla="*/ 10446588 w 10446588"/>
                <a:gd name="connsiteY5" fmla="*/ 6189434 h 6547449"/>
                <a:gd name="connsiteX6" fmla="*/ 10446588 w 10446588"/>
                <a:gd name="connsiteY6" fmla="*/ 6547449 h 6547449"/>
                <a:gd name="connsiteX7" fmla="*/ 10088573 w 10446588"/>
                <a:gd name="connsiteY7" fmla="*/ 6547449 h 6547449"/>
                <a:gd name="connsiteX8" fmla="*/ 9139684 w 10446588"/>
                <a:gd name="connsiteY8" fmla="*/ 6547449 h 6547449"/>
                <a:gd name="connsiteX9" fmla="*/ 1306904 w 10446588"/>
                <a:gd name="connsiteY9" fmla="*/ 6547449 h 6547449"/>
                <a:gd name="connsiteX10" fmla="*/ 358014 w 10446588"/>
                <a:gd name="connsiteY10" fmla="*/ 6547449 h 6547449"/>
                <a:gd name="connsiteX11" fmla="*/ 0 w 10446588"/>
                <a:gd name="connsiteY11" fmla="*/ 6547449 h 6547449"/>
                <a:gd name="connsiteX12" fmla="*/ 0 w 10446588"/>
                <a:gd name="connsiteY12" fmla="*/ 6189434 h 6547449"/>
                <a:gd name="connsiteX13" fmla="*/ 0 w 10446588"/>
                <a:gd name="connsiteY13" fmla="*/ 5719313 h 6547449"/>
                <a:gd name="connsiteX14" fmla="*/ 0 w 10446588"/>
                <a:gd name="connsiteY14" fmla="*/ 358015 h 6547449"/>
                <a:gd name="connsiteX15" fmla="*/ 358014 w 10446588"/>
                <a:gd name="connsiteY15" fmla="*/ 0 h 6547449"/>
                <a:gd name="connsiteX16" fmla="*/ 9139684 w 10446588"/>
                <a:gd name="connsiteY16" fmla="*/ 0 h 654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46588" h="6547449">
                  <a:moveTo>
                    <a:pt x="9139684" y="0"/>
                  </a:moveTo>
                  <a:lnTo>
                    <a:pt x="10446588" y="0"/>
                  </a:lnTo>
                  <a:lnTo>
                    <a:pt x="10446588" y="358015"/>
                  </a:lnTo>
                  <a:lnTo>
                    <a:pt x="10446588" y="828136"/>
                  </a:lnTo>
                  <a:lnTo>
                    <a:pt x="10446588" y="5719313"/>
                  </a:lnTo>
                  <a:lnTo>
                    <a:pt x="10446588" y="6189434"/>
                  </a:lnTo>
                  <a:lnTo>
                    <a:pt x="10446588" y="6547449"/>
                  </a:lnTo>
                  <a:lnTo>
                    <a:pt x="10088573" y="6547449"/>
                  </a:lnTo>
                  <a:lnTo>
                    <a:pt x="9139684" y="6547449"/>
                  </a:lnTo>
                  <a:lnTo>
                    <a:pt x="1306904" y="6547449"/>
                  </a:lnTo>
                  <a:lnTo>
                    <a:pt x="358014" y="6547449"/>
                  </a:lnTo>
                  <a:lnTo>
                    <a:pt x="0" y="6547449"/>
                  </a:lnTo>
                  <a:lnTo>
                    <a:pt x="0" y="6189434"/>
                  </a:lnTo>
                  <a:lnTo>
                    <a:pt x="0" y="5719313"/>
                  </a:lnTo>
                  <a:lnTo>
                    <a:pt x="0" y="358015"/>
                  </a:lnTo>
                  <a:cubicBezTo>
                    <a:pt x="0" y="160289"/>
                    <a:pt x="160288" y="0"/>
                    <a:pt x="358014" y="0"/>
                  </a:cubicBezTo>
                  <a:lnTo>
                    <a:pt x="913968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111FCC0-E295-A4FD-B7EE-55DB7FD96013}"/>
                </a:ext>
              </a:extLst>
            </p:cNvPr>
            <p:cNvSpPr/>
            <p:nvPr/>
          </p:nvSpPr>
          <p:spPr>
            <a:xfrm>
              <a:off x="1745412" y="310551"/>
              <a:ext cx="10446588" cy="6547449"/>
            </a:xfrm>
            <a:custGeom>
              <a:avLst/>
              <a:gdLst>
                <a:gd name="connsiteX0" fmla="*/ 9139684 w 10446588"/>
                <a:gd name="connsiteY0" fmla="*/ 0 h 6547449"/>
                <a:gd name="connsiteX1" fmla="*/ 10446588 w 10446588"/>
                <a:gd name="connsiteY1" fmla="*/ 0 h 6547449"/>
                <a:gd name="connsiteX2" fmla="*/ 10446588 w 10446588"/>
                <a:gd name="connsiteY2" fmla="*/ 358015 h 6547449"/>
                <a:gd name="connsiteX3" fmla="*/ 10446588 w 10446588"/>
                <a:gd name="connsiteY3" fmla="*/ 828136 h 6547449"/>
                <a:gd name="connsiteX4" fmla="*/ 10446588 w 10446588"/>
                <a:gd name="connsiteY4" fmla="*/ 5719313 h 6547449"/>
                <a:gd name="connsiteX5" fmla="*/ 10446588 w 10446588"/>
                <a:gd name="connsiteY5" fmla="*/ 6189434 h 6547449"/>
                <a:gd name="connsiteX6" fmla="*/ 10446588 w 10446588"/>
                <a:gd name="connsiteY6" fmla="*/ 6547449 h 6547449"/>
                <a:gd name="connsiteX7" fmla="*/ 10088573 w 10446588"/>
                <a:gd name="connsiteY7" fmla="*/ 6547449 h 6547449"/>
                <a:gd name="connsiteX8" fmla="*/ 9139684 w 10446588"/>
                <a:gd name="connsiteY8" fmla="*/ 6547449 h 6547449"/>
                <a:gd name="connsiteX9" fmla="*/ 1306904 w 10446588"/>
                <a:gd name="connsiteY9" fmla="*/ 6547449 h 6547449"/>
                <a:gd name="connsiteX10" fmla="*/ 358014 w 10446588"/>
                <a:gd name="connsiteY10" fmla="*/ 6547449 h 6547449"/>
                <a:gd name="connsiteX11" fmla="*/ 0 w 10446588"/>
                <a:gd name="connsiteY11" fmla="*/ 6547449 h 6547449"/>
                <a:gd name="connsiteX12" fmla="*/ 0 w 10446588"/>
                <a:gd name="connsiteY12" fmla="*/ 6189434 h 6547449"/>
                <a:gd name="connsiteX13" fmla="*/ 0 w 10446588"/>
                <a:gd name="connsiteY13" fmla="*/ 5719313 h 6547449"/>
                <a:gd name="connsiteX14" fmla="*/ 0 w 10446588"/>
                <a:gd name="connsiteY14" fmla="*/ 358015 h 6547449"/>
                <a:gd name="connsiteX15" fmla="*/ 358014 w 10446588"/>
                <a:gd name="connsiteY15" fmla="*/ 0 h 6547449"/>
                <a:gd name="connsiteX16" fmla="*/ 9139684 w 10446588"/>
                <a:gd name="connsiteY16" fmla="*/ 0 h 654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46588" h="6547449">
                  <a:moveTo>
                    <a:pt x="9139684" y="0"/>
                  </a:moveTo>
                  <a:lnTo>
                    <a:pt x="10446588" y="0"/>
                  </a:lnTo>
                  <a:lnTo>
                    <a:pt x="10446588" y="358015"/>
                  </a:lnTo>
                  <a:lnTo>
                    <a:pt x="10446588" y="828136"/>
                  </a:lnTo>
                  <a:lnTo>
                    <a:pt x="10446588" y="5719313"/>
                  </a:lnTo>
                  <a:lnTo>
                    <a:pt x="10446588" y="6189434"/>
                  </a:lnTo>
                  <a:lnTo>
                    <a:pt x="10446588" y="6547449"/>
                  </a:lnTo>
                  <a:lnTo>
                    <a:pt x="10088573" y="6547449"/>
                  </a:lnTo>
                  <a:lnTo>
                    <a:pt x="9139684" y="6547449"/>
                  </a:lnTo>
                  <a:lnTo>
                    <a:pt x="1306904" y="6547449"/>
                  </a:lnTo>
                  <a:lnTo>
                    <a:pt x="358014" y="6547449"/>
                  </a:lnTo>
                  <a:lnTo>
                    <a:pt x="0" y="6547449"/>
                  </a:lnTo>
                  <a:lnTo>
                    <a:pt x="0" y="6189434"/>
                  </a:lnTo>
                  <a:lnTo>
                    <a:pt x="0" y="5719313"/>
                  </a:lnTo>
                  <a:lnTo>
                    <a:pt x="0" y="358015"/>
                  </a:lnTo>
                  <a:cubicBezTo>
                    <a:pt x="0" y="160289"/>
                    <a:pt x="160288" y="0"/>
                    <a:pt x="358014" y="0"/>
                  </a:cubicBezTo>
                  <a:lnTo>
                    <a:pt x="913968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CEC06F4-5294-3F89-61DB-5B92B54F4F4B}"/>
              </a:ext>
            </a:extLst>
          </p:cNvPr>
          <p:cNvSpPr txBox="1"/>
          <p:nvPr/>
        </p:nvSpPr>
        <p:spPr>
          <a:xfrm>
            <a:off x="1289771" y="178212"/>
            <a:ext cx="129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목차</a:t>
            </a:r>
          </a:p>
        </p:txBody>
      </p:sp>
      <p:pic>
        <p:nvPicPr>
          <p:cNvPr id="8" name="그림 7" descr="그래픽, 클립아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5365AFC1-1482-6B5E-E056-1D6FF01B34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0" y="66878"/>
            <a:ext cx="777894" cy="7778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4455FC-05A2-9C59-B611-36AF7F51347E}"/>
              </a:ext>
            </a:extLst>
          </p:cNvPr>
          <p:cNvSpPr txBox="1"/>
          <p:nvPr/>
        </p:nvSpPr>
        <p:spPr>
          <a:xfrm>
            <a:off x="8275485" y="560386"/>
            <a:ext cx="5253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빅데이터 활용 미래 사회문제 해결 아이디어 </a:t>
            </a:r>
            <a:r>
              <a:rPr lang="ko-KR" altLang="en-US" sz="12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해커톤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928BA9F-F9A8-BD75-1C5C-5B825F3C7365}"/>
              </a:ext>
            </a:extLst>
          </p:cNvPr>
          <p:cNvSpPr/>
          <p:nvPr/>
        </p:nvSpPr>
        <p:spPr>
          <a:xfrm>
            <a:off x="294081" y="871376"/>
            <a:ext cx="2773209" cy="58350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1EB6E78-55D5-68A0-68C1-7564357E90F3}"/>
              </a:ext>
            </a:extLst>
          </p:cNvPr>
          <p:cNvGrpSpPr/>
          <p:nvPr/>
        </p:nvGrpSpPr>
        <p:grpSpPr>
          <a:xfrm>
            <a:off x="-80765" y="2667841"/>
            <a:ext cx="3617495" cy="1897622"/>
            <a:chOff x="2218287" y="1518074"/>
            <a:chExt cx="3617495" cy="189762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B69AFA6-8EFD-3FEA-96F8-7087E41EA053}"/>
                </a:ext>
              </a:extLst>
            </p:cNvPr>
            <p:cNvGrpSpPr/>
            <p:nvPr/>
          </p:nvGrpSpPr>
          <p:grpSpPr>
            <a:xfrm>
              <a:off x="3758406" y="1518074"/>
              <a:ext cx="2077376" cy="534716"/>
              <a:chOff x="3742216" y="2571441"/>
              <a:chExt cx="2077376" cy="534716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137F46C-8717-908C-580D-FA05FED53355}"/>
                  </a:ext>
                </a:extLst>
              </p:cNvPr>
              <p:cNvSpPr/>
              <p:nvPr/>
            </p:nvSpPr>
            <p:spPr>
              <a:xfrm>
                <a:off x="3742216" y="2571441"/>
                <a:ext cx="545698" cy="5347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9400C1-0AEB-7A6E-FBD8-C0E30A99F704}"/>
                  </a:ext>
                </a:extLst>
              </p:cNvPr>
              <p:cNvSpPr txBox="1"/>
              <p:nvPr/>
            </p:nvSpPr>
            <p:spPr>
              <a:xfrm>
                <a:off x="3777728" y="2662248"/>
                <a:ext cx="2041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01</a:t>
                </a:r>
                <a:endParaRPr lang="ko-KR" altLang="en-US" sz="20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C45F91-74C5-E36A-25CD-50787B2DD177}"/>
                </a:ext>
              </a:extLst>
            </p:cNvPr>
            <p:cNvSpPr txBox="1"/>
            <p:nvPr/>
          </p:nvSpPr>
          <p:spPr>
            <a:xfrm>
              <a:off x="3010323" y="2236030"/>
              <a:ext cx="204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배경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DF9AF6-7E86-A0C6-3E38-D18FDB5F5F62}"/>
                </a:ext>
              </a:extLst>
            </p:cNvPr>
            <p:cNvSpPr txBox="1"/>
            <p:nvPr/>
          </p:nvSpPr>
          <p:spPr>
            <a:xfrm>
              <a:off x="2218287" y="2954031"/>
              <a:ext cx="3489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</a:t>
              </a:r>
              <a:r>
                <a:rPr lang="ko-KR" altLang="en-US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주제 선정 이유</a:t>
              </a: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33C97B5-2A6E-6C0C-2B6A-66D07A299170}"/>
              </a:ext>
            </a:extLst>
          </p:cNvPr>
          <p:cNvSpPr/>
          <p:nvPr/>
        </p:nvSpPr>
        <p:spPr>
          <a:xfrm>
            <a:off x="3259661" y="871376"/>
            <a:ext cx="2773209" cy="58350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36CE962-6A0E-8490-F22C-8C29E9714F14}"/>
              </a:ext>
            </a:extLst>
          </p:cNvPr>
          <p:cNvSpPr/>
          <p:nvPr/>
        </p:nvSpPr>
        <p:spPr>
          <a:xfrm>
            <a:off x="6225241" y="844772"/>
            <a:ext cx="2773209" cy="58350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8D38E2B-FF29-A715-17FF-990217074A06}"/>
              </a:ext>
            </a:extLst>
          </p:cNvPr>
          <p:cNvSpPr/>
          <p:nvPr/>
        </p:nvSpPr>
        <p:spPr>
          <a:xfrm>
            <a:off x="9208621" y="844772"/>
            <a:ext cx="2773209" cy="58350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186FF1F-9DCE-B974-1CEB-0D6D7B56E56B}"/>
              </a:ext>
            </a:extLst>
          </p:cNvPr>
          <p:cNvGrpSpPr/>
          <p:nvPr/>
        </p:nvGrpSpPr>
        <p:grpSpPr>
          <a:xfrm>
            <a:off x="2865471" y="2661879"/>
            <a:ext cx="3617495" cy="2636286"/>
            <a:chOff x="2218287" y="1518074"/>
            <a:chExt cx="3617495" cy="263628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DAF4C26-9A6B-4387-6662-D44068B27E38}"/>
                </a:ext>
              </a:extLst>
            </p:cNvPr>
            <p:cNvGrpSpPr/>
            <p:nvPr/>
          </p:nvGrpSpPr>
          <p:grpSpPr>
            <a:xfrm>
              <a:off x="3758406" y="1518074"/>
              <a:ext cx="2077376" cy="534716"/>
              <a:chOff x="3742216" y="2571441"/>
              <a:chExt cx="2077376" cy="534716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765D8681-22DA-E20C-FE96-41A5AEA5AC29}"/>
                  </a:ext>
                </a:extLst>
              </p:cNvPr>
              <p:cNvSpPr/>
              <p:nvPr/>
            </p:nvSpPr>
            <p:spPr>
              <a:xfrm>
                <a:off x="3742216" y="2571441"/>
                <a:ext cx="545698" cy="5347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96A7BFC-95B0-567D-CAF4-784A43B99052}"/>
                  </a:ext>
                </a:extLst>
              </p:cNvPr>
              <p:cNvSpPr txBox="1"/>
              <p:nvPr/>
            </p:nvSpPr>
            <p:spPr>
              <a:xfrm>
                <a:off x="3777728" y="2662248"/>
                <a:ext cx="2041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02</a:t>
                </a:r>
                <a:endParaRPr lang="ko-KR" altLang="en-US" sz="20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5B54C7-97D7-62B6-39B4-F83CAB0C4D85}"/>
                </a:ext>
              </a:extLst>
            </p:cNvPr>
            <p:cNvSpPr txBox="1"/>
            <p:nvPr/>
          </p:nvSpPr>
          <p:spPr>
            <a:xfrm>
              <a:off x="2412645" y="2236030"/>
              <a:ext cx="3209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데이터 분석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D51BDE-3449-CBD0-74F3-917DFA4D63D3}"/>
                </a:ext>
              </a:extLst>
            </p:cNvPr>
            <p:cNvSpPr txBox="1"/>
            <p:nvPr/>
          </p:nvSpPr>
          <p:spPr>
            <a:xfrm>
              <a:off x="2218287" y="2954031"/>
              <a:ext cx="34892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</a:t>
              </a:r>
              <a:r>
                <a:rPr lang="ko-KR" altLang="en-US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사용 데이터</a:t>
              </a:r>
              <a:endPara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en-US" altLang="ko-KR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</a:t>
              </a:r>
              <a:r>
                <a:rPr lang="ko-KR" altLang="en-US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데이터 </a:t>
              </a:r>
              <a:r>
                <a:rPr lang="ko-KR" altLang="en-US" sz="240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전처리</a:t>
              </a:r>
              <a:endPara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en-US" altLang="ko-KR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</a:t>
              </a:r>
              <a:r>
                <a:rPr lang="ko-KR" altLang="en-US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데이터 활용</a:t>
              </a:r>
              <a:endPara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3C827DA-33AB-2864-6F41-277DC5672C30}"/>
              </a:ext>
            </a:extLst>
          </p:cNvPr>
          <p:cNvGrpSpPr/>
          <p:nvPr/>
        </p:nvGrpSpPr>
        <p:grpSpPr>
          <a:xfrm>
            <a:off x="5833038" y="2661879"/>
            <a:ext cx="3617495" cy="2636286"/>
            <a:chOff x="2218287" y="1518074"/>
            <a:chExt cx="3617495" cy="263628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38CA71D-25FD-9F53-78DD-46F0ED2F3EDB}"/>
                </a:ext>
              </a:extLst>
            </p:cNvPr>
            <p:cNvGrpSpPr/>
            <p:nvPr/>
          </p:nvGrpSpPr>
          <p:grpSpPr>
            <a:xfrm>
              <a:off x="3758406" y="1518074"/>
              <a:ext cx="2077376" cy="534716"/>
              <a:chOff x="3742216" y="2571441"/>
              <a:chExt cx="2077376" cy="534716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8D637AD7-BE19-6BF5-E0C3-7BC363B6F929}"/>
                  </a:ext>
                </a:extLst>
              </p:cNvPr>
              <p:cNvSpPr/>
              <p:nvPr/>
            </p:nvSpPr>
            <p:spPr>
              <a:xfrm>
                <a:off x="3742216" y="2571441"/>
                <a:ext cx="545698" cy="5347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AA1F8B2-8B40-4492-5426-7E32F7A539AF}"/>
                  </a:ext>
                </a:extLst>
              </p:cNvPr>
              <p:cNvSpPr txBox="1"/>
              <p:nvPr/>
            </p:nvSpPr>
            <p:spPr>
              <a:xfrm>
                <a:off x="3777728" y="2662248"/>
                <a:ext cx="2041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03</a:t>
                </a:r>
                <a:endParaRPr lang="ko-KR" altLang="en-US" sz="20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EDCFEFF-0FE6-D5A1-068E-8008B6952D90}"/>
                </a:ext>
              </a:extLst>
            </p:cNvPr>
            <p:cNvSpPr txBox="1"/>
            <p:nvPr/>
          </p:nvSpPr>
          <p:spPr>
            <a:xfrm>
              <a:off x="2412645" y="2236030"/>
              <a:ext cx="3209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활용방안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A5D5D76-332D-82A3-DFD9-F7F041E37CCF}"/>
                </a:ext>
              </a:extLst>
            </p:cNvPr>
            <p:cNvSpPr txBox="1"/>
            <p:nvPr/>
          </p:nvSpPr>
          <p:spPr>
            <a:xfrm>
              <a:off x="2218287" y="2954031"/>
              <a:ext cx="34892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</a:t>
              </a:r>
              <a:r>
                <a:rPr lang="ko-KR" altLang="en-US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해결방안</a:t>
              </a:r>
              <a:endPara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en-US" altLang="ko-KR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</a:t>
              </a:r>
              <a:r>
                <a:rPr lang="ko-KR" altLang="en-US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기대효과</a:t>
              </a:r>
              <a:endPara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en-US" altLang="ko-KR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</a:t>
              </a:r>
              <a:r>
                <a:rPr lang="ko-KR" altLang="en-US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기타</a:t>
              </a:r>
              <a:endPara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CBB8FDE-600C-77AE-7388-9615D07CCCFF}"/>
              </a:ext>
            </a:extLst>
          </p:cNvPr>
          <p:cNvGrpSpPr/>
          <p:nvPr/>
        </p:nvGrpSpPr>
        <p:grpSpPr>
          <a:xfrm>
            <a:off x="8842552" y="2661879"/>
            <a:ext cx="3617495" cy="1897622"/>
            <a:chOff x="2218287" y="1518074"/>
            <a:chExt cx="3617495" cy="189762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53BDCC2-EB45-502C-6D53-2C1EAE129272}"/>
                </a:ext>
              </a:extLst>
            </p:cNvPr>
            <p:cNvGrpSpPr/>
            <p:nvPr/>
          </p:nvGrpSpPr>
          <p:grpSpPr>
            <a:xfrm>
              <a:off x="3758406" y="1518074"/>
              <a:ext cx="2077376" cy="534716"/>
              <a:chOff x="3742216" y="2571441"/>
              <a:chExt cx="2077376" cy="534716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92A8B99-2F54-C4D1-0F13-05EB235963A7}"/>
                  </a:ext>
                </a:extLst>
              </p:cNvPr>
              <p:cNvSpPr/>
              <p:nvPr/>
            </p:nvSpPr>
            <p:spPr>
              <a:xfrm>
                <a:off x="3742216" y="2571441"/>
                <a:ext cx="545698" cy="5347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A4BBAC-4D7D-F1CC-280E-675564757BDB}"/>
                  </a:ext>
                </a:extLst>
              </p:cNvPr>
              <p:cNvSpPr txBox="1"/>
              <p:nvPr/>
            </p:nvSpPr>
            <p:spPr>
              <a:xfrm>
                <a:off x="3777728" y="2662248"/>
                <a:ext cx="2041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04</a:t>
                </a:r>
                <a:endParaRPr lang="ko-KR" altLang="en-US" sz="20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0B22B6-DDE7-A594-5581-2E47C1FBA1F5}"/>
                </a:ext>
              </a:extLst>
            </p:cNvPr>
            <p:cNvSpPr txBox="1"/>
            <p:nvPr/>
          </p:nvSpPr>
          <p:spPr>
            <a:xfrm>
              <a:off x="2412645" y="2236030"/>
              <a:ext cx="3209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피드백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2ADC16-A48A-5584-21D1-0681F7382C0B}"/>
                </a:ext>
              </a:extLst>
            </p:cNvPr>
            <p:cNvSpPr txBox="1"/>
            <p:nvPr/>
          </p:nvSpPr>
          <p:spPr>
            <a:xfrm>
              <a:off x="2218287" y="2954031"/>
              <a:ext cx="3489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</a:t>
              </a:r>
              <a:r>
                <a:rPr lang="ko-KR" altLang="en-US" sz="2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멘토링 피드백</a:t>
              </a:r>
              <a:endPara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76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6C454E-E0F9-2654-5854-2D01A91653CD}"/>
              </a:ext>
            </a:extLst>
          </p:cNvPr>
          <p:cNvSpPr txBox="1"/>
          <p:nvPr/>
        </p:nvSpPr>
        <p:spPr>
          <a:xfrm>
            <a:off x="1710400" y="5311713"/>
            <a:ext cx="99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대구의 남자 청소년 비율이 높은 지역의 작은 도서관에게 위의 목록을 추천할 수 있음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87CAB-5D4E-3ACE-8A8B-A64DF562A897}"/>
              </a:ext>
            </a:extLst>
          </p:cNvPr>
          <p:cNvSpPr txBox="1"/>
          <p:nvPr/>
        </p:nvSpPr>
        <p:spPr>
          <a:xfrm>
            <a:off x="8364821" y="526970"/>
            <a:ext cx="326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멘토링 피드백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5E36C6-997B-C109-2653-243B491598F6}"/>
              </a:ext>
            </a:extLst>
          </p:cNvPr>
          <p:cNvSpPr/>
          <p:nvPr/>
        </p:nvSpPr>
        <p:spPr>
          <a:xfrm>
            <a:off x="2002498" y="4963140"/>
            <a:ext cx="1255788" cy="44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DCBBBD-A3F3-C204-3741-6F9D094B2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70103"/>
              </p:ext>
            </p:extLst>
          </p:nvPr>
        </p:nvGraphicFramePr>
        <p:xfrm>
          <a:off x="882111" y="1719440"/>
          <a:ext cx="10427778" cy="3924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3889">
                  <a:extLst>
                    <a:ext uri="{9D8B030D-6E8A-4147-A177-3AD203B41FA5}">
                      <a16:colId xmlns:a16="http://schemas.microsoft.com/office/drawing/2014/main" val="3081899724"/>
                    </a:ext>
                  </a:extLst>
                </a:gridCol>
                <a:gridCol w="5213889">
                  <a:extLst>
                    <a:ext uri="{9D8B030D-6E8A-4147-A177-3AD203B41FA5}">
                      <a16:colId xmlns:a16="http://schemas.microsoft.com/office/drawing/2014/main" val="2671434805"/>
                    </a:ext>
                  </a:extLst>
                </a:gridCol>
              </a:tblGrid>
              <a:tr h="372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피드백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수정 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38550"/>
                  </a:ext>
                </a:extLst>
              </a:tr>
              <a:tr h="381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글이 너무 많아서 내용이 눈에 안 들어온다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글보다는 사진과 표 위주로 수정함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04121"/>
                  </a:ext>
                </a:extLst>
              </a:tr>
              <a:tr h="601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사서 업무에 대한 설명과 사용기술에 대한 설명이 너무 많음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 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불필요한 설명이라고 생각함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각 </a:t>
                      </a:r>
                      <a:r>
                        <a:rPr lang="ko-KR" altLang="en-US" sz="16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각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한 페이지로 분량을 줄이고 자료 구입만 자세히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91689"/>
                  </a:ext>
                </a:extLst>
              </a:tr>
              <a:tr h="601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발표자료에서 활용방안이 차지하는 비율이 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활용방안 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가지와 기대효과를 서술하여 분석한 데이터를 어떻게 사용할 수 있을지 제시함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794402"/>
                  </a:ext>
                </a:extLst>
              </a:tr>
              <a:tr h="370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800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은 분류 기호인데 직관적으로 알기 어려우니 바꾸기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800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을 분야를 나타내는 문학으로 수정함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6472"/>
                  </a:ext>
                </a:extLst>
              </a:tr>
              <a:tr h="393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표에서 컬럼명인 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name, category, info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는 한글로 바꾸기</a:t>
                      </a:r>
                      <a:endParaRPr lang="en-US" altLang="ko-KR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제목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분류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설명으로 수정함</a:t>
                      </a:r>
                      <a:endParaRPr lang="en-US" altLang="ko-KR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12739"/>
                  </a:ext>
                </a:extLst>
              </a:tr>
              <a:tr h="601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네이버 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검색어 트렌드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＇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에서 검색어 추이를 볼 수 있음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 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사서에게 책을 추천할 때 어떻게 활용할 수 있지 않을까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?</a:t>
                      </a:r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검색어 트렌드에서 추천 받은 도서의 검색추이를 함께 제시하여 사서에게 제공함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143224"/>
                  </a:ext>
                </a:extLst>
              </a:tr>
              <a:tr h="601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크롤링한 책을 문학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비문학으로 나누면 좋음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사서에게 문학만 선택할지 문학과 </a:t>
                      </a:r>
                      <a:r>
                        <a:rPr lang="ko-KR" altLang="en-US" sz="16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비문학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모두 선택할지 선택권을 줄 수 있도록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33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844606-6A7C-434D-2BDE-7BBA38B4042B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r>
              <a:rPr lang="en-US" altLang="ko-KR" sz="1400" b="1" dirty="0">
                <a:solidFill>
                  <a:schemeClr val="accen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b="1" dirty="0">
                <a:solidFill>
                  <a:schemeClr val="accen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271738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8C7B9-8B99-5A08-74D4-04E419F8EDAB}"/>
              </a:ext>
            </a:extLst>
          </p:cNvPr>
          <p:cNvSpPr txBox="1"/>
          <p:nvPr/>
        </p:nvSpPr>
        <p:spPr>
          <a:xfrm>
            <a:off x="8630235" y="489470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주제 선정 이유</a:t>
            </a:r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</a:p>
        </p:txBody>
      </p:sp>
      <p:pic>
        <p:nvPicPr>
          <p:cNvPr id="14" name="그림 13" descr="야외, 구름, 하늘, 사람이(가) 표시된 사진&#10;&#10;자동 생성된 설명">
            <a:extLst>
              <a:ext uri="{FF2B5EF4-FFF2-40B4-BE49-F238E27FC236}">
                <a16:creationId xmlns:a16="http://schemas.microsoft.com/office/drawing/2014/main" id="{563EB071-9633-D44A-19A6-38E8FCD1E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8" y="2209356"/>
            <a:ext cx="5127833" cy="3417219"/>
          </a:xfrm>
          <a:prstGeom prst="rect">
            <a:avLst/>
          </a:prstGeom>
        </p:spPr>
      </p:pic>
      <p:pic>
        <p:nvPicPr>
          <p:cNvPr id="16" name="그림 15" descr="장면, 선반, 쇼핑몰, 실내이(가) 표시된 사진&#10;&#10;자동 생성된 설명">
            <a:extLst>
              <a:ext uri="{FF2B5EF4-FFF2-40B4-BE49-F238E27FC236}">
                <a16:creationId xmlns:a16="http://schemas.microsoft.com/office/drawing/2014/main" id="{8D6AD882-E65D-C502-C10C-99365091F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17" y="2197575"/>
            <a:ext cx="5139485" cy="3429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B45E60-9784-8D26-7999-EAB4200CC672}"/>
              </a:ext>
            </a:extLst>
          </p:cNvPr>
          <p:cNvSpPr txBox="1"/>
          <p:nvPr/>
        </p:nvSpPr>
        <p:spPr>
          <a:xfrm>
            <a:off x="3664652" y="1437241"/>
            <a:ext cx="60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활기찬 아이들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무엇이 아이들의 성장에 도움이 될까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7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8C7B9-8B99-5A08-74D4-04E419F8EDAB}"/>
              </a:ext>
            </a:extLst>
          </p:cNvPr>
          <p:cNvSpPr txBox="1"/>
          <p:nvPr/>
        </p:nvSpPr>
        <p:spPr>
          <a:xfrm>
            <a:off x="8630235" y="489470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주제 선정 이유</a:t>
            </a:r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48DC26-B079-4BF3-75CF-1685A600BAB3}"/>
              </a:ext>
            </a:extLst>
          </p:cNvPr>
          <p:cNvSpPr txBox="1"/>
          <p:nvPr/>
        </p:nvSpPr>
        <p:spPr>
          <a:xfrm>
            <a:off x="1641950" y="1779313"/>
            <a:ext cx="8908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>
                <a:solidFill>
                  <a:schemeClr val="accent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</a:p>
          <a:p>
            <a:pPr algn="ctr"/>
            <a:r>
              <a:rPr lang="ko-KR" altLang="en-US" sz="3200" b="1" i="1" dirty="0">
                <a:solidFill>
                  <a:schemeClr val="accent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도서관은 보편적인 정보 접근을 제공하여 </a:t>
            </a:r>
            <a:endParaRPr lang="en-US" altLang="ko-KR" sz="3200" b="1" i="1" dirty="0">
              <a:solidFill>
                <a:schemeClr val="accent1">
                  <a:lumMod val="7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3200" b="1" i="1" dirty="0">
                <a:solidFill>
                  <a:schemeClr val="accent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시민이 모든 종류의 지식에 접근할 수 있도록 하는 지역 정보 중심지이다</a:t>
            </a:r>
            <a:r>
              <a:rPr lang="en-US" altLang="ko-KR" sz="3200" b="1" i="1" dirty="0">
                <a:solidFill>
                  <a:schemeClr val="accent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algn="ctr"/>
            <a:r>
              <a:rPr lang="ko-KR" altLang="en-US" sz="3200" b="1" i="1" dirty="0">
                <a:solidFill>
                  <a:schemeClr val="accent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 중 </a:t>
            </a:r>
            <a:r>
              <a:rPr lang="ko-KR" altLang="en-US" sz="32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작은 도서관</a:t>
            </a:r>
            <a:r>
              <a:rPr lang="ko-KR" altLang="en-US" sz="3200" b="1" i="1" dirty="0">
                <a:solidFill>
                  <a:schemeClr val="accent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은 지역 친화적이고</a:t>
            </a:r>
            <a:endParaRPr lang="en-US" altLang="ko-KR" sz="3200" b="1" i="1" dirty="0">
              <a:solidFill>
                <a:schemeClr val="accent1">
                  <a:lumMod val="7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3200" b="1" i="1" dirty="0">
                <a:solidFill>
                  <a:schemeClr val="accent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시민이 쉽게 이용할 수 있도록 운영되는</a:t>
            </a:r>
            <a:endParaRPr lang="en-US" altLang="ko-KR" sz="3200" b="1" i="1" dirty="0">
              <a:solidFill>
                <a:schemeClr val="accent1">
                  <a:lumMod val="7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3200" b="1" i="1" dirty="0">
                <a:solidFill>
                  <a:schemeClr val="accent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도서관이다</a:t>
            </a:r>
            <a:r>
              <a:rPr lang="en-US" altLang="ko-KR" sz="3200" b="1" i="1" dirty="0">
                <a:solidFill>
                  <a:schemeClr val="accent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algn="ctr"/>
            <a:endParaRPr lang="en-US" altLang="ko-KR" sz="3200" b="1" i="1" dirty="0">
              <a:solidFill>
                <a:schemeClr val="accent1">
                  <a:lumMod val="7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3200" b="1" i="1" dirty="0">
                <a:solidFill>
                  <a:schemeClr val="accent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endParaRPr lang="ko-KR" altLang="en-US" sz="3200" b="1" i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79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8C7B9-8B99-5A08-74D4-04E419F8EDAB}"/>
              </a:ext>
            </a:extLst>
          </p:cNvPr>
          <p:cNvSpPr txBox="1"/>
          <p:nvPr/>
        </p:nvSpPr>
        <p:spPr>
          <a:xfrm>
            <a:off x="8630235" y="489470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주제 선정 이유</a:t>
            </a:r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AE7A3-64A8-9FFA-58CE-CAA006F2DC72}"/>
              </a:ext>
            </a:extLst>
          </p:cNvPr>
          <p:cNvSpPr txBox="1"/>
          <p:nvPr/>
        </p:nvSpPr>
        <p:spPr>
          <a:xfrm>
            <a:off x="1034157" y="1214262"/>
            <a:ext cx="3178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작은 도서관 수와 이용자 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A74B7-AB7D-F9F6-3E4A-031461308843}"/>
              </a:ext>
            </a:extLst>
          </p:cNvPr>
          <p:cNvSpPr txBox="1"/>
          <p:nvPr/>
        </p:nvSpPr>
        <p:spPr>
          <a:xfrm>
            <a:off x="4442529" y="1238449"/>
            <a:ext cx="3178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작은 도서관 수와 예산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3360B-EBCB-B86F-4778-AA74434965B7}"/>
              </a:ext>
            </a:extLst>
          </p:cNvPr>
          <p:cNvSpPr txBox="1"/>
          <p:nvPr/>
        </p:nvSpPr>
        <p:spPr>
          <a:xfrm>
            <a:off x="8127569" y="1234856"/>
            <a:ext cx="3178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작은 도서관 수와 사서 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F557B5-16EC-53B2-6384-D589F0B81C83}"/>
              </a:ext>
            </a:extLst>
          </p:cNvPr>
          <p:cNvSpPr txBox="1"/>
          <p:nvPr/>
        </p:nvSpPr>
        <p:spPr>
          <a:xfrm>
            <a:off x="9610628" y="3996952"/>
            <a:ext cx="2286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국가도서관통계시스템 제공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B2185-D513-C14C-09F2-D929B3443E5C}"/>
              </a:ext>
            </a:extLst>
          </p:cNvPr>
          <p:cNvSpPr txBox="1"/>
          <p:nvPr/>
        </p:nvSpPr>
        <p:spPr>
          <a:xfrm>
            <a:off x="2579298" y="5054793"/>
            <a:ext cx="8037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2020</a:t>
            </a:r>
            <a:r>
              <a:rPr lang="ko-KR" altLang="en-US" sz="3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년에 하락한 이후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상승세</a:t>
            </a:r>
            <a:r>
              <a:rPr lang="ko-KR" altLang="en-US" sz="3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보임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22B52-B8E3-8CE6-2A50-C3F5B7E1CBD1}"/>
              </a:ext>
            </a:extLst>
          </p:cNvPr>
          <p:cNvSpPr txBox="1"/>
          <p:nvPr/>
        </p:nvSpPr>
        <p:spPr>
          <a:xfrm>
            <a:off x="2579298" y="4564592"/>
            <a:ext cx="319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 그래프는 공통적으로</a:t>
            </a:r>
          </a:p>
        </p:txBody>
      </p:sp>
      <p:pic>
        <p:nvPicPr>
          <p:cNvPr id="6" name="그림 5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F516D1D-D30D-F739-5548-0CAA5CDDF3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11809" r="4448" b="5490"/>
          <a:stretch/>
        </p:blipFill>
        <p:spPr>
          <a:xfrm>
            <a:off x="8055947" y="1840887"/>
            <a:ext cx="3457469" cy="1925233"/>
          </a:xfrm>
          <a:prstGeom prst="rect">
            <a:avLst/>
          </a:prstGeom>
        </p:spPr>
      </p:pic>
      <p:pic>
        <p:nvPicPr>
          <p:cNvPr id="21" name="그림 2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DDF6F9D-AFDD-4E21-A99B-A44A461495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t="10719" b="5591"/>
          <a:stretch/>
        </p:blipFill>
        <p:spPr>
          <a:xfrm>
            <a:off x="4215832" y="1840887"/>
            <a:ext cx="3694865" cy="1955565"/>
          </a:xfrm>
          <a:prstGeom prst="rect">
            <a:avLst/>
          </a:prstGeom>
        </p:spPr>
      </p:pic>
      <p:pic>
        <p:nvPicPr>
          <p:cNvPr id="25" name="그림 2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BFEE95CC-86B7-027D-072B-2F311C3B97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9219" b="6032"/>
          <a:stretch/>
        </p:blipFill>
        <p:spPr>
          <a:xfrm>
            <a:off x="591189" y="1809002"/>
            <a:ext cx="3588891" cy="195711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5FFF28-BD53-585E-5884-946B1FDFA84E}"/>
              </a:ext>
            </a:extLst>
          </p:cNvPr>
          <p:cNvSpPr/>
          <p:nvPr/>
        </p:nvSpPr>
        <p:spPr>
          <a:xfrm>
            <a:off x="1483743" y="1557873"/>
            <a:ext cx="151824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D36265-8EFB-B74C-0721-A81B9AF1EFE9}"/>
              </a:ext>
            </a:extLst>
          </p:cNvPr>
          <p:cNvSpPr/>
          <p:nvPr/>
        </p:nvSpPr>
        <p:spPr>
          <a:xfrm>
            <a:off x="5222386" y="1556908"/>
            <a:ext cx="151824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88839AF-BCCB-814F-BB65-230D0607BE29}"/>
              </a:ext>
            </a:extLst>
          </p:cNvPr>
          <p:cNvSpPr/>
          <p:nvPr/>
        </p:nvSpPr>
        <p:spPr>
          <a:xfrm rot="18858923">
            <a:off x="2739101" y="2978442"/>
            <a:ext cx="616443" cy="243420"/>
          </a:xfrm>
          <a:prstGeom prst="rightArrow">
            <a:avLst>
              <a:gd name="adj1" fmla="val 37167"/>
              <a:gd name="adj2" fmla="val 714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E1131C0B-93CA-19C3-298F-D8591487608F}"/>
              </a:ext>
            </a:extLst>
          </p:cNvPr>
          <p:cNvSpPr/>
          <p:nvPr/>
        </p:nvSpPr>
        <p:spPr>
          <a:xfrm rot="18499246">
            <a:off x="6130004" y="2270011"/>
            <a:ext cx="616443" cy="243420"/>
          </a:xfrm>
          <a:prstGeom prst="rightArrow">
            <a:avLst>
              <a:gd name="adj1" fmla="val 37167"/>
              <a:gd name="adj2" fmla="val 714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FF597B16-4024-CC57-F0BF-5EB95396468A}"/>
              </a:ext>
            </a:extLst>
          </p:cNvPr>
          <p:cNvSpPr/>
          <p:nvPr/>
        </p:nvSpPr>
        <p:spPr>
          <a:xfrm rot="18559154">
            <a:off x="9823420" y="2384700"/>
            <a:ext cx="616443" cy="243420"/>
          </a:xfrm>
          <a:prstGeom prst="rightArrow">
            <a:avLst>
              <a:gd name="adj1" fmla="val 37167"/>
              <a:gd name="adj2" fmla="val 714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0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8C7B9-8B99-5A08-74D4-04E419F8EDAB}"/>
              </a:ext>
            </a:extLst>
          </p:cNvPr>
          <p:cNvSpPr txBox="1"/>
          <p:nvPr/>
        </p:nvSpPr>
        <p:spPr>
          <a:xfrm>
            <a:off x="8630235" y="489470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주제 선정 이유</a:t>
            </a:r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3D8532-06D8-6FA1-D3D5-A0F8E1128DC2}"/>
              </a:ext>
            </a:extLst>
          </p:cNvPr>
          <p:cNvSpPr txBox="1"/>
          <p:nvPr/>
        </p:nvSpPr>
        <p:spPr>
          <a:xfrm>
            <a:off x="3215425" y="1809635"/>
            <a:ext cx="957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작은 도서관에 대한 지원이 커지고 있음에도 불구하고 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작은 도서관 운영에 차질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3F8F8-BF22-C843-E681-BDA51E95F423}"/>
              </a:ext>
            </a:extLst>
          </p:cNvPr>
          <p:cNvSpPr txBox="1"/>
          <p:nvPr/>
        </p:nvSpPr>
        <p:spPr>
          <a:xfrm>
            <a:off x="4161255" y="3721698"/>
            <a:ext cx="7651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주어진 조건에서 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작은 도서관이 효율적으로 운영될 수 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있도록 도와줄 수 있는 방법을 생각함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A8F606A-4F28-78A9-2328-47D8FA59F1FB}"/>
              </a:ext>
            </a:extLst>
          </p:cNvPr>
          <p:cNvSpPr/>
          <p:nvPr/>
        </p:nvSpPr>
        <p:spPr>
          <a:xfrm rot="5400000">
            <a:off x="7862398" y="2964229"/>
            <a:ext cx="401362" cy="389927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55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5769E-C23C-EB19-ACDE-7FEA24AEDC45}"/>
              </a:ext>
            </a:extLst>
          </p:cNvPr>
          <p:cNvSpPr/>
          <p:nvPr/>
        </p:nvSpPr>
        <p:spPr>
          <a:xfrm>
            <a:off x="806042" y="1171636"/>
            <a:ext cx="3080056" cy="32737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CB579-6088-42B7-5C88-766A630267D3}"/>
              </a:ext>
            </a:extLst>
          </p:cNvPr>
          <p:cNvSpPr txBox="1"/>
          <p:nvPr/>
        </p:nvSpPr>
        <p:spPr>
          <a:xfrm>
            <a:off x="806042" y="1333088"/>
            <a:ext cx="318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직원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대출실적 없다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 ··· </a:t>
            </a: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부실운영 </a:t>
            </a:r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작은도서관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전국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천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996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곳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C75D1F9-0A3B-FDDA-EFFF-0F7F32570283}"/>
              </a:ext>
            </a:extLst>
          </p:cNvPr>
          <p:cNvCxnSpPr/>
          <p:nvPr/>
        </p:nvCxnSpPr>
        <p:spPr>
          <a:xfrm>
            <a:off x="806042" y="1873184"/>
            <a:ext cx="308005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18E8DD-CEAD-457D-6318-8FAE297025FC}"/>
              </a:ext>
            </a:extLst>
          </p:cNvPr>
          <p:cNvCxnSpPr/>
          <p:nvPr/>
        </p:nvCxnSpPr>
        <p:spPr>
          <a:xfrm>
            <a:off x="806042" y="1333088"/>
            <a:ext cx="308005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6BACDA-2BBD-C39A-18B2-F61832F5FB23}"/>
              </a:ext>
            </a:extLst>
          </p:cNvPr>
          <p:cNvSpPr txBox="1"/>
          <p:nvPr/>
        </p:nvSpPr>
        <p:spPr>
          <a:xfrm>
            <a:off x="883285" y="1917292"/>
            <a:ext cx="3186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연합뉴스    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              	       23.10.23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23E2F1F-7067-7385-5E40-DF4C34BA50EB}"/>
              </a:ext>
            </a:extLst>
          </p:cNvPr>
          <p:cNvGrpSpPr/>
          <p:nvPr/>
        </p:nvGrpSpPr>
        <p:grpSpPr>
          <a:xfrm>
            <a:off x="883285" y="2351107"/>
            <a:ext cx="1398276" cy="1992790"/>
            <a:chOff x="883285" y="2351107"/>
            <a:chExt cx="1398276" cy="199279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480B747-2D70-3DAA-0A8E-7F791283EB4D}"/>
                </a:ext>
              </a:extLst>
            </p:cNvPr>
            <p:cNvGrpSpPr/>
            <p:nvPr/>
          </p:nvGrpSpPr>
          <p:grpSpPr>
            <a:xfrm>
              <a:off x="883285" y="2351107"/>
              <a:ext cx="1398276" cy="455217"/>
              <a:chOff x="883285" y="2351107"/>
              <a:chExt cx="1398276" cy="455217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ECFD653B-85C4-5EB0-F3D6-1225A82960B7}"/>
                  </a:ext>
                </a:extLst>
              </p:cNvPr>
              <p:cNvSpPr/>
              <p:nvPr/>
            </p:nvSpPr>
            <p:spPr>
              <a:xfrm>
                <a:off x="883285" y="2351107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01877789-3040-5D3E-13CD-A86755D6968D}"/>
                  </a:ext>
                </a:extLst>
              </p:cNvPr>
              <p:cNvSpPr/>
              <p:nvPr/>
            </p:nvSpPr>
            <p:spPr>
              <a:xfrm>
                <a:off x="883285" y="2540435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4EE0F8F-3D7C-0C31-0FB4-DC12803AC9CD}"/>
                  </a:ext>
                </a:extLst>
              </p:cNvPr>
              <p:cNvSpPr/>
              <p:nvPr/>
            </p:nvSpPr>
            <p:spPr>
              <a:xfrm>
                <a:off x="883285" y="2718584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A61DAD2-2E3A-BE73-8053-F656D8F4F5B8}"/>
                </a:ext>
              </a:extLst>
            </p:cNvPr>
            <p:cNvGrpSpPr/>
            <p:nvPr/>
          </p:nvGrpSpPr>
          <p:grpSpPr>
            <a:xfrm>
              <a:off x="883285" y="2938786"/>
              <a:ext cx="1398276" cy="455217"/>
              <a:chOff x="883285" y="2351107"/>
              <a:chExt cx="1398276" cy="45521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BE911F8-6606-D02C-1503-A34A5380013A}"/>
                  </a:ext>
                </a:extLst>
              </p:cNvPr>
              <p:cNvSpPr/>
              <p:nvPr/>
            </p:nvSpPr>
            <p:spPr>
              <a:xfrm>
                <a:off x="883285" y="2351107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634A031-351E-D227-021F-6245FD91BF6A}"/>
                  </a:ext>
                </a:extLst>
              </p:cNvPr>
              <p:cNvSpPr/>
              <p:nvPr/>
            </p:nvSpPr>
            <p:spPr>
              <a:xfrm>
                <a:off x="883285" y="2540435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FA77376-7730-E174-48D9-36A6F29C127F}"/>
                  </a:ext>
                </a:extLst>
              </p:cNvPr>
              <p:cNvSpPr/>
              <p:nvPr/>
            </p:nvSpPr>
            <p:spPr>
              <a:xfrm>
                <a:off x="883285" y="2718584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A5751B4-2F80-7C1D-6288-F4B2A616AFE0}"/>
                </a:ext>
              </a:extLst>
            </p:cNvPr>
            <p:cNvGrpSpPr/>
            <p:nvPr/>
          </p:nvGrpSpPr>
          <p:grpSpPr>
            <a:xfrm>
              <a:off x="883285" y="3487155"/>
              <a:ext cx="1398276" cy="455217"/>
              <a:chOff x="883285" y="2351107"/>
              <a:chExt cx="1398276" cy="455217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B5187B14-9EA9-841D-D47D-165FDF47C605}"/>
                  </a:ext>
                </a:extLst>
              </p:cNvPr>
              <p:cNvSpPr/>
              <p:nvPr/>
            </p:nvSpPr>
            <p:spPr>
              <a:xfrm>
                <a:off x="883285" y="2351107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A04EF7A0-7DC0-0A66-0B34-A7F32AAAFFC7}"/>
                  </a:ext>
                </a:extLst>
              </p:cNvPr>
              <p:cNvSpPr/>
              <p:nvPr/>
            </p:nvSpPr>
            <p:spPr>
              <a:xfrm>
                <a:off x="883285" y="2540435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6C95088F-255D-A525-D3DE-F5315337D2FE}"/>
                  </a:ext>
                </a:extLst>
              </p:cNvPr>
              <p:cNvSpPr/>
              <p:nvPr/>
            </p:nvSpPr>
            <p:spPr>
              <a:xfrm>
                <a:off x="883285" y="2718584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CFF05FD-5F3F-B775-9B25-B8B3E77ED8D0}"/>
                </a:ext>
              </a:extLst>
            </p:cNvPr>
            <p:cNvSpPr/>
            <p:nvPr/>
          </p:nvSpPr>
          <p:spPr>
            <a:xfrm>
              <a:off x="883285" y="4066829"/>
              <a:ext cx="1398276" cy="877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109722C-595D-0529-7C5C-59C85B479666}"/>
                </a:ext>
              </a:extLst>
            </p:cNvPr>
            <p:cNvSpPr/>
            <p:nvPr/>
          </p:nvSpPr>
          <p:spPr>
            <a:xfrm>
              <a:off x="883285" y="4256157"/>
              <a:ext cx="1398276" cy="877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9356A5A-E63B-E04D-95B8-D99134293BD6}"/>
              </a:ext>
            </a:extLst>
          </p:cNvPr>
          <p:cNvGrpSpPr/>
          <p:nvPr/>
        </p:nvGrpSpPr>
        <p:grpSpPr>
          <a:xfrm>
            <a:off x="2399336" y="2339272"/>
            <a:ext cx="1398276" cy="1992790"/>
            <a:chOff x="883285" y="2351107"/>
            <a:chExt cx="1398276" cy="199279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BB0751A-0538-A0BC-B500-DD156BECECCD}"/>
                </a:ext>
              </a:extLst>
            </p:cNvPr>
            <p:cNvGrpSpPr/>
            <p:nvPr/>
          </p:nvGrpSpPr>
          <p:grpSpPr>
            <a:xfrm>
              <a:off x="883285" y="2351107"/>
              <a:ext cx="1398276" cy="455217"/>
              <a:chOff x="883285" y="2351107"/>
              <a:chExt cx="1398276" cy="455217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2AF1A5C-E596-BE35-AD94-603C34C610C1}"/>
                  </a:ext>
                </a:extLst>
              </p:cNvPr>
              <p:cNvSpPr/>
              <p:nvPr/>
            </p:nvSpPr>
            <p:spPr>
              <a:xfrm>
                <a:off x="883285" y="2351107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9EF072B3-3316-CAEC-D94C-7CB3B057A160}"/>
                  </a:ext>
                </a:extLst>
              </p:cNvPr>
              <p:cNvSpPr/>
              <p:nvPr/>
            </p:nvSpPr>
            <p:spPr>
              <a:xfrm>
                <a:off x="883285" y="2540435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C30E71D0-CC78-982C-A9B4-5FF2BAF73AEF}"/>
                  </a:ext>
                </a:extLst>
              </p:cNvPr>
              <p:cNvSpPr/>
              <p:nvPr/>
            </p:nvSpPr>
            <p:spPr>
              <a:xfrm>
                <a:off x="883285" y="2718584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FD80EBF3-65FE-E0C6-5C64-C9CBB0DA6A48}"/>
                </a:ext>
              </a:extLst>
            </p:cNvPr>
            <p:cNvGrpSpPr/>
            <p:nvPr/>
          </p:nvGrpSpPr>
          <p:grpSpPr>
            <a:xfrm>
              <a:off x="883285" y="2938786"/>
              <a:ext cx="1398276" cy="455217"/>
              <a:chOff x="883285" y="2351107"/>
              <a:chExt cx="1398276" cy="45521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D253CBD-AF2B-B506-B6DA-B132CC74915F}"/>
                  </a:ext>
                </a:extLst>
              </p:cNvPr>
              <p:cNvSpPr/>
              <p:nvPr/>
            </p:nvSpPr>
            <p:spPr>
              <a:xfrm>
                <a:off x="883285" y="2351107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546C4BAF-9057-87EF-E1C2-72389A768F9B}"/>
                  </a:ext>
                </a:extLst>
              </p:cNvPr>
              <p:cNvSpPr/>
              <p:nvPr/>
            </p:nvSpPr>
            <p:spPr>
              <a:xfrm>
                <a:off x="883285" y="2540435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D37F6490-55BA-5119-96A8-A8419C9DFC5C}"/>
                  </a:ext>
                </a:extLst>
              </p:cNvPr>
              <p:cNvSpPr/>
              <p:nvPr/>
            </p:nvSpPr>
            <p:spPr>
              <a:xfrm>
                <a:off x="883285" y="2718584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E3DB82A-1CBD-F4DD-721D-D68414269EB2}"/>
                </a:ext>
              </a:extLst>
            </p:cNvPr>
            <p:cNvGrpSpPr/>
            <p:nvPr/>
          </p:nvGrpSpPr>
          <p:grpSpPr>
            <a:xfrm>
              <a:off x="883285" y="3487155"/>
              <a:ext cx="1398276" cy="455217"/>
              <a:chOff x="883285" y="2351107"/>
              <a:chExt cx="1398276" cy="455217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9DFD05C5-84A2-6BF9-B9CB-FBBB58B8DC50}"/>
                  </a:ext>
                </a:extLst>
              </p:cNvPr>
              <p:cNvSpPr/>
              <p:nvPr/>
            </p:nvSpPr>
            <p:spPr>
              <a:xfrm>
                <a:off x="883285" y="2351107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533FC6C0-53B5-9F1C-D8EA-225E28CC5920}"/>
                  </a:ext>
                </a:extLst>
              </p:cNvPr>
              <p:cNvSpPr/>
              <p:nvPr/>
            </p:nvSpPr>
            <p:spPr>
              <a:xfrm>
                <a:off x="883285" y="2540435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6730088A-B904-5474-7036-6201B0BB953E}"/>
                  </a:ext>
                </a:extLst>
              </p:cNvPr>
              <p:cNvSpPr/>
              <p:nvPr/>
            </p:nvSpPr>
            <p:spPr>
              <a:xfrm>
                <a:off x="883285" y="2718584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1E4B949-50E3-80AB-8FE2-8437D0D20F46}"/>
                </a:ext>
              </a:extLst>
            </p:cNvPr>
            <p:cNvSpPr/>
            <p:nvPr/>
          </p:nvSpPr>
          <p:spPr>
            <a:xfrm>
              <a:off x="883285" y="4066829"/>
              <a:ext cx="1398276" cy="877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A242FE4-B468-D478-BCF7-9F989960F493}"/>
                </a:ext>
              </a:extLst>
            </p:cNvPr>
            <p:cNvSpPr/>
            <p:nvPr/>
          </p:nvSpPr>
          <p:spPr>
            <a:xfrm>
              <a:off x="883285" y="4256157"/>
              <a:ext cx="1398276" cy="877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5DF403B-80BE-A717-834D-83D2F1DED0E5}"/>
              </a:ext>
            </a:extLst>
          </p:cNvPr>
          <p:cNvSpPr/>
          <p:nvPr/>
        </p:nvSpPr>
        <p:spPr>
          <a:xfrm>
            <a:off x="1243830" y="2194613"/>
            <a:ext cx="3080056" cy="32737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212A71-05E7-B3A6-D629-DC9D29CBF539}"/>
              </a:ext>
            </a:extLst>
          </p:cNvPr>
          <p:cNvCxnSpPr/>
          <p:nvPr/>
        </p:nvCxnSpPr>
        <p:spPr>
          <a:xfrm>
            <a:off x="1243830" y="2383142"/>
            <a:ext cx="308005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14D5CE0-41F0-B453-4BA9-555AA849349F}"/>
              </a:ext>
            </a:extLst>
          </p:cNvPr>
          <p:cNvSpPr txBox="1"/>
          <p:nvPr/>
        </p:nvSpPr>
        <p:spPr>
          <a:xfrm>
            <a:off x="1267624" y="2408678"/>
            <a:ext cx="318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강원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작은 도서관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 2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곳 중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곳 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부실운영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···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직원도 신관도 없어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98201B-E31F-2373-C466-92A579FB0F4D}"/>
              </a:ext>
            </a:extLst>
          </p:cNvPr>
          <p:cNvSpPr txBox="1"/>
          <p:nvPr/>
        </p:nvSpPr>
        <p:spPr>
          <a:xfrm>
            <a:off x="1308339" y="2974349"/>
            <a:ext cx="3186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강원일보    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              	       23.10.25.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9C52093-BFCF-19C9-4FC2-27BBC3A02D97}"/>
              </a:ext>
            </a:extLst>
          </p:cNvPr>
          <p:cNvCxnSpPr/>
          <p:nvPr/>
        </p:nvCxnSpPr>
        <p:spPr>
          <a:xfrm>
            <a:off x="1243830" y="2915393"/>
            <a:ext cx="308005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955DDD4-7E91-0135-1AF8-31D952E0EB97}"/>
              </a:ext>
            </a:extLst>
          </p:cNvPr>
          <p:cNvGrpSpPr/>
          <p:nvPr/>
        </p:nvGrpSpPr>
        <p:grpSpPr>
          <a:xfrm>
            <a:off x="1347760" y="3303632"/>
            <a:ext cx="1398276" cy="1992790"/>
            <a:chOff x="883285" y="2351107"/>
            <a:chExt cx="1398276" cy="1992790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F8BF61C-47A9-D9E5-376A-DEE3CE0EB2D6}"/>
                </a:ext>
              </a:extLst>
            </p:cNvPr>
            <p:cNvGrpSpPr/>
            <p:nvPr/>
          </p:nvGrpSpPr>
          <p:grpSpPr>
            <a:xfrm>
              <a:off x="883285" y="2351107"/>
              <a:ext cx="1398276" cy="455217"/>
              <a:chOff x="883285" y="2351107"/>
              <a:chExt cx="1398276" cy="455217"/>
            </a:xfrm>
          </p:grpSpPr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4989A995-602F-ADA6-A82C-4899C7AFA7E7}"/>
                  </a:ext>
                </a:extLst>
              </p:cNvPr>
              <p:cNvSpPr/>
              <p:nvPr/>
            </p:nvSpPr>
            <p:spPr>
              <a:xfrm>
                <a:off x="883285" y="2351107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DD28CDAA-7177-EFD5-FC5F-1F4438E6AA6C}"/>
                  </a:ext>
                </a:extLst>
              </p:cNvPr>
              <p:cNvSpPr/>
              <p:nvPr/>
            </p:nvSpPr>
            <p:spPr>
              <a:xfrm>
                <a:off x="883285" y="2540435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255FE73A-5D2A-AA57-CC85-E38868648EF1}"/>
                  </a:ext>
                </a:extLst>
              </p:cNvPr>
              <p:cNvSpPr/>
              <p:nvPr/>
            </p:nvSpPr>
            <p:spPr>
              <a:xfrm>
                <a:off x="883285" y="2718584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D060FEB-A552-7211-9A0F-DD47D0EA710A}"/>
                </a:ext>
              </a:extLst>
            </p:cNvPr>
            <p:cNvGrpSpPr/>
            <p:nvPr/>
          </p:nvGrpSpPr>
          <p:grpSpPr>
            <a:xfrm>
              <a:off x="883285" y="2938786"/>
              <a:ext cx="1398276" cy="455217"/>
              <a:chOff x="883285" y="2351107"/>
              <a:chExt cx="1398276" cy="455217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55565ADE-4328-49F5-F921-7126EF14DA62}"/>
                  </a:ext>
                </a:extLst>
              </p:cNvPr>
              <p:cNvSpPr/>
              <p:nvPr/>
            </p:nvSpPr>
            <p:spPr>
              <a:xfrm>
                <a:off x="883285" y="2351107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05DDB9B9-5BEC-520A-406D-D2D61CCDC662}"/>
                  </a:ext>
                </a:extLst>
              </p:cNvPr>
              <p:cNvSpPr/>
              <p:nvPr/>
            </p:nvSpPr>
            <p:spPr>
              <a:xfrm>
                <a:off x="883285" y="2540435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4AF8BCE6-AC0A-33EB-FD93-89C07914911A}"/>
                  </a:ext>
                </a:extLst>
              </p:cNvPr>
              <p:cNvSpPr/>
              <p:nvPr/>
            </p:nvSpPr>
            <p:spPr>
              <a:xfrm>
                <a:off x="883285" y="2718584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3F8FCB5-8F3B-A82A-BBC5-B8700F03015E}"/>
                </a:ext>
              </a:extLst>
            </p:cNvPr>
            <p:cNvGrpSpPr/>
            <p:nvPr/>
          </p:nvGrpSpPr>
          <p:grpSpPr>
            <a:xfrm>
              <a:off x="883285" y="3487155"/>
              <a:ext cx="1398276" cy="455217"/>
              <a:chOff x="883285" y="2351107"/>
              <a:chExt cx="1398276" cy="455217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1AB273DC-05C5-E37A-BDDC-2DCBE45E1B62}"/>
                  </a:ext>
                </a:extLst>
              </p:cNvPr>
              <p:cNvSpPr/>
              <p:nvPr/>
            </p:nvSpPr>
            <p:spPr>
              <a:xfrm>
                <a:off x="883285" y="2351107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E61264F1-F106-EFDC-64A0-064F20DE2C2D}"/>
                  </a:ext>
                </a:extLst>
              </p:cNvPr>
              <p:cNvSpPr/>
              <p:nvPr/>
            </p:nvSpPr>
            <p:spPr>
              <a:xfrm>
                <a:off x="883285" y="2540435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203E010B-79FF-E2F8-C7C7-B4D1C7428FC8}"/>
                  </a:ext>
                </a:extLst>
              </p:cNvPr>
              <p:cNvSpPr/>
              <p:nvPr/>
            </p:nvSpPr>
            <p:spPr>
              <a:xfrm>
                <a:off x="883285" y="2718584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22AD072A-DD27-3F12-87C4-64B2D7BA464A}"/>
                </a:ext>
              </a:extLst>
            </p:cNvPr>
            <p:cNvSpPr/>
            <p:nvPr/>
          </p:nvSpPr>
          <p:spPr>
            <a:xfrm>
              <a:off x="883285" y="4066829"/>
              <a:ext cx="1398276" cy="877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751C05EB-B413-F777-94C5-0BC4889AFCD0}"/>
                </a:ext>
              </a:extLst>
            </p:cNvPr>
            <p:cNvSpPr/>
            <p:nvPr/>
          </p:nvSpPr>
          <p:spPr>
            <a:xfrm>
              <a:off x="883285" y="4256157"/>
              <a:ext cx="1398276" cy="877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F73D4F6-C952-4363-0C0E-AD39F8CE265F}"/>
              </a:ext>
            </a:extLst>
          </p:cNvPr>
          <p:cNvGrpSpPr/>
          <p:nvPr/>
        </p:nvGrpSpPr>
        <p:grpSpPr>
          <a:xfrm>
            <a:off x="2837124" y="3303632"/>
            <a:ext cx="1398276" cy="1992790"/>
            <a:chOff x="883285" y="2351107"/>
            <a:chExt cx="1398276" cy="1992790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BF21AF3-D52F-906E-CF48-8406884E06C2}"/>
                </a:ext>
              </a:extLst>
            </p:cNvPr>
            <p:cNvGrpSpPr/>
            <p:nvPr/>
          </p:nvGrpSpPr>
          <p:grpSpPr>
            <a:xfrm>
              <a:off x="883285" y="2351107"/>
              <a:ext cx="1398276" cy="455217"/>
              <a:chOff x="883285" y="2351107"/>
              <a:chExt cx="1398276" cy="455217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36F990E6-071D-9993-C3E5-8948F529541D}"/>
                  </a:ext>
                </a:extLst>
              </p:cNvPr>
              <p:cNvSpPr/>
              <p:nvPr/>
            </p:nvSpPr>
            <p:spPr>
              <a:xfrm>
                <a:off x="883285" y="2351107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F0AB651B-33BE-F1FA-5807-F274206B4CFF}"/>
                  </a:ext>
                </a:extLst>
              </p:cNvPr>
              <p:cNvSpPr/>
              <p:nvPr/>
            </p:nvSpPr>
            <p:spPr>
              <a:xfrm>
                <a:off x="883285" y="2540435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A9487150-59F6-CF04-5EAA-11F97C8132CC}"/>
                  </a:ext>
                </a:extLst>
              </p:cNvPr>
              <p:cNvSpPr/>
              <p:nvPr/>
            </p:nvSpPr>
            <p:spPr>
              <a:xfrm>
                <a:off x="883285" y="2718584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738F14EF-1168-B009-C432-2719EE577170}"/>
                </a:ext>
              </a:extLst>
            </p:cNvPr>
            <p:cNvGrpSpPr/>
            <p:nvPr/>
          </p:nvGrpSpPr>
          <p:grpSpPr>
            <a:xfrm>
              <a:off x="883285" y="2938786"/>
              <a:ext cx="1398276" cy="455217"/>
              <a:chOff x="883285" y="2351107"/>
              <a:chExt cx="1398276" cy="455217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57CE0209-64FF-E871-0BB6-9A14FDA8D153}"/>
                  </a:ext>
                </a:extLst>
              </p:cNvPr>
              <p:cNvSpPr/>
              <p:nvPr/>
            </p:nvSpPr>
            <p:spPr>
              <a:xfrm>
                <a:off x="883285" y="2351107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728DA34E-3B93-9584-F839-4CE88EA48492}"/>
                  </a:ext>
                </a:extLst>
              </p:cNvPr>
              <p:cNvSpPr/>
              <p:nvPr/>
            </p:nvSpPr>
            <p:spPr>
              <a:xfrm>
                <a:off x="883285" y="2540435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A75E9947-665D-CEBC-7CB7-DE35B8811217}"/>
                  </a:ext>
                </a:extLst>
              </p:cNvPr>
              <p:cNvSpPr/>
              <p:nvPr/>
            </p:nvSpPr>
            <p:spPr>
              <a:xfrm>
                <a:off x="883285" y="2718584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C0E3F0B-4E96-CBE8-8842-3F13A10154EA}"/>
                </a:ext>
              </a:extLst>
            </p:cNvPr>
            <p:cNvGrpSpPr/>
            <p:nvPr/>
          </p:nvGrpSpPr>
          <p:grpSpPr>
            <a:xfrm>
              <a:off x="883285" y="3487155"/>
              <a:ext cx="1398276" cy="455217"/>
              <a:chOff x="883285" y="2351107"/>
              <a:chExt cx="1398276" cy="455217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3B2BC41C-0488-BDFE-CEA4-E3D768EA868D}"/>
                  </a:ext>
                </a:extLst>
              </p:cNvPr>
              <p:cNvSpPr/>
              <p:nvPr/>
            </p:nvSpPr>
            <p:spPr>
              <a:xfrm>
                <a:off x="883285" y="2351107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9C9ED91E-D0E0-AE2D-9934-0601D074AF14}"/>
                  </a:ext>
                </a:extLst>
              </p:cNvPr>
              <p:cNvSpPr/>
              <p:nvPr/>
            </p:nvSpPr>
            <p:spPr>
              <a:xfrm>
                <a:off x="883285" y="2540435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F79897D4-29F2-BB44-170D-4BEC428F4965}"/>
                  </a:ext>
                </a:extLst>
              </p:cNvPr>
              <p:cNvSpPr/>
              <p:nvPr/>
            </p:nvSpPr>
            <p:spPr>
              <a:xfrm>
                <a:off x="883285" y="2718584"/>
                <a:ext cx="1398276" cy="877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9087211A-9D02-6698-8807-0249105038F9}"/>
                </a:ext>
              </a:extLst>
            </p:cNvPr>
            <p:cNvSpPr/>
            <p:nvPr/>
          </p:nvSpPr>
          <p:spPr>
            <a:xfrm>
              <a:off x="883285" y="4066829"/>
              <a:ext cx="1398276" cy="877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92D381A7-5D9D-4D86-F245-95EF02C2BC00}"/>
                </a:ext>
              </a:extLst>
            </p:cNvPr>
            <p:cNvSpPr/>
            <p:nvPr/>
          </p:nvSpPr>
          <p:spPr>
            <a:xfrm>
              <a:off x="883285" y="4256157"/>
              <a:ext cx="1398276" cy="877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165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36395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8C7B9-8B99-5A08-74D4-04E419F8EDAB}"/>
              </a:ext>
            </a:extLst>
          </p:cNvPr>
          <p:cNvSpPr txBox="1"/>
          <p:nvPr/>
        </p:nvSpPr>
        <p:spPr>
          <a:xfrm>
            <a:off x="8630235" y="489470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주제 선정 이유</a:t>
            </a:r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033543" y="1671238"/>
            <a:ext cx="1654167" cy="983525"/>
            <a:chOff x="6388539" y="2763257"/>
            <a:chExt cx="1654167" cy="98352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8387997-82BC-B5E3-602D-DD12466F416A}"/>
                </a:ext>
              </a:extLst>
            </p:cNvPr>
            <p:cNvGrpSpPr/>
            <p:nvPr/>
          </p:nvGrpSpPr>
          <p:grpSpPr>
            <a:xfrm>
              <a:off x="6388539" y="2763257"/>
              <a:ext cx="1654167" cy="983525"/>
              <a:chOff x="3496618" y="1147874"/>
              <a:chExt cx="2142204" cy="1273698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AAC38BDC-D873-31F0-95A5-01CEB4916CFF}"/>
                  </a:ext>
                </a:extLst>
              </p:cNvPr>
              <p:cNvGrpSpPr/>
              <p:nvPr/>
            </p:nvGrpSpPr>
            <p:grpSpPr>
              <a:xfrm>
                <a:off x="3860528" y="1147874"/>
                <a:ext cx="1414384" cy="1273698"/>
                <a:chOff x="1328480" y="1875232"/>
                <a:chExt cx="2173857" cy="1957628"/>
              </a:xfrm>
            </p:grpSpPr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20B60ED0-6EF2-0E2B-0C61-F2B2ADA59F89}"/>
                    </a:ext>
                  </a:extLst>
                </p:cNvPr>
                <p:cNvSpPr/>
                <p:nvPr/>
              </p:nvSpPr>
              <p:spPr>
                <a:xfrm>
                  <a:off x="1328480" y="3113869"/>
                  <a:ext cx="2173857" cy="718991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5321424C-8F46-939C-66CC-D21D62314280}"/>
                    </a:ext>
                  </a:extLst>
                </p:cNvPr>
                <p:cNvSpPr/>
                <p:nvPr/>
              </p:nvSpPr>
              <p:spPr>
                <a:xfrm>
                  <a:off x="1556206" y="1875232"/>
                  <a:ext cx="1742536" cy="179429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1CE30232-40D0-2245-9D15-59089562C8CD}"/>
                    </a:ext>
                  </a:extLst>
                </p:cNvPr>
                <p:cNvSpPr/>
                <p:nvPr/>
              </p:nvSpPr>
              <p:spPr>
                <a:xfrm>
                  <a:off x="1590710" y="3159650"/>
                  <a:ext cx="1742537" cy="6133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75B703-AC77-12C6-25B3-E6D3C5F55E42}"/>
                  </a:ext>
                </a:extLst>
              </p:cNvPr>
              <p:cNvSpPr txBox="1"/>
              <p:nvPr/>
            </p:nvSpPr>
            <p:spPr>
              <a:xfrm>
                <a:off x="3496618" y="2007177"/>
                <a:ext cx="2142204" cy="358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이용자 서비스</a:t>
                </a:r>
              </a:p>
            </p:txBody>
          </p:sp>
        </p:grpSp>
        <p:pic>
          <p:nvPicPr>
            <p:cNvPr id="102" name="그림 101" descr="클립아트, 만화 영화, 일러스트레이션, 그림이(가) 표시된 사진&#10;&#10;자동 생성된 설명">
              <a:extLst>
                <a:ext uri="{FF2B5EF4-FFF2-40B4-BE49-F238E27FC236}">
                  <a16:creationId xmlns:a16="http://schemas.microsoft.com/office/drawing/2014/main" id="{A1ED32AE-0991-BA54-3F66-63DAAD1DC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1406" y="2903815"/>
              <a:ext cx="447321" cy="447321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8958601" y="1663750"/>
            <a:ext cx="1654167" cy="1002091"/>
            <a:chOff x="6022591" y="4535031"/>
            <a:chExt cx="1654167" cy="100209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B0F2DDA-D8EA-20ED-CF2A-78B57EA91833}"/>
                </a:ext>
              </a:extLst>
            </p:cNvPr>
            <p:cNvGrpSpPr/>
            <p:nvPr/>
          </p:nvGrpSpPr>
          <p:grpSpPr>
            <a:xfrm>
              <a:off x="6022591" y="4535031"/>
              <a:ext cx="1654167" cy="1002091"/>
              <a:chOff x="3496618" y="1147874"/>
              <a:chExt cx="2142204" cy="1297743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5DF750E3-4317-DC22-CBD4-434D01347CAA}"/>
                  </a:ext>
                </a:extLst>
              </p:cNvPr>
              <p:cNvGrpSpPr/>
              <p:nvPr/>
            </p:nvGrpSpPr>
            <p:grpSpPr>
              <a:xfrm>
                <a:off x="3860528" y="1147874"/>
                <a:ext cx="1414384" cy="1273698"/>
                <a:chOff x="1328480" y="1875232"/>
                <a:chExt cx="2173857" cy="1957628"/>
              </a:xfrm>
            </p:grpSpPr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99494CD9-65A5-28C5-93F5-E1527E908A16}"/>
                    </a:ext>
                  </a:extLst>
                </p:cNvPr>
                <p:cNvSpPr/>
                <p:nvPr/>
              </p:nvSpPr>
              <p:spPr>
                <a:xfrm>
                  <a:off x="1328480" y="3113869"/>
                  <a:ext cx="2173857" cy="718991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1D55B979-EF17-3A45-D333-69629A5F42DC}"/>
                    </a:ext>
                  </a:extLst>
                </p:cNvPr>
                <p:cNvSpPr/>
                <p:nvPr/>
              </p:nvSpPr>
              <p:spPr>
                <a:xfrm>
                  <a:off x="1556206" y="1875232"/>
                  <a:ext cx="1742536" cy="179429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CFF14F9D-2849-DDB9-176B-81F73A6EE362}"/>
                    </a:ext>
                  </a:extLst>
                </p:cNvPr>
                <p:cNvSpPr/>
                <p:nvPr/>
              </p:nvSpPr>
              <p:spPr>
                <a:xfrm>
                  <a:off x="1590710" y="3159651"/>
                  <a:ext cx="1742537" cy="613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1DE4F7E-9E8A-251F-F3A4-A6F63B278DC6}"/>
                  </a:ext>
                </a:extLst>
              </p:cNvPr>
              <p:cNvSpPr txBox="1"/>
              <p:nvPr/>
            </p:nvSpPr>
            <p:spPr>
              <a:xfrm>
                <a:off x="3496618" y="2007178"/>
                <a:ext cx="2142204" cy="438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자료 관리</a:t>
                </a:r>
              </a:p>
            </p:txBody>
          </p:sp>
        </p:grpSp>
        <p:pic>
          <p:nvPicPr>
            <p:cNvPr id="104" name="그림 103" descr="스크린샷, 그래픽, 폰트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E029A8A2-3668-8D88-E334-DACCE5E71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31629" y="4674333"/>
              <a:ext cx="486878" cy="486878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1515064" y="1679199"/>
            <a:ext cx="1654167" cy="983524"/>
            <a:chOff x="4383223" y="4520899"/>
            <a:chExt cx="1654167" cy="983524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0816A0A7-BBA5-0AA2-6A34-8176A3FF727D}"/>
                </a:ext>
              </a:extLst>
            </p:cNvPr>
            <p:cNvGrpSpPr/>
            <p:nvPr/>
          </p:nvGrpSpPr>
          <p:grpSpPr>
            <a:xfrm>
              <a:off x="4383223" y="4520899"/>
              <a:ext cx="1654167" cy="983524"/>
              <a:chOff x="3496618" y="1147874"/>
              <a:chExt cx="2142204" cy="1273698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44EA1C56-8C13-753C-90A7-D47D3CB6A32C}"/>
                  </a:ext>
                </a:extLst>
              </p:cNvPr>
              <p:cNvGrpSpPr/>
              <p:nvPr/>
            </p:nvGrpSpPr>
            <p:grpSpPr>
              <a:xfrm>
                <a:off x="3860528" y="1147874"/>
                <a:ext cx="1414384" cy="1273698"/>
                <a:chOff x="1328480" y="1875232"/>
                <a:chExt cx="2173857" cy="1957628"/>
              </a:xfrm>
            </p:grpSpPr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83EDB597-3923-8510-C7F1-FA41B95005A7}"/>
                    </a:ext>
                  </a:extLst>
                </p:cNvPr>
                <p:cNvSpPr/>
                <p:nvPr/>
              </p:nvSpPr>
              <p:spPr>
                <a:xfrm>
                  <a:off x="1328480" y="3113869"/>
                  <a:ext cx="2173857" cy="718991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3480B4A3-BC35-3BBD-BAA6-3B22057CD4FD}"/>
                    </a:ext>
                  </a:extLst>
                </p:cNvPr>
                <p:cNvSpPr/>
                <p:nvPr/>
              </p:nvSpPr>
              <p:spPr>
                <a:xfrm>
                  <a:off x="1556206" y="1875232"/>
                  <a:ext cx="1742536" cy="179429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5F0B88A4-02E9-30A0-2C3D-1A2005142686}"/>
                    </a:ext>
                  </a:extLst>
                </p:cNvPr>
                <p:cNvSpPr/>
                <p:nvPr/>
              </p:nvSpPr>
              <p:spPr>
                <a:xfrm>
                  <a:off x="1590710" y="3159651"/>
                  <a:ext cx="1742537" cy="613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E98B6C-9604-48F5-7048-6A7471C9B4A9}"/>
                  </a:ext>
                </a:extLst>
              </p:cNvPr>
              <p:cNvSpPr txBox="1"/>
              <p:nvPr/>
            </p:nvSpPr>
            <p:spPr>
              <a:xfrm>
                <a:off x="3496618" y="2007178"/>
                <a:ext cx="2142204" cy="39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보고서 작성</a:t>
                </a:r>
              </a:p>
            </p:txBody>
          </p:sp>
        </p:grpSp>
        <p:pic>
          <p:nvPicPr>
            <p:cNvPr id="106" name="그림 105" descr="스크린샷, 클립아트, 그래픽 디자인, 디자인이(가) 표시된 사진&#10;&#10;자동 생성된 설명">
              <a:extLst>
                <a:ext uri="{FF2B5EF4-FFF2-40B4-BE49-F238E27FC236}">
                  <a16:creationId xmlns:a16="http://schemas.microsoft.com/office/drawing/2014/main" id="{E5F23DD7-6ACB-55E8-7FB7-E56B28F3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807" y="4693208"/>
              <a:ext cx="414640" cy="41464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3472201" y="1687409"/>
            <a:ext cx="1654167" cy="1002091"/>
            <a:chOff x="3514303" y="2636391"/>
            <a:chExt cx="1654167" cy="1002091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757F8333-5624-FB30-BEE4-2557DE25F502}"/>
                </a:ext>
              </a:extLst>
            </p:cNvPr>
            <p:cNvGrpSpPr/>
            <p:nvPr/>
          </p:nvGrpSpPr>
          <p:grpSpPr>
            <a:xfrm>
              <a:off x="3514303" y="2636391"/>
              <a:ext cx="1654167" cy="1002091"/>
              <a:chOff x="3496618" y="1147874"/>
              <a:chExt cx="2142204" cy="1297743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36D14565-A90F-3028-F545-C66A7B2EFCEA}"/>
                  </a:ext>
                </a:extLst>
              </p:cNvPr>
              <p:cNvGrpSpPr/>
              <p:nvPr/>
            </p:nvGrpSpPr>
            <p:grpSpPr>
              <a:xfrm>
                <a:off x="3860528" y="1147874"/>
                <a:ext cx="1414384" cy="1273698"/>
                <a:chOff x="1328480" y="1875232"/>
                <a:chExt cx="2173857" cy="1957628"/>
              </a:xfrm>
            </p:grpSpPr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FD9ED552-8717-B5E4-F345-09E7754895E4}"/>
                    </a:ext>
                  </a:extLst>
                </p:cNvPr>
                <p:cNvSpPr/>
                <p:nvPr/>
              </p:nvSpPr>
              <p:spPr>
                <a:xfrm>
                  <a:off x="1328480" y="3113869"/>
                  <a:ext cx="2173857" cy="718991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FB40F985-1096-5DB1-7F9B-7BC286446086}"/>
                    </a:ext>
                  </a:extLst>
                </p:cNvPr>
                <p:cNvSpPr/>
                <p:nvPr/>
              </p:nvSpPr>
              <p:spPr>
                <a:xfrm>
                  <a:off x="1556206" y="1875232"/>
                  <a:ext cx="1742536" cy="179429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7C1927E9-1F56-4E4B-4E34-51485400B2EE}"/>
                    </a:ext>
                  </a:extLst>
                </p:cNvPr>
                <p:cNvSpPr/>
                <p:nvPr/>
              </p:nvSpPr>
              <p:spPr>
                <a:xfrm>
                  <a:off x="1590710" y="3159651"/>
                  <a:ext cx="1742537" cy="613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A8445E-9147-59EE-79BF-F7D6835CA9F6}"/>
                  </a:ext>
                </a:extLst>
              </p:cNvPr>
              <p:cNvSpPr txBox="1"/>
              <p:nvPr/>
            </p:nvSpPr>
            <p:spPr>
              <a:xfrm>
                <a:off x="3496618" y="2007178"/>
                <a:ext cx="2142204" cy="438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장서 관리</a:t>
                </a:r>
              </a:p>
            </p:txBody>
          </p:sp>
        </p:grpSp>
        <p:pic>
          <p:nvPicPr>
            <p:cNvPr id="108" name="그림 107" descr="스크린샷, 다채로움, 직사각형, 사각형이(가) 표시된 사진&#10;&#10;자동 생성된 설명">
              <a:extLst>
                <a:ext uri="{FF2B5EF4-FFF2-40B4-BE49-F238E27FC236}">
                  <a16:creationId xmlns:a16="http://schemas.microsoft.com/office/drawing/2014/main" id="{D6093293-275F-814C-FFD6-AF4A028CF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03556" y="2762211"/>
              <a:ext cx="475659" cy="475659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5268917" y="1679792"/>
            <a:ext cx="1654167" cy="1002091"/>
            <a:chOff x="5268917" y="2353556"/>
            <a:chExt cx="1654167" cy="100209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652D3B2-CB4B-DD2A-6218-ABFDEF1A3214}"/>
                </a:ext>
              </a:extLst>
            </p:cNvPr>
            <p:cNvGrpSpPr/>
            <p:nvPr/>
          </p:nvGrpSpPr>
          <p:grpSpPr>
            <a:xfrm>
              <a:off x="5268917" y="2353556"/>
              <a:ext cx="1654167" cy="1002091"/>
              <a:chOff x="3496618" y="1147874"/>
              <a:chExt cx="2142204" cy="1297743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A9FC59E-7072-79FA-332E-0B1C1D8B5A6B}"/>
                  </a:ext>
                </a:extLst>
              </p:cNvPr>
              <p:cNvGrpSpPr/>
              <p:nvPr/>
            </p:nvGrpSpPr>
            <p:grpSpPr>
              <a:xfrm>
                <a:off x="3860528" y="1147874"/>
                <a:ext cx="1414384" cy="1273698"/>
                <a:chOff x="1328480" y="1875232"/>
                <a:chExt cx="2173857" cy="1957628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AC46BAA4-1D4C-0B92-7E0A-FF8BF372609D}"/>
                    </a:ext>
                  </a:extLst>
                </p:cNvPr>
                <p:cNvSpPr/>
                <p:nvPr/>
              </p:nvSpPr>
              <p:spPr>
                <a:xfrm>
                  <a:off x="1328480" y="3113869"/>
                  <a:ext cx="2173857" cy="718991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8832AB52-F0AB-CB08-4D8C-9DC53F2E2DF6}"/>
                    </a:ext>
                  </a:extLst>
                </p:cNvPr>
                <p:cNvSpPr/>
                <p:nvPr/>
              </p:nvSpPr>
              <p:spPr>
                <a:xfrm>
                  <a:off x="1556206" y="1875232"/>
                  <a:ext cx="1742536" cy="179429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3A375784-0134-84E9-114D-C45F3D6923F5}"/>
                    </a:ext>
                  </a:extLst>
                </p:cNvPr>
                <p:cNvSpPr/>
                <p:nvPr/>
              </p:nvSpPr>
              <p:spPr>
                <a:xfrm>
                  <a:off x="1590710" y="3159651"/>
                  <a:ext cx="1742537" cy="613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46631E-FF2E-3E46-531E-EFD3B1830E3B}"/>
                  </a:ext>
                </a:extLst>
              </p:cNvPr>
              <p:cNvSpPr txBox="1"/>
              <p:nvPr/>
            </p:nvSpPr>
            <p:spPr>
              <a:xfrm>
                <a:off x="3496618" y="2007178"/>
                <a:ext cx="2142204" cy="438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자료 구입</a:t>
                </a:r>
              </a:p>
            </p:txBody>
          </p:sp>
        </p:grpSp>
        <p:pic>
          <p:nvPicPr>
            <p:cNvPr id="110" name="그림 109" descr="다채로움, 그래픽, 스크린샷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D3C17CBE-42AD-6AF7-91DD-B65D55B3C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156" y="2537162"/>
              <a:ext cx="374677" cy="374677"/>
            </a:xfrm>
            <a:prstGeom prst="rect">
              <a:avLst/>
            </a:prstGeom>
          </p:spPr>
        </p:pic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4D044B3-E8E0-5FCE-ACB7-1AD09B08621F}"/>
              </a:ext>
            </a:extLst>
          </p:cNvPr>
          <p:cNvSpPr txBox="1"/>
          <p:nvPr/>
        </p:nvSpPr>
        <p:spPr>
          <a:xfrm>
            <a:off x="9477705" y="1112303"/>
            <a:ext cx="2147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잡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코리아 제공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808483-BEEF-303E-087B-2FCD0268CC97}"/>
              </a:ext>
            </a:extLst>
          </p:cNvPr>
          <p:cNvSpPr txBox="1"/>
          <p:nvPr/>
        </p:nvSpPr>
        <p:spPr>
          <a:xfrm>
            <a:off x="4680605" y="1049426"/>
            <a:ext cx="283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u="sng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사서 업무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680622" y="3451308"/>
            <a:ext cx="10896933" cy="2631215"/>
            <a:chOff x="708804" y="1190445"/>
            <a:chExt cx="10774393" cy="3693593"/>
          </a:xfrm>
        </p:grpSpPr>
        <p:sp>
          <p:nvSpPr>
            <p:cNvPr id="55" name="사각형: 둥근 모서리 5">
              <a:extLst>
                <a:ext uri="{FF2B5EF4-FFF2-40B4-BE49-F238E27FC236}">
                  <a16:creationId xmlns:a16="http://schemas.microsoft.com/office/drawing/2014/main" id="{CAF1AA5E-2C15-124C-0E2B-F15446106591}"/>
                </a:ext>
              </a:extLst>
            </p:cNvPr>
            <p:cNvSpPr/>
            <p:nvPr/>
          </p:nvSpPr>
          <p:spPr>
            <a:xfrm>
              <a:off x="708804" y="1190445"/>
              <a:ext cx="10774392" cy="3693593"/>
            </a:xfrm>
            <a:prstGeom prst="roundRect">
              <a:avLst>
                <a:gd name="adj" fmla="val 7792"/>
              </a:avLst>
            </a:prstGeom>
            <a:noFill/>
            <a:ln w="19050">
              <a:solidFill>
                <a:srgbClr val="172C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11">
              <a:extLst>
                <a:ext uri="{FF2B5EF4-FFF2-40B4-BE49-F238E27FC236}">
                  <a16:creationId xmlns:a16="http://schemas.microsoft.com/office/drawing/2014/main" id="{A0497024-1A0C-CEB5-E06C-AFEC73EA0B94}"/>
                </a:ext>
              </a:extLst>
            </p:cNvPr>
            <p:cNvSpPr/>
            <p:nvPr/>
          </p:nvSpPr>
          <p:spPr>
            <a:xfrm>
              <a:off x="708805" y="3484961"/>
              <a:ext cx="10774392" cy="1070444"/>
            </a:xfrm>
            <a:prstGeom prst="roundRect">
              <a:avLst>
                <a:gd name="adj" fmla="val 75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172C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FED672-C137-AE1D-494D-C55E4B99F391}"/>
                </a:ext>
              </a:extLst>
            </p:cNvPr>
            <p:cNvSpPr txBox="1"/>
            <p:nvPr/>
          </p:nvSpPr>
          <p:spPr>
            <a:xfrm>
              <a:off x="1789673" y="3680808"/>
              <a:ext cx="8981944" cy="73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accent1">
                      <a:lumMod val="7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예산 및 도서관 운영에서 중요한 부분을 차지하고 있음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40C273-3530-1529-568C-CD1C51F2DE80}"/>
                </a:ext>
              </a:extLst>
            </p:cNvPr>
            <p:cNvSpPr txBox="1"/>
            <p:nvPr/>
          </p:nvSpPr>
          <p:spPr>
            <a:xfrm>
              <a:off x="5744014" y="1971588"/>
              <a:ext cx="4493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altLang="en-US" sz="20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책</a:t>
              </a:r>
              <a:r>
                <a:rPr lang="en-US" altLang="ko-KR" sz="20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</a:t>
              </a:r>
              <a:r>
                <a:rPr lang="ko-KR" altLang="en-US" sz="20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비디오</a:t>
              </a:r>
              <a:r>
                <a:rPr lang="en-US" altLang="ko-KR" sz="20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DVD, </a:t>
              </a:r>
              <a:r>
                <a:rPr lang="ko-KR" altLang="en-US" sz="200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연간물</a:t>
              </a:r>
              <a:r>
                <a:rPr lang="ko-KR" altLang="en-US" sz="20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등 이용자가 희망한 자료나 신간 자료를 구입한다</a:t>
              </a:r>
              <a:r>
                <a:rPr lang="en-US" altLang="ko-KR" sz="20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  <a:endPara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88227" y="3514145"/>
            <a:ext cx="2395411" cy="1424248"/>
            <a:chOff x="5268917" y="2353556"/>
            <a:chExt cx="1654167" cy="98352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652D3B2-CB4B-DD2A-6218-ABFDEF1A3214}"/>
                </a:ext>
              </a:extLst>
            </p:cNvPr>
            <p:cNvGrpSpPr/>
            <p:nvPr/>
          </p:nvGrpSpPr>
          <p:grpSpPr>
            <a:xfrm>
              <a:off x="5268917" y="2353556"/>
              <a:ext cx="1654167" cy="983524"/>
              <a:chOff x="3496618" y="1147874"/>
              <a:chExt cx="2142204" cy="1273698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BA9FC59E-7072-79FA-332E-0B1C1D8B5A6B}"/>
                  </a:ext>
                </a:extLst>
              </p:cNvPr>
              <p:cNvGrpSpPr/>
              <p:nvPr/>
            </p:nvGrpSpPr>
            <p:grpSpPr>
              <a:xfrm>
                <a:off x="3860528" y="1147874"/>
                <a:ext cx="1414384" cy="1273698"/>
                <a:chOff x="1328480" y="1875232"/>
                <a:chExt cx="2173857" cy="1957628"/>
              </a:xfrm>
            </p:grpSpPr>
            <p:sp>
              <p:nvSpPr>
                <p:cNvPr id="72" name="사각형: 둥근 모서리 14">
                  <a:extLst>
                    <a:ext uri="{FF2B5EF4-FFF2-40B4-BE49-F238E27FC236}">
                      <a16:creationId xmlns:a16="http://schemas.microsoft.com/office/drawing/2014/main" id="{AC46BAA4-1D4C-0B92-7E0A-FF8BF372609D}"/>
                    </a:ext>
                  </a:extLst>
                </p:cNvPr>
                <p:cNvSpPr/>
                <p:nvPr/>
              </p:nvSpPr>
              <p:spPr>
                <a:xfrm>
                  <a:off x="1328480" y="3113869"/>
                  <a:ext cx="2173857" cy="718991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8832AB52-F0AB-CB08-4D8C-9DC53F2E2DF6}"/>
                    </a:ext>
                  </a:extLst>
                </p:cNvPr>
                <p:cNvSpPr/>
                <p:nvPr/>
              </p:nvSpPr>
              <p:spPr>
                <a:xfrm>
                  <a:off x="1556206" y="1875232"/>
                  <a:ext cx="1742536" cy="179429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3A375784-0134-84E9-114D-C45F3D6923F5}"/>
                    </a:ext>
                  </a:extLst>
                </p:cNvPr>
                <p:cNvSpPr/>
                <p:nvPr/>
              </p:nvSpPr>
              <p:spPr>
                <a:xfrm>
                  <a:off x="1590710" y="3159651"/>
                  <a:ext cx="1742537" cy="613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546631E-FF2E-3E46-531E-EFD3B1830E3B}"/>
                  </a:ext>
                </a:extLst>
              </p:cNvPr>
              <p:cNvSpPr txBox="1"/>
              <p:nvPr/>
            </p:nvSpPr>
            <p:spPr>
              <a:xfrm>
                <a:off x="3496618" y="2007178"/>
                <a:ext cx="2142204" cy="357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자료 구입</a:t>
                </a:r>
              </a:p>
            </p:txBody>
          </p:sp>
        </p:grpSp>
        <p:pic>
          <p:nvPicPr>
            <p:cNvPr id="69" name="그림 68" descr="다채로움, 그래픽, 스크린샷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D3C17CBE-42AD-6AF7-91DD-B65D55B3C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156" y="2537162"/>
              <a:ext cx="374677" cy="374677"/>
            </a:xfrm>
            <a:prstGeom prst="rect">
              <a:avLst/>
            </a:prstGeom>
          </p:spPr>
        </p:pic>
      </p:grpSp>
      <p:sp>
        <p:nvSpPr>
          <p:cNvPr id="105" name="자유형 104"/>
          <p:cNvSpPr/>
          <p:nvPr/>
        </p:nvSpPr>
        <p:spPr>
          <a:xfrm rot="10800000">
            <a:off x="5834438" y="2842040"/>
            <a:ext cx="582949" cy="537162"/>
          </a:xfrm>
          <a:custGeom>
            <a:avLst/>
            <a:gdLst>
              <a:gd name="connsiteX0" fmla="*/ 791220 w 791220"/>
              <a:gd name="connsiteY0" fmla="*/ 729075 h 729075"/>
              <a:gd name="connsiteX1" fmla="*/ 0 w 791220"/>
              <a:gd name="connsiteY1" fmla="*/ 729075 h 729075"/>
              <a:gd name="connsiteX2" fmla="*/ 95775 w 791220"/>
              <a:gd name="connsiteY2" fmla="*/ 616848 h 729075"/>
              <a:gd name="connsiteX3" fmla="*/ 0 w 791220"/>
              <a:gd name="connsiteY3" fmla="*/ 616848 h 729075"/>
              <a:gd name="connsiteX4" fmla="*/ 130808 w 791220"/>
              <a:gd name="connsiteY4" fmla="*/ 463569 h 729075"/>
              <a:gd name="connsiteX5" fmla="*/ 0 w 791220"/>
              <a:gd name="connsiteY5" fmla="*/ 463569 h 729075"/>
              <a:gd name="connsiteX6" fmla="*/ 395610 w 791220"/>
              <a:gd name="connsiteY6" fmla="*/ 0 h 729075"/>
              <a:gd name="connsiteX7" fmla="*/ 791220 w 791220"/>
              <a:gd name="connsiteY7" fmla="*/ 463569 h 729075"/>
              <a:gd name="connsiteX8" fmla="*/ 660412 w 791220"/>
              <a:gd name="connsiteY8" fmla="*/ 463569 h 729075"/>
              <a:gd name="connsiteX9" fmla="*/ 791220 w 791220"/>
              <a:gd name="connsiteY9" fmla="*/ 616848 h 729075"/>
              <a:gd name="connsiteX10" fmla="*/ 695445 w 791220"/>
              <a:gd name="connsiteY10" fmla="*/ 616848 h 72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220" h="729075">
                <a:moveTo>
                  <a:pt x="791220" y="729075"/>
                </a:moveTo>
                <a:lnTo>
                  <a:pt x="0" y="729075"/>
                </a:lnTo>
                <a:lnTo>
                  <a:pt x="95775" y="616848"/>
                </a:lnTo>
                <a:lnTo>
                  <a:pt x="0" y="616848"/>
                </a:lnTo>
                <a:lnTo>
                  <a:pt x="130808" y="463569"/>
                </a:lnTo>
                <a:lnTo>
                  <a:pt x="0" y="463569"/>
                </a:lnTo>
                <a:lnTo>
                  <a:pt x="395610" y="0"/>
                </a:lnTo>
                <a:lnTo>
                  <a:pt x="791220" y="463569"/>
                </a:lnTo>
                <a:lnTo>
                  <a:pt x="660412" y="463569"/>
                </a:lnTo>
                <a:lnTo>
                  <a:pt x="791220" y="616848"/>
                </a:lnTo>
                <a:lnTo>
                  <a:pt x="695445" y="61684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9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8C7B9-8B99-5A08-74D4-04E419F8EDAB}"/>
              </a:ext>
            </a:extLst>
          </p:cNvPr>
          <p:cNvSpPr txBox="1"/>
          <p:nvPr/>
        </p:nvSpPr>
        <p:spPr>
          <a:xfrm>
            <a:off x="8794136" y="489470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 데이터</a:t>
            </a:r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C266A9-7A83-90FC-B890-3D4A90CF50F1}"/>
              </a:ext>
            </a:extLst>
          </p:cNvPr>
          <p:cNvSpPr/>
          <p:nvPr/>
        </p:nvSpPr>
        <p:spPr>
          <a:xfrm>
            <a:off x="519022" y="1388745"/>
            <a:ext cx="11153955" cy="840401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4BCEDA-3359-2125-E08B-AAD706C3E79F}"/>
              </a:ext>
            </a:extLst>
          </p:cNvPr>
          <p:cNvSpPr/>
          <p:nvPr/>
        </p:nvSpPr>
        <p:spPr>
          <a:xfrm>
            <a:off x="882442" y="1091371"/>
            <a:ext cx="2682815" cy="613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16B7E86-BD79-A77A-A53F-BF5F0FB490A8}"/>
              </a:ext>
            </a:extLst>
          </p:cNvPr>
          <p:cNvSpPr/>
          <p:nvPr/>
        </p:nvSpPr>
        <p:spPr>
          <a:xfrm>
            <a:off x="519022" y="2684594"/>
            <a:ext cx="11153955" cy="2245839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9B0FE86-855F-65CF-9468-B28826492686}"/>
              </a:ext>
            </a:extLst>
          </p:cNvPr>
          <p:cNvSpPr/>
          <p:nvPr/>
        </p:nvSpPr>
        <p:spPr>
          <a:xfrm>
            <a:off x="882442" y="2345560"/>
            <a:ext cx="2682815" cy="613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8DF98E-DD62-3ADD-4952-7479B263F616}"/>
              </a:ext>
            </a:extLst>
          </p:cNvPr>
          <p:cNvSpPr txBox="1"/>
          <p:nvPr/>
        </p:nvSpPr>
        <p:spPr>
          <a:xfrm>
            <a:off x="977333" y="1213393"/>
            <a:ext cx="338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국가도서관통계시스템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F38F59-FC1E-EB03-8173-2C6E5A5159F5}"/>
              </a:ext>
            </a:extLst>
          </p:cNvPr>
          <p:cNvSpPr txBox="1"/>
          <p:nvPr/>
        </p:nvSpPr>
        <p:spPr>
          <a:xfrm>
            <a:off x="1346165" y="2483907"/>
            <a:ext cx="338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도서관 정보나루</a:t>
            </a:r>
          </a:p>
        </p:txBody>
      </p:sp>
      <p:pic>
        <p:nvPicPr>
          <p:cNvPr id="24" name="그림 23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74989878-5983-22F4-178B-A90451E3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21" y="1725811"/>
            <a:ext cx="1983808" cy="467976"/>
          </a:xfrm>
          <a:prstGeom prst="rect">
            <a:avLst/>
          </a:prstGeom>
        </p:spPr>
      </p:pic>
      <p:pic>
        <p:nvPicPr>
          <p:cNvPr id="26" name="그림 25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5B753538-38E2-28BE-72D8-4FEE09FD7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71" y="3644607"/>
            <a:ext cx="2930117" cy="57286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8B59B28-2329-522A-06ED-1455FAE2909D}"/>
              </a:ext>
            </a:extLst>
          </p:cNvPr>
          <p:cNvSpPr txBox="1"/>
          <p:nvPr/>
        </p:nvSpPr>
        <p:spPr>
          <a:xfrm>
            <a:off x="3947176" y="1494539"/>
            <a:ext cx="513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2018~2022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기준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작은 도서관 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사서 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이용자 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94972E-585F-BA79-5A83-EB716B582722}"/>
              </a:ext>
            </a:extLst>
          </p:cNvPr>
          <p:cNvSpPr txBox="1"/>
          <p:nvPr/>
        </p:nvSpPr>
        <p:spPr>
          <a:xfrm>
            <a:off x="3928677" y="2776461"/>
            <a:ext cx="85458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2018~2022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기준</a:t>
            </a: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인기대출도서 목록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200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건씩</a:t>
            </a:r>
            <a:endParaRPr lang="ko-KR" altLang="en-US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지역별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대전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대구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광주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부산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울산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세종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성별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남자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여자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나이별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영유아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(0~5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유아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(6~7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초등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(8~13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청소년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(14~19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 20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30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40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50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60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 이상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성별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나이에서 하나씩 선택을 해 데이터를 만듦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35143C-5FAC-1249-FECC-E0AD76AD2625}"/>
              </a:ext>
            </a:extLst>
          </p:cNvPr>
          <p:cNvSpPr/>
          <p:nvPr/>
        </p:nvSpPr>
        <p:spPr>
          <a:xfrm>
            <a:off x="519022" y="5358380"/>
            <a:ext cx="11153955" cy="840401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0BDBE6A-1FA7-A31D-914D-B5DC461FE65E}"/>
              </a:ext>
            </a:extLst>
          </p:cNvPr>
          <p:cNvSpPr/>
          <p:nvPr/>
        </p:nvSpPr>
        <p:spPr>
          <a:xfrm>
            <a:off x="882442" y="5077990"/>
            <a:ext cx="2682815" cy="613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F0218D-8175-32D9-E129-EA842FB7CD03}"/>
              </a:ext>
            </a:extLst>
          </p:cNvPr>
          <p:cNvSpPr txBox="1"/>
          <p:nvPr/>
        </p:nvSpPr>
        <p:spPr>
          <a:xfrm>
            <a:off x="1744563" y="5246771"/>
            <a:ext cx="97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예스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24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6" name="그림 3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38DEE4AB-CFDE-8ED5-D7AE-DE00A784D4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94" y="5704045"/>
            <a:ext cx="1168603" cy="4641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A2E71CB-6D37-656A-1EAA-233F533E07F5}"/>
              </a:ext>
            </a:extLst>
          </p:cNvPr>
          <p:cNvSpPr txBox="1"/>
          <p:nvPr/>
        </p:nvSpPr>
        <p:spPr>
          <a:xfrm>
            <a:off x="3944597" y="5484470"/>
            <a:ext cx="465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국내신간종합도서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권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크롤링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카테고리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96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D5F5F-844E-0810-5C99-4DB92F4840DE}"/>
              </a:ext>
            </a:extLst>
          </p:cNvPr>
          <p:cNvSpPr/>
          <p:nvPr/>
        </p:nvSpPr>
        <p:spPr>
          <a:xfrm>
            <a:off x="379391" y="927080"/>
            <a:ext cx="11433218" cy="5518749"/>
          </a:xfrm>
          <a:prstGeom prst="roundRect">
            <a:avLst>
              <a:gd name="adj" fmla="val 98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8C7B9-8B99-5A08-74D4-04E419F8EDAB}"/>
              </a:ext>
            </a:extLst>
          </p:cNvPr>
          <p:cNvSpPr txBox="1"/>
          <p:nvPr/>
        </p:nvSpPr>
        <p:spPr>
          <a:xfrm>
            <a:off x="8690619" y="489470"/>
            <a:ext cx="32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2400" b="1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endParaRPr lang="ko-KR" altLang="en-US" sz="2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" name="그림 9" descr="디자인이(가) 표시된 사진&#10;&#10;자동 생성된 설명">
            <a:extLst>
              <a:ext uri="{FF2B5EF4-FFF2-40B4-BE49-F238E27FC236}">
                <a16:creationId xmlns:a16="http://schemas.microsoft.com/office/drawing/2014/main" id="{C058FB8E-1B66-5A4F-144B-DE72A1034A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333" y="337758"/>
            <a:ext cx="613377" cy="61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D88F3-1796-DB38-D740-1A99AE85D840}"/>
              </a:ext>
            </a:extLst>
          </p:cNvPr>
          <p:cNvSpPr txBox="1"/>
          <p:nvPr/>
        </p:nvSpPr>
        <p:spPr>
          <a:xfrm>
            <a:off x="1556206" y="628618"/>
            <a:ext cx="42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 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활용방안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2C2A7D-196F-1B60-413A-D000AA50B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94925"/>
              </p:ext>
            </p:extLst>
          </p:nvPr>
        </p:nvGraphicFramePr>
        <p:xfrm>
          <a:off x="648417" y="1249597"/>
          <a:ext cx="10853774" cy="1464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495">
                  <a:extLst>
                    <a:ext uri="{9D8B030D-6E8A-4147-A177-3AD203B41FA5}">
                      <a16:colId xmlns:a16="http://schemas.microsoft.com/office/drawing/2014/main" val="814507196"/>
                    </a:ext>
                  </a:extLst>
                </a:gridCol>
                <a:gridCol w="539969">
                  <a:extLst>
                    <a:ext uri="{9D8B030D-6E8A-4147-A177-3AD203B41FA5}">
                      <a16:colId xmlns:a16="http://schemas.microsoft.com/office/drawing/2014/main" val="2148347435"/>
                    </a:ext>
                  </a:extLst>
                </a:gridCol>
                <a:gridCol w="1555449">
                  <a:extLst>
                    <a:ext uri="{9D8B030D-6E8A-4147-A177-3AD203B41FA5}">
                      <a16:colId xmlns:a16="http://schemas.microsoft.com/office/drawing/2014/main" val="74736494"/>
                    </a:ext>
                  </a:extLst>
                </a:gridCol>
                <a:gridCol w="1110011">
                  <a:extLst>
                    <a:ext uri="{9D8B030D-6E8A-4147-A177-3AD203B41FA5}">
                      <a16:colId xmlns:a16="http://schemas.microsoft.com/office/drawing/2014/main" val="1846384412"/>
                    </a:ext>
                  </a:extLst>
                </a:gridCol>
                <a:gridCol w="644523">
                  <a:extLst>
                    <a:ext uri="{9D8B030D-6E8A-4147-A177-3AD203B41FA5}">
                      <a16:colId xmlns:a16="http://schemas.microsoft.com/office/drawing/2014/main" val="599328082"/>
                    </a:ext>
                  </a:extLst>
                </a:gridCol>
                <a:gridCol w="591531">
                  <a:extLst>
                    <a:ext uri="{9D8B030D-6E8A-4147-A177-3AD203B41FA5}">
                      <a16:colId xmlns:a16="http://schemas.microsoft.com/office/drawing/2014/main" val="2450062217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1154563078"/>
                    </a:ext>
                  </a:extLst>
                </a:gridCol>
                <a:gridCol w="1120036">
                  <a:extLst>
                    <a:ext uri="{9D8B030D-6E8A-4147-A177-3AD203B41FA5}">
                      <a16:colId xmlns:a16="http://schemas.microsoft.com/office/drawing/2014/main" val="197218379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35846306"/>
                    </a:ext>
                  </a:extLst>
                </a:gridCol>
                <a:gridCol w="780601">
                  <a:extLst>
                    <a:ext uri="{9D8B030D-6E8A-4147-A177-3AD203B41FA5}">
                      <a16:colId xmlns:a16="http://schemas.microsoft.com/office/drawing/2014/main" val="3138474858"/>
                    </a:ext>
                  </a:extLst>
                </a:gridCol>
                <a:gridCol w="620173">
                  <a:extLst>
                    <a:ext uri="{9D8B030D-6E8A-4147-A177-3AD203B41FA5}">
                      <a16:colId xmlns:a16="http://schemas.microsoft.com/office/drawing/2014/main" val="538278744"/>
                    </a:ext>
                  </a:extLst>
                </a:gridCol>
                <a:gridCol w="635931">
                  <a:extLst>
                    <a:ext uri="{9D8B030D-6E8A-4147-A177-3AD203B41FA5}">
                      <a16:colId xmlns:a16="http://schemas.microsoft.com/office/drawing/2014/main" val="3061366634"/>
                    </a:ext>
                  </a:extLst>
                </a:gridCol>
                <a:gridCol w="635931">
                  <a:extLst>
                    <a:ext uri="{9D8B030D-6E8A-4147-A177-3AD203B41FA5}">
                      <a16:colId xmlns:a16="http://schemas.microsoft.com/office/drawing/2014/main" val="3341395671"/>
                    </a:ext>
                  </a:extLst>
                </a:gridCol>
                <a:gridCol w="635931">
                  <a:extLst>
                    <a:ext uri="{9D8B030D-6E8A-4147-A177-3AD203B41FA5}">
                      <a16:colId xmlns:a16="http://schemas.microsoft.com/office/drawing/2014/main" val="2338798098"/>
                    </a:ext>
                  </a:extLst>
                </a:gridCol>
              </a:tblGrid>
              <a:tr h="321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순위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서명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저자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출판사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출판년도</a:t>
                      </a:r>
                      <a:endParaRPr lang="ko-KR" altLang="en-US" sz="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권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ISBN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ISBN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부가기호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KDC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대출건수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성별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연령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지역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69898"/>
                  </a:ext>
                </a:extLst>
              </a:tr>
              <a:tr h="377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1.0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수박 수영장 </a:t>
                      </a:r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</a:t>
                      </a:r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안녕달 그림책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지은이</a:t>
                      </a:r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안녕달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창비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2015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NaN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9.788936e+12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77810.0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813.70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164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영유아</a:t>
                      </a:r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(0~5</a:t>
                      </a:r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</a:t>
                      </a:r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08874"/>
                  </a:ext>
                </a:extLst>
              </a:tr>
              <a:tr h="44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2.0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숲속 </a:t>
                      </a:r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</a:t>
                      </a:r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층짜리 집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글</a:t>
                      </a:r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·</a:t>
                      </a:r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그림</a:t>
                      </a:r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이와이 도시오 </a:t>
                      </a:r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;</a:t>
                      </a:r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옮김</a:t>
                      </a:r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</a:t>
                      </a:r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김숙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북뱅크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2021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NaN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9.788936e+12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74830.3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833.60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137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영유아</a:t>
                      </a:r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(0~5</a:t>
                      </a:r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</a:t>
                      </a:r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610306"/>
                  </a:ext>
                </a:extLst>
              </a:tr>
              <a:tr h="321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3.0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당근 유치원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지은이</a:t>
                      </a:r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안녕달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창비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2020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NaN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9788936e+12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77810.0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813.70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영유아</a:t>
                      </a:r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(0~5</a:t>
                      </a:r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</a:t>
                      </a:r>
                      <a:r>
                        <a:rPr lang="en-US" altLang="ko-KR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sz="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</a:t>
                      </a:r>
                    </a:p>
                  </a:txBody>
                  <a:tcPr marL="74128" marR="74128" marT="37064" marB="37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9147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C84D1F1-07F4-B35E-078E-1B734FD60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65085"/>
              </p:ext>
            </p:extLst>
          </p:nvPr>
        </p:nvGraphicFramePr>
        <p:xfrm>
          <a:off x="648417" y="3291261"/>
          <a:ext cx="10853774" cy="2981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661">
                  <a:extLst>
                    <a:ext uri="{9D8B030D-6E8A-4147-A177-3AD203B41FA5}">
                      <a16:colId xmlns:a16="http://schemas.microsoft.com/office/drawing/2014/main" val="814507196"/>
                    </a:ext>
                  </a:extLst>
                </a:gridCol>
                <a:gridCol w="1836103">
                  <a:extLst>
                    <a:ext uri="{9D8B030D-6E8A-4147-A177-3AD203B41FA5}">
                      <a16:colId xmlns:a16="http://schemas.microsoft.com/office/drawing/2014/main" val="1885007363"/>
                    </a:ext>
                  </a:extLst>
                </a:gridCol>
                <a:gridCol w="8442010">
                  <a:extLst>
                    <a:ext uri="{9D8B030D-6E8A-4147-A177-3AD203B41FA5}">
                      <a16:colId xmlns:a16="http://schemas.microsoft.com/office/drawing/2014/main" val="1440650704"/>
                    </a:ext>
                  </a:extLst>
                </a:gridCol>
              </a:tblGrid>
              <a:tr h="25622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69898"/>
                  </a:ext>
                </a:extLst>
              </a:tr>
              <a:tr h="317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대광주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000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비전공자를 위한 이해할 수 있는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 IT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지식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08874"/>
                  </a:ext>
                </a:extLst>
              </a:tr>
              <a:tr h="378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대광주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000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지적 대화를 위한 넓고 얕은 지식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–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현실 편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역사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경제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정치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사회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 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윤리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610306"/>
                  </a:ext>
                </a:extLst>
              </a:tr>
              <a:tr h="378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대광주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000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 권으로 읽는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컴퓨터 구조와 프로그래밍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더 나은 소트프웨어  개발을 위한 하드웨어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자료구조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필수 알고리즘등 프로그래머의 비밀노트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914749"/>
                  </a:ext>
                </a:extLst>
              </a:tr>
              <a:tr h="378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대광주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000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프로크리에이트로 배우는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 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자토의 아이패드 드로잉 클래스 </a:t>
                      </a:r>
                      <a:r>
                        <a:rPr lang="en-US" altLang="ko-KR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</a:t>
                      </a:r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혼자 공부하는 일상 드로잉부터 굿즈 제작 노하우까지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293620"/>
                  </a:ext>
                </a:extLst>
              </a:tr>
              <a:tr h="317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남자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대광주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000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(Do it!) 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첫 코딩 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with 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파이썬 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보통 사람이 알아야 할 프로그래밍 기초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59089"/>
                  </a:ext>
                </a:extLst>
              </a:tr>
              <a:tr h="31787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···</a:t>
                      </a:r>
                      <a:endParaRPr lang="ko-KR" altLang="en-US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48223"/>
                  </a:ext>
                </a:extLst>
              </a:tr>
              <a:tr h="317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4006</a:t>
                      </a:r>
                      <a:endParaRPr lang="ko-KR" altLang="en-US" sz="9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여자초등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(8~13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900</a:t>
                      </a:r>
                      <a:endParaRPr lang="ko-KR" altLang="en-US" sz="9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수상한 화장실</a:t>
                      </a:r>
                      <a:endParaRPr lang="ko-KR" altLang="en-US" sz="9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381179"/>
                  </a:ext>
                </a:extLst>
              </a:tr>
              <a:tr h="317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4007</a:t>
                      </a:r>
                      <a:endParaRPr lang="ko-KR" altLang="en-US" sz="9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여자초등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(8~13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</a:t>
                      </a: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900</a:t>
                      </a:r>
                      <a:endParaRPr lang="ko-KR" altLang="en-US" sz="9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수상한 식당</a:t>
                      </a:r>
                      <a:endParaRPr lang="ko-KR" altLang="en-US" sz="9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962417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59831" y="1131003"/>
            <a:ext cx="1812758" cy="16924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060966" y="1144630"/>
            <a:ext cx="3582393" cy="16924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4580695" y="2845917"/>
            <a:ext cx="393458" cy="362555"/>
          </a:xfrm>
          <a:custGeom>
            <a:avLst/>
            <a:gdLst>
              <a:gd name="connsiteX0" fmla="*/ 791220 w 791220"/>
              <a:gd name="connsiteY0" fmla="*/ 729075 h 729075"/>
              <a:gd name="connsiteX1" fmla="*/ 0 w 791220"/>
              <a:gd name="connsiteY1" fmla="*/ 729075 h 729075"/>
              <a:gd name="connsiteX2" fmla="*/ 95775 w 791220"/>
              <a:gd name="connsiteY2" fmla="*/ 616848 h 729075"/>
              <a:gd name="connsiteX3" fmla="*/ 0 w 791220"/>
              <a:gd name="connsiteY3" fmla="*/ 616848 h 729075"/>
              <a:gd name="connsiteX4" fmla="*/ 130808 w 791220"/>
              <a:gd name="connsiteY4" fmla="*/ 463569 h 729075"/>
              <a:gd name="connsiteX5" fmla="*/ 0 w 791220"/>
              <a:gd name="connsiteY5" fmla="*/ 463569 h 729075"/>
              <a:gd name="connsiteX6" fmla="*/ 395610 w 791220"/>
              <a:gd name="connsiteY6" fmla="*/ 0 h 729075"/>
              <a:gd name="connsiteX7" fmla="*/ 791220 w 791220"/>
              <a:gd name="connsiteY7" fmla="*/ 463569 h 729075"/>
              <a:gd name="connsiteX8" fmla="*/ 660412 w 791220"/>
              <a:gd name="connsiteY8" fmla="*/ 463569 h 729075"/>
              <a:gd name="connsiteX9" fmla="*/ 791220 w 791220"/>
              <a:gd name="connsiteY9" fmla="*/ 616848 h 729075"/>
              <a:gd name="connsiteX10" fmla="*/ 695445 w 791220"/>
              <a:gd name="connsiteY10" fmla="*/ 616848 h 72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220" h="729075">
                <a:moveTo>
                  <a:pt x="791220" y="729075"/>
                </a:moveTo>
                <a:lnTo>
                  <a:pt x="0" y="729075"/>
                </a:lnTo>
                <a:lnTo>
                  <a:pt x="95775" y="616848"/>
                </a:lnTo>
                <a:lnTo>
                  <a:pt x="0" y="616848"/>
                </a:lnTo>
                <a:lnTo>
                  <a:pt x="130808" y="463569"/>
                </a:lnTo>
                <a:lnTo>
                  <a:pt x="0" y="463569"/>
                </a:lnTo>
                <a:lnTo>
                  <a:pt x="395610" y="0"/>
                </a:lnTo>
                <a:lnTo>
                  <a:pt x="791220" y="463569"/>
                </a:lnTo>
                <a:lnTo>
                  <a:pt x="660412" y="463569"/>
                </a:lnTo>
                <a:lnTo>
                  <a:pt x="791220" y="616848"/>
                </a:lnTo>
                <a:lnTo>
                  <a:pt x="695445" y="61684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44381" y="2813596"/>
            <a:ext cx="2103239" cy="36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필요데이터만 추출</a:t>
            </a:r>
          </a:p>
        </p:txBody>
      </p:sp>
    </p:spTree>
    <p:extLst>
      <p:ext uri="{BB962C8B-B14F-4D97-AF65-F5344CB8AC3E}">
        <p14:creationId xmlns:p14="http://schemas.microsoft.com/office/powerpoint/2010/main" val="291775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2074</Words>
  <Application>Microsoft Office PowerPoint</Application>
  <PresentationFormat>와이드스크린</PresentationFormat>
  <Paragraphs>469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</vt:lpstr>
      <vt:lpstr>에스코어 드림 6 Bold</vt:lpstr>
      <vt:lpstr>맑은 고딕</vt:lpstr>
      <vt:lpstr>에스코어 드림 4 Regular</vt:lpstr>
      <vt:lpstr>에스코어 드림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박수빈</dc:creator>
  <cp:lastModifiedBy>박수빈</cp:lastModifiedBy>
  <cp:revision>47</cp:revision>
  <dcterms:created xsi:type="dcterms:W3CDTF">2023-12-16T05:10:19Z</dcterms:created>
  <dcterms:modified xsi:type="dcterms:W3CDTF">2024-02-24T07:00:39Z</dcterms:modified>
</cp:coreProperties>
</file>