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4" r:id="rId5"/>
    <p:sldId id="274" r:id="rId6"/>
    <p:sldId id="266" r:id="rId7"/>
    <p:sldId id="275" r:id="rId8"/>
    <p:sldId id="259" r:id="rId9"/>
    <p:sldId id="276" r:id="rId10"/>
    <p:sldId id="260" r:id="rId11"/>
    <p:sldId id="268" r:id="rId12"/>
    <p:sldId id="269" r:id="rId13"/>
    <p:sldId id="261" r:id="rId14"/>
    <p:sldId id="270" r:id="rId15"/>
    <p:sldId id="272" r:id="rId16"/>
    <p:sldId id="273" r:id="rId17"/>
    <p:sldId id="262" r:id="rId18"/>
    <p:sldId id="263" r:id="rId19"/>
    <p:sldId id="271"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94660"/>
  </p:normalViewPr>
  <p:slideViewPr>
    <p:cSldViewPr snapToGrid="0">
      <p:cViewPr varScale="1">
        <p:scale>
          <a:sx n="89" d="100"/>
          <a:sy n="89"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t>‹#›</a:t>
            </a:fld>
            <a:endParaRPr lang="en-US"/>
          </a:p>
        </p:txBody>
      </p:sp>
    </p:spTree>
    <p:extLst>
      <p:ext uri="{BB962C8B-B14F-4D97-AF65-F5344CB8AC3E}">
        <p14:creationId xmlns:p14="http://schemas.microsoft.com/office/powerpoint/2010/main" val="15235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3D3C11-8D6A-4A5E-A65F-B60B0C0BD516}" type="datetime1">
              <a:rPr lang="en-IN" smtClean="0"/>
              <a:t>16-04-2024</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65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F13869-5C46-445F-8085-2E923E2D599C}" type="datetime1">
              <a:rPr lang="en-IN" smtClean="0"/>
              <a:t>16-04-2024</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76123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9833335-9A8E-48A9-A91D-7E4040169785}" type="datetime1">
              <a:rPr lang="en-IN" smtClean="0"/>
              <a:t>16-04-2024</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7696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7E1CD-1417-48A0-8479-8AC022749A8C}" type="datetime1">
              <a:rPr lang="en-IN" smtClean="0"/>
              <a:t>16-04-2024</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53361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5CCA9F-CE8B-4912-8BFD-B17889EA49A8}" type="datetime1">
              <a:rPr lang="en-IN" smtClean="0"/>
              <a:t>16-04-2024</a:t>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51224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074CF5-D2DA-44A9-96F3-5EBB82F3E142}" type="datetime1">
              <a:rPr lang="en-IN" smtClean="0"/>
              <a:t>16-04-2024</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28890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FC77F-65A3-4E33-995E-200854F402D9}" type="datetime1">
              <a:rPr lang="en-IN" smtClean="0"/>
              <a:t>16-04-2024</a:t>
            </a:fld>
            <a:endParaRPr lang="en-IN"/>
          </a:p>
        </p:txBody>
      </p:sp>
      <p:sp>
        <p:nvSpPr>
          <p:cNvPr id="8" name="Footer Placeholder 7"/>
          <p:cNvSpPr>
            <a:spLocks noGrp="1"/>
          </p:cNvSpPr>
          <p:nvPr>
            <p:ph type="ftr" sz="quarter" idx="11"/>
          </p:nvPr>
        </p:nvSpPr>
        <p:spPr/>
        <p:txBody>
          <a:bodyPr/>
          <a:lstStyle/>
          <a:p>
            <a:r>
              <a:rPr lang="en-US" dirty="0"/>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54218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AB53BF-8822-4DF9-B698-3877D522EDED}" type="datetime1">
              <a:rPr lang="en-IN" smtClean="0"/>
              <a:t>16-04-2024</a:t>
            </a:fld>
            <a:endParaRPr lang="en-IN"/>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25747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1582-BA95-464A-BC50-DE90194A526F}" type="datetime1">
              <a:rPr lang="en-IN" smtClean="0"/>
              <a:t>16-04-2024</a:t>
            </a:fld>
            <a:endParaRPr lang="en-IN"/>
          </a:p>
        </p:txBody>
      </p:sp>
      <p:sp>
        <p:nvSpPr>
          <p:cNvPr id="3" name="Footer Placeholder 2"/>
          <p:cNvSpPr>
            <a:spLocks noGrp="1"/>
          </p:cNvSpPr>
          <p:nvPr>
            <p:ph type="ftr" sz="quarter" idx="11"/>
          </p:nvPr>
        </p:nvSpPr>
        <p:spPr/>
        <p:txBody>
          <a:bodyPr/>
          <a:lstStyle/>
          <a:p>
            <a:r>
              <a:rPr lang="en-US" dirty="0"/>
              <a:t>AmalJyothi College of Engineering Kanjirappally</a:t>
            </a:r>
            <a:endParaRPr lang="en-IN" dirty="0"/>
          </a:p>
        </p:txBody>
      </p:sp>
      <p:sp>
        <p:nvSpPr>
          <p:cNvPr id="4" name="Slide Number Placeholder 3"/>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139100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AC9716-4236-45B2-B18B-D5CF82312283}" type="datetime1">
              <a:rPr lang="en-IN" smtClean="0"/>
              <a:t>16-04-2024</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370268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E7CE5-C7AB-4C13-891E-56D7F445F770}" type="datetime1">
              <a:rPr lang="en-IN" smtClean="0"/>
              <a:t>16-04-2024</a:t>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t>‹#›</a:t>
            </a:fld>
            <a:endParaRPr lang="en-IN"/>
          </a:p>
        </p:txBody>
      </p:sp>
    </p:spTree>
    <p:extLst>
      <p:ext uri="{BB962C8B-B14F-4D97-AF65-F5344CB8AC3E}">
        <p14:creationId xmlns:p14="http://schemas.microsoft.com/office/powerpoint/2010/main" val="416014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E512-F4EC-47E3-B3ED-8960380A1970}" type="datetime1">
              <a:rPr lang="en-IN" smtClean="0"/>
              <a:t>16-04-2024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AmalJyothi College of Engineering Kanjirappally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A71A5-E0BE-4AD3-AC38-24E45FF2139F}" type="slidenum">
              <a:rPr lang="en-IN" smtClean="0"/>
              <a:t>‹#›</a:t>
            </a:fld>
            <a:endParaRPr lang="en-IN"/>
          </a:p>
        </p:txBody>
      </p:sp>
    </p:spTree>
    <p:extLst>
      <p:ext uri="{BB962C8B-B14F-4D97-AF65-F5344CB8AC3E}">
        <p14:creationId xmlns:p14="http://schemas.microsoft.com/office/powerpoint/2010/main" val="3926679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33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ormAutofit fontScale="90000"/>
          </a:bodyPr>
          <a:lstStyle/>
          <a:p>
            <a:r>
              <a:rPr lang="en-US" b="1" dirty="0">
                <a:latin typeface="Times New Roman" panose="02020603050405020304" pitchFamily="18" charset="0"/>
                <a:cs typeface="Times New Roman" panose="02020603050405020304" pitchFamily="18" charset="0"/>
              </a:rPr>
              <a:t>Deep Learning for Dental Caries Detection and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Orthodontic Treatment Analysis</a:t>
            </a:r>
            <a:endParaRPr lang="en-IN"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B878F9E-CAE5-40AB-97C2-740491C7ADF2}"/>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104C13EB-AF0B-4B8F-B236-AC237BBD6284}"/>
              </a:ext>
            </a:extLst>
          </p:cNvPr>
          <p:cNvSpPr>
            <a:spLocks noGrp="1"/>
          </p:cNvSpPr>
          <p:nvPr>
            <p:ph type="sldNum" sz="quarter" idx="12"/>
          </p:nvPr>
        </p:nvSpPr>
        <p:spPr/>
        <p:txBody>
          <a:bodyPr/>
          <a:lstStyle/>
          <a:p>
            <a:fld id="{630A71A5-E0BE-4AD3-AC38-24E45FF2139F}" type="slidenum">
              <a:rPr lang="en-IN" smtClean="0"/>
              <a:t>1</a:t>
            </a:fld>
            <a:endParaRPr lang="en-IN"/>
          </a:p>
        </p:txBody>
      </p:sp>
      <p:pic>
        <p:nvPicPr>
          <p:cNvPr id="7" name="Picture 6">
            <a:extLst>
              <a:ext uri="{FF2B5EF4-FFF2-40B4-BE49-F238E27FC236}">
                <a16:creationId xmlns:a16="http://schemas.microsoft.com/office/drawing/2014/main" id="{4CB955A8-A8C0-4B09-A9A5-E7A3DD7B9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75261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a:xfrm>
            <a:off x="838200" y="1253330"/>
            <a:ext cx="10515600" cy="4966495"/>
          </a:xfrm>
        </p:spPr>
        <p:txBody>
          <a:bodyPr>
            <a:normAutofit/>
          </a:bodyPr>
          <a:lstStyle/>
          <a:p>
            <a:endParaRPr lang="en-US"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Data Collection and Preprocessing  : </a:t>
            </a:r>
            <a:r>
              <a:rPr lang="en-US" sz="2600" dirty="0">
                <a:latin typeface="Times New Roman" panose="02020603050405020304" pitchFamily="18" charset="0"/>
                <a:cs typeface="Times New Roman" panose="02020603050405020304" pitchFamily="18" charset="0"/>
              </a:rPr>
              <a:t>Data preprocessing involves essential tasks like resizing, normalizing, and enhancing dental images for effective learning by the CNN model. These processes ensure uniformity and quality in the dataset, enabling the model to learn efficiently from the provided photos.</a:t>
            </a:r>
          </a:p>
          <a:p>
            <a:pPr algn="just"/>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Architecture Design : </a:t>
            </a:r>
            <a:r>
              <a:rPr lang="en-US" sz="2600" dirty="0">
                <a:latin typeface="Times New Roman" panose="02020603050405020304" pitchFamily="18" charset="0"/>
                <a:cs typeface="Times New Roman" panose="02020603050405020304" pitchFamily="18" charset="0"/>
              </a:rPr>
              <a:t>The CNN architecture, tailored for processing panoramic X-ray images, starts with an input layer receiving grayscale dental scans</a:t>
            </a:r>
            <a:r>
              <a:rPr lang="en-US" sz="2600" dirty="0">
                <a:effectLst/>
                <a:latin typeface="Times New Roman" panose="02020603050405020304" pitchFamily="18" charset="0"/>
                <a:ea typeface="SimSun" panose="02010600030101010101" pitchFamily="2" charset="-122"/>
              </a:rPr>
              <a:t>. Optimization algorithms like Adam update parameters to minimize loss functions during training, enhancing predictive performance. </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652BB9D6-9B4C-4314-BBC0-67B8D2489A1F}"/>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D060740-B2ED-4E19-AC1C-01A4753B7F8D}"/>
              </a:ext>
            </a:extLst>
          </p:cNvPr>
          <p:cNvSpPr>
            <a:spLocks noGrp="1"/>
          </p:cNvSpPr>
          <p:nvPr>
            <p:ph type="sldNum" sz="quarter" idx="12"/>
          </p:nvPr>
        </p:nvSpPr>
        <p:spPr/>
        <p:txBody>
          <a:bodyPr/>
          <a:lstStyle/>
          <a:p>
            <a:fld id="{630A71A5-E0BE-4AD3-AC38-24E45FF2139F}" type="slidenum">
              <a:rPr lang="en-IN" smtClean="0"/>
              <a:t>10</a:t>
            </a:fld>
            <a:endParaRPr lang="en-IN" dirty="0"/>
          </a:p>
        </p:txBody>
      </p:sp>
      <p:pic>
        <p:nvPicPr>
          <p:cNvPr id="6" name="Picture 5">
            <a:extLst>
              <a:ext uri="{FF2B5EF4-FFF2-40B4-BE49-F238E27FC236}">
                <a16:creationId xmlns:a16="http://schemas.microsoft.com/office/drawing/2014/main" id="{91B399C6-F290-495C-A234-2FEDBD6FF2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74755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0E13-BC85-C325-D0AD-F0EE514596F8}"/>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FA9BD65E-EC02-1072-9D62-4222B7A28C38}"/>
              </a:ext>
            </a:extLst>
          </p:cNvPr>
          <p:cNvSpPr>
            <a:spLocks noGrp="1"/>
          </p:cNvSpPr>
          <p:nvPr>
            <p:ph idx="1"/>
          </p:nvPr>
        </p:nvSpPr>
        <p:spPr/>
        <p:txBody>
          <a:bodyPr>
            <a:normAutofit/>
          </a:bodyPr>
          <a:lstStyle/>
          <a:p>
            <a:pPr algn="just"/>
            <a:r>
              <a:rPr lang="en-US" sz="2600" b="1" dirty="0">
                <a:latin typeface="Times New Roman" panose="02020603050405020304" pitchFamily="18" charset="0"/>
                <a:cs typeface="Times New Roman" panose="02020603050405020304" pitchFamily="18" charset="0"/>
              </a:rPr>
              <a:t>Model Training : </a:t>
            </a:r>
            <a:r>
              <a:rPr lang="en-US" sz="2600" dirty="0">
                <a:latin typeface="Times New Roman" panose="02020603050405020304" pitchFamily="18" charset="0"/>
                <a:cs typeface="Times New Roman" panose="02020603050405020304" pitchFamily="18" charset="0"/>
              </a:rPr>
              <a:t>Model training encompasses random parameter initialization, data division, batch feeding, and optimization techniques like SGD to minimize loss functions. Gradients of the loss function are computed via backpropagation, with hyperparameters adjusted to maximize performance.</a:t>
            </a:r>
          </a:p>
          <a:p>
            <a:pPr algn="just"/>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Model Evaluation : </a:t>
            </a:r>
            <a:r>
              <a:rPr lang="en-US" sz="2600" dirty="0">
                <a:latin typeface="Times New Roman" panose="02020603050405020304" pitchFamily="18" charset="0"/>
                <a:cs typeface="Times New Roman" panose="02020603050405020304" pitchFamily="18" charset="0"/>
              </a:rPr>
              <a:t>Evaluation metrics such as accuracy, precision, recall, and F1-score are crucial for assessing the model's performance on a separate validation dataset. These metrics provide insights into the model's accuracy and effectiveness in image classification tasks.</a:t>
            </a:r>
          </a:p>
          <a:p>
            <a:pPr algn="just"/>
            <a:endParaRPr lang="en-US" sz="2600" dirty="0"/>
          </a:p>
          <a:p>
            <a:endParaRPr lang="en-IN" dirty="0"/>
          </a:p>
        </p:txBody>
      </p:sp>
      <p:sp>
        <p:nvSpPr>
          <p:cNvPr id="4" name="Footer Placeholder 3">
            <a:extLst>
              <a:ext uri="{FF2B5EF4-FFF2-40B4-BE49-F238E27FC236}">
                <a16:creationId xmlns:a16="http://schemas.microsoft.com/office/drawing/2014/main" id="{64E202AC-2B4F-0FB4-68A2-D11B7DF91674}"/>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A780FD60-D126-14D9-6B4D-B75369179770}"/>
              </a:ext>
            </a:extLst>
          </p:cNvPr>
          <p:cNvSpPr>
            <a:spLocks noGrp="1"/>
          </p:cNvSpPr>
          <p:nvPr>
            <p:ph type="sldNum" sz="quarter" idx="12"/>
          </p:nvPr>
        </p:nvSpPr>
        <p:spPr/>
        <p:txBody>
          <a:bodyPr/>
          <a:lstStyle/>
          <a:p>
            <a:fld id="{630A71A5-E0BE-4AD3-AC38-24E45FF2139F}" type="slidenum">
              <a:rPr lang="en-IN" smtClean="0"/>
              <a:t>11</a:t>
            </a:fld>
            <a:endParaRPr lang="en-IN"/>
          </a:p>
        </p:txBody>
      </p:sp>
      <p:pic>
        <p:nvPicPr>
          <p:cNvPr id="6" name="Picture 5">
            <a:extLst>
              <a:ext uri="{FF2B5EF4-FFF2-40B4-BE49-F238E27FC236}">
                <a16:creationId xmlns:a16="http://schemas.microsoft.com/office/drawing/2014/main" id="{4A8903F3-AD26-C0CE-294E-C0FFB2FB25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379326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C31B-8C0A-6D38-C613-A5B6E0AD30CB}"/>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72A32534-461B-034A-EC2D-845468A3603D}"/>
              </a:ext>
            </a:extLst>
          </p:cNvPr>
          <p:cNvSpPr>
            <a:spLocks noGrp="1"/>
          </p:cNvSpPr>
          <p:nvPr>
            <p:ph idx="1"/>
          </p:nvPr>
        </p:nvSpPr>
        <p:spPr/>
        <p:txBody>
          <a:bodyPr/>
          <a:lstStyle/>
          <a:p>
            <a:pPr algn="just"/>
            <a:r>
              <a:rPr lang="en-US" sz="2600" b="1" dirty="0">
                <a:latin typeface="Times New Roman" panose="02020603050405020304" pitchFamily="18" charset="0"/>
                <a:cs typeface="Times New Roman" panose="02020603050405020304" pitchFamily="18" charset="0"/>
              </a:rPr>
              <a:t>Fine-tuning and Optimization : </a:t>
            </a:r>
            <a:r>
              <a:rPr lang="en-US" sz="2600" dirty="0">
                <a:latin typeface="Times New Roman" panose="02020603050405020304" pitchFamily="18" charset="0"/>
                <a:cs typeface="Times New Roman" panose="02020603050405020304" pitchFamily="18" charset="0"/>
              </a:rPr>
              <a:t>Fine-tuning strategies, such as adjusting learning rates or modifying architecture, may be employed to enhance model accuracy based on evaluation results. Optimization techniques aim to improve the model's performance and ensure its effectiveness in dental care applications.</a:t>
            </a:r>
            <a:endParaRPr lang="en-IN" sz="26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F8E3FBC-0EF2-3FFC-E734-B092BCF128F3}"/>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C690E053-66AA-ACC5-AEED-18AE71B88103}"/>
              </a:ext>
            </a:extLst>
          </p:cNvPr>
          <p:cNvSpPr>
            <a:spLocks noGrp="1"/>
          </p:cNvSpPr>
          <p:nvPr>
            <p:ph type="sldNum" sz="quarter" idx="12"/>
          </p:nvPr>
        </p:nvSpPr>
        <p:spPr/>
        <p:txBody>
          <a:bodyPr/>
          <a:lstStyle/>
          <a:p>
            <a:fld id="{630A71A5-E0BE-4AD3-AC38-24E45FF2139F}" type="slidenum">
              <a:rPr lang="en-IN" smtClean="0"/>
              <a:t>12</a:t>
            </a:fld>
            <a:endParaRPr lang="en-IN"/>
          </a:p>
        </p:txBody>
      </p:sp>
      <p:pic>
        <p:nvPicPr>
          <p:cNvPr id="6" name="Picture 5">
            <a:extLst>
              <a:ext uri="{FF2B5EF4-FFF2-40B4-BE49-F238E27FC236}">
                <a16:creationId xmlns:a16="http://schemas.microsoft.com/office/drawing/2014/main" id="{59934AA7-6870-8AA8-0438-BCCE4FD966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56855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AND DISCUSSION</a:t>
            </a:r>
            <a:endParaRPr lang="en-IN" dirty="0"/>
          </a:p>
        </p:txBody>
      </p:sp>
      <p:sp>
        <p:nvSpPr>
          <p:cNvPr id="3" name="Content Placeholder 2"/>
          <p:cNvSpPr>
            <a:spLocks noGrp="1"/>
          </p:cNvSpPr>
          <p:nvPr>
            <p:ph idx="1"/>
          </p:nvPr>
        </p:nvSpPr>
        <p:spPr>
          <a:xfrm>
            <a:off x="838200" y="1624430"/>
            <a:ext cx="10515600" cy="4618731"/>
          </a:xfrm>
        </p:spPr>
        <p:txBody>
          <a:bodyPr/>
          <a:lstStyle/>
          <a:p>
            <a:pPr algn="just"/>
            <a:r>
              <a:rPr lang="en-IN" b="1" dirty="0"/>
              <a:t>Dental Orthodontic Analysis</a:t>
            </a:r>
          </a:p>
          <a:p>
            <a:pPr marL="0" indent="0" algn="just">
              <a:buNone/>
            </a:pPr>
            <a:r>
              <a:rPr lang="en-IN" b="1" dirty="0"/>
              <a:t>        </a:t>
            </a:r>
            <a:r>
              <a:rPr lang="en-IN" dirty="0"/>
              <a:t>Confusion Matrix :                                   Classification Report :</a:t>
            </a:r>
          </a:p>
          <a:p>
            <a:pPr marL="0" indent="0" algn="just">
              <a:buNone/>
            </a:pPr>
            <a:r>
              <a:rPr lang="en-IN" dirty="0"/>
              <a:t>                                                                             </a:t>
            </a:r>
          </a:p>
          <a:p>
            <a:pPr marL="0" indent="0" algn="just">
              <a:buNone/>
            </a:pPr>
            <a:r>
              <a:rPr lang="en-IN" dirty="0"/>
              <a:t>                                                                              Precision : 0.8333333</a:t>
            </a:r>
          </a:p>
          <a:p>
            <a:pPr marL="0" indent="0" algn="just">
              <a:buNone/>
            </a:pPr>
            <a:r>
              <a:rPr lang="en-IN" dirty="0"/>
              <a:t>                                                                              Recall : 0.75</a:t>
            </a:r>
          </a:p>
          <a:p>
            <a:pPr marL="0" indent="0" algn="just">
              <a:buNone/>
            </a:pPr>
            <a:r>
              <a:rPr lang="en-IN" dirty="0"/>
              <a:t>                                                                              F1-score : 0.7333333</a:t>
            </a:r>
          </a:p>
          <a:p>
            <a:pPr marL="0" indent="0" algn="just">
              <a:buNone/>
            </a:pPr>
            <a:r>
              <a:rPr lang="en-IN" dirty="0"/>
              <a:t>                                                                              Support : 160.0</a:t>
            </a:r>
          </a:p>
        </p:txBody>
      </p:sp>
      <p:sp>
        <p:nvSpPr>
          <p:cNvPr id="4" name="Footer Placeholder 3">
            <a:extLst>
              <a:ext uri="{FF2B5EF4-FFF2-40B4-BE49-F238E27FC236}">
                <a16:creationId xmlns:a16="http://schemas.microsoft.com/office/drawing/2014/main" id="{BF63FB7B-C2A4-4682-9BA5-4818E3FC151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BAC3C70E-629B-408B-BFAB-86679AE4E1F8}"/>
              </a:ext>
            </a:extLst>
          </p:cNvPr>
          <p:cNvSpPr>
            <a:spLocks noGrp="1"/>
          </p:cNvSpPr>
          <p:nvPr>
            <p:ph type="sldNum" sz="quarter" idx="12"/>
          </p:nvPr>
        </p:nvSpPr>
        <p:spPr/>
        <p:txBody>
          <a:bodyPr/>
          <a:lstStyle/>
          <a:p>
            <a:fld id="{630A71A5-E0BE-4AD3-AC38-24E45FF2139F}" type="slidenum">
              <a:rPr lang="en-IN" smtClean="0"/>
              <a:t>13</a:t>
            </a:fld>
            <a:endParaRPr lang="en-IN"/>
          </a:p>
        </p:txBody>
      </p:sp>
      <p:pic>
        <p:nvPicPr>
          <p:cNvPr id="6" name="Picture 5">
            <a:extLst>
              <a:ext uri="{FF2B5EF4-FFF2-40B4-BE49-F238E27FC236}">
                <a16:creationId xmlns:a16="http://schemas.microsoft.com/office/drawing/2014/main" id="{067106D6-9438-4AE2-91FA-4077187EB5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pic>
        <p:nvPicPr>
          <p:cNvPr id="7" name="Picture 6">
            <a:extLst>
              <a:ext uri="{FF2B5EF4-FFF2-40B4-BE49-F238E27FC236}">
                <a16:creationId xmlns:a16="http://schemas.microsoft.com/office/drawing/2014/main" id="{0C05EBBF-5AF6-873C-9578-6CC31F6B7B9B}"/>
              </a:ext>
            </a:extLst>
          </p:cNvPr>
          <p:cNvPicPr>
            <a:picLocks noChangeAspect="1"/>
          </p:cNvPicPr>
          <p:nvPr/>
        </p:nvPicPr>
        <p:blipFill>
          <a:blip r:embed="rId3"/>
          <a:stretch>
            <a:fillRect/>
          </a:stretch>
        </p:blipFill>
        <p:spPr>
          <a:xfrm>
            <a:off x="753040" y="2779198"/>
            <a:ext cx="4504760" cy="3536280"/>
          </a:xfrm>
          <a:prstGeom prst="rect">
            <a:avLst/>
          </a:prstGeom>
        </p:spPr>
      </p:pic>
    </p:spTree>
    <p:extLst>
      <p:ext uri="{BB962C8B-B14F-4D97-AF65-F5344CB8AC3E}">
        <p14:creationId xmlns:p14="http://schemas.microsoft.com/office/powerpoint/2010/main" val="328078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8DF4F53-0091-DCFB-FC2B-A26ED90B7F20}"/>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F0F9D77B-B135-36E4-743F-35C223B926B8}"/>
              </a:ext>
            </a:extLst>
          </p:cNvPr>
          <p:cNvSpPr>
            <a:spLocks noGrp="1"/>
          </p:cNvSpPr>
          <p:nvPr>
            <p:ph type="sldNum" sz="quarter" idx="12"/>
          </p:nvPr>
        </p:nvSpPr>
        <p:spPr/>
        <p:txBody>
          <a:bodyPr/>
          <a:lstStyle/>
          <a:p>
            <a:fld id="{630A71A5-E0BE-4AD3-AC38-24E45FF2139F}" type="slidenum">
              <a:rPr lang="en-IN" smtClean="0"/>
              <a:t>14</a:t>
            </a:fld>
            <a:endParaRPr lang="en-IN"/>
          </a:p>
        </p:txBody>
      </p:sp>
      <p:sp>
        <p:nvSpPr>
          <p:cNvPr id="6" name="Title 1">
            <a:extLst>
              <a:ext uri="{FF2B5EF4-FFF2-40B4-BE49-F238E27FC236}">
                <a16:creationId xmlns:a16="http://schemas.microsoft.com/office/drawing/2014/main" id="{E991F2BD-17AD-F8F4-2E1B-6EFF09C555A9}"/>
              </a:ext>
            </a:extLst>
          </p:cNvPr>
          <p:cNvSpPr txBox="1">
            <a:spLocks/>
          </p:cNvSpPr>
          <p:nvPr/>
        </p:nvSpPr>
        <p:spPr>
          <a:xfrm>
            <a:off x="753040" y="3516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RESULTS AND DISCUSSION</a:t>
            </a:r>
            <a:endParaRPr lang="en-IN" dirty="0"/>
          </a:p>
        </p:txBody>
      </p:sp>
      <p:sp>
        <p:nvSpPr>
          <p:cNvPr id="7" name="Content Placeholder 2">
            <a:extLst>
              <a:ext uri="{FF2B5EF4-FFF2-40B4-BE49-F238E27FC236}">
                <a16:creationId xmlns:a16="http://schemas.microsoft.com/office/drawing/2014/main" id="{7016F152-77D0-6774-8131-940B5D759008}"/>
              </a:ext>
            </a:extLst>
          </p:cNvPr>
          <p:cNvSpPr txBox="1">
            <a:spLocks/>
          </p:cNvSpPr>
          <p:nvPr/>
        </p:nvSpPr>
        <p:spPr>
          <a:xfrm>
            <a:off x="753040" y="1583855"/>
            <a:ext cx="10515600" cy="4618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b="1" dirty="0"/>
              <a:t>Dental Caries Detection</a:t>
            </a:r>
          </a:p>
          <a:p>
            <a:pPr marL="0" indent="0" algn="just">
              <a:buFont typeface="Arial" panose="020B0604020202020204" pitchFamily="34" charset="0"/>
              <a:buNone/>
            </a:pPr>
            <a:r>
              <a:rPr lang="en-IN" b="1" dirty="0"/>
              <a:t>        </a:t>
            </a:r>
            <a:r>
              <a:rPr lang="en-IN" dirty="0"/>
              <a:t>Confusion Matrix :                                   Classification Report :</a:t>
            </a:r>
          </a:p>
          <a:p>
            <a:pPr marL="0" indent="0" algn="just">
              <a:buFont typeface="Arial" panose="020B0604020202020204" pitchFamily="34" charset="0"/>
              <a:buNone/>
            </a:pPr>
            <a:r>
              <a:rPr lang="en-IN" dirty="0"/>
              <a:t>                                                                             </a:t>
            </a:r>
          </a:p>
          <a:p>
            <a:pPr marL="0" indent="0" algn="just">
              <a:buFont typeface="Arial" panose="020B0604020202020204" pitchFamily="34" charset="0"/>
              <a:buNone/>
            </a:pPr>
            <a:r>
              <a:rPr lang="en-IN" dirty="0"/>
              <a:t>                                                                              Precision : 0.9433333</a:t>
            </a:r>
          </a:p>
          <a:p>
            <a:pPr marL="0" indent="0" algn="just">
              <a:buFont typeface="Arial" panose="020B0604020202020204" pitchFamily="34" charset="0"/>
              <a:buNone/>
            </a:pPr>
            <a:r>
              <a:rPr lang="en-IN" dirty="0"/>
              <a:t>                                                                              Recall : 0.87</a:t>
            </a:r>
          </a:p>
          <a:p>
            <a:pPr marL="0" indent="0" algn="just">
              <a:buFont typeface="Arial" panose="020B0604020202020204" pitchFamily="34" charset="0"/>
              <a:buNone/>
            </a:pPr>
            <a:r>
              <a:rPr lang="en-IN" dirty="0"/>
              <a:t>                                                                              F1-score : 0.9033333</a:t>
            </a:r>
          </a:p>
          <a:p>
            <a:pPr marL="0" indent="0" algn="just">
              <a:buFont typeface="Arial" panose="020B0604020202020204" pitchFamily="34" charset="0"/>
              <a:buNone/>
            </a:pPr>
            <a:r>
              <a:rPr lang="en-IN" dirty="0"/>
              <a:t>                                                                              Support : 120.0</a:t>
            </a:r>
          </a:p>
        </p:txBody>
      </p:sp>
      <p:sp>
        <p:nvSpPr>
          <p:cNvPr id="9" name="Slide Number Placeholder 4">
            <a:extLst>
              <a:ext uri="{FF2B5EF4-FFF2-40B4-BE49-F238E27FC236}">
                <a16:creationId xmlns:a16="http://schemas.microsoft.com/office/drawing/2014/main" id="{A367D65E-81E2-16BD-857D-21AF95A95FBD}"/>
              </a:ext>
            </a:extLst>
          </p:cNvPr>
          <p:cNvSpPr txBox="1">
            <a:spLocks/>
          </p:cNvSpPr>
          <p:nvPr/>
        </p:nvSpPr>
        <p:spPr>
          <a:xfrm>
            <a:off x="8610600" y="989292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0A71A5-E0BE-4AD3-AC38-24E45FF2139F}" type="slidenum">
              <a:rPr lang="en-IN" smtClean="0"/>
              <a:pPr/>
              <a:t>14</a:t>
            </a:fld>
            <a:endParaRPr lang="en-IN"/>
          </a:p>
        </p:txBody>
      </p:sp>
      <p:pic>
        <p:nvPicPr>
          <p:cNvPr id="12" name="Picture 11">
            <a:extLst>
              <a:ext uri="{FF2B5EF4-FFF2-40B4-BE49-F238E27FC236}">
                <a16:creationId xmlns:a16="http://schemas.microsoft.com/office/drawing/2014/main" id="{325DDA73-BB6B-862E-A926-8F0AEE2D8632}"/>
              </a:ext>
            </a:extLst>
          </p:cNvPr>
          <p:cNvPicPr>
            <a:picLocks noChangeAspect="1"/>
          </p:cNvPicPr>
          <p:nvPr/>
        </p:nvPicPr>
        <p:blipFill>
          <a:blip r:embed="rId2"/>
          <a:stretch>
            <a:fillRect/>
          </a:stretch>
        </p:blipFill>
        <p:spPr>
          <a:xfrm>
            <a:off x="566479" y="2720032"/>
            <a:ext cx="4531237" cy="3504119"/>
          </a:xfrm>
          <a:prstGeom prst="rect">
            <a:avLst/>
          </a:prstGeom>
        </p:spPr>
      </p:pic>
      <p:pic>
        <p:nvPicPr>
          <p:cNvPr id="13" name="Picture 12">
            <a:extLst>
              <a:ext uri="{FF2B5EF4-FFF2-40B4-BE49-F238E27FC236}">
                <a16:creationId xmlns:a16="http://schemas.microsoft.com/office/drawing/2014/main" id="{8E5EB805-AA7F-F7A5-A052-DFB5A17662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100859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86AB-6D60-0A21-F47D-1B4D9C867D20}"/>
              </a:ext>
            </a:extLst>
          </p:cNvPr>
          <p:cNvSpPr>
            <a:spLocks noGrp="1"/>
          </p:cNvSpPr>
          <p:nvPr>
            <p:ph type="title"/>
          </p:nvPr>
        </p:nvSpPr>
        <p:spPr>
          <a:xfrm>
            <a:off x="838200" y="1162843"/>
            <a:ext cx="10515600" cy="1325563"/>
          </a:xfrm>
        </p:spPr>
        <p:txBody>
          <a:bodyPr>
            <a:normAutofit fontScale="90000"/>
          </a:bodyPr>
          <a:lstStyle/>
          <a:p>
            <a:br>
              <a:rPr lang="en-IN" b="1" dirty="0"/>
            </a:br>
            <a:br>
              <a:rPr lang="en-IN" b="1" dirty="0"/>
            </a:br>
            <a:r>
              <a:rPr lang="en-IN" b="1" dirty="0"/>
              <a:t>RESULTS AND DISCUSSION</a:t>
            </a:r>
            <a:br>
              <a:rPr lang="en-IN" b="1" dirty="0"/>
            </a:br>
            <a:br>
              <a:rPr lang="en-IN" dirty="0"/>
            </a:br>
            <a:br>
              <a:rPr lang="en-IN" dirty="0"/>
            </a:br>
            <a:br>
              <a:rPr lang="en-IN" dirty="0"/>
            </a:br>
            <a:br>
              <a:rPr lang="en-IN" dirty="0"/>
            </a:br>
            <a:r>
              <a:rPr lang="en-US" sz="2700" dirty="0">
                <a:effectLst/>
                <a:latin typeface="Times New Roman" panose="02020603050405020304" pitchFamily="18" charset="0"/>
                <a:ea typeface="SimSun" panose="02010600030101010101" pitchFamily="2" charset="-122"/>
              </a:rPr>
              <a:t>Dental Orthodontic Analysis</a:t>
            </a:r>
            <a:br>
              <a:rPr lang="en-IN" sz="1800" dirty="0">
                <a:effectLst/>
                <a:latin typeface="Times New Roman" panose="02020603050405020304" pitchFamily="18" charset="0"/>
                <a:ea typeface="SimSun" panose="02010600030101010101" pitchFamily="2" charset="-122"/>
              </a:rPr>
            </a:br>
            <a:endParaRPr lang="en-IN" dirty="0"/>
          </a:p>
        </p:txBody>
      </p:sp>
      <p:sp>
        <p:nvSpPr>
          <p:cNvPr id="4" name="Footer Placeholder 3">
            <a:extLst>
              <a:ext uri="{FF2B5EF4-FFF2-40B4-BE49-F238E27FC236}">
                <a16:creationId xmlns:a16="http://schemas.microsoft.com/office/drawing/2014/main" id="{229A5ABD-1083-7FF2-3B69-E14D157A9A30}"/>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A8513C6-6F55-B4A5-E488-1D1F75403A3B}"/>
              </a:ext>
            </a:extLst>
          </p:cNvPr>
          <p:cNvSpPr>
            <a:spLocks noGrp="1"/>
          </p:cNvSpPr>
          <p:nvPr>
            <p:ph type="sldNum" sz="quarter" idx="12"/>
          </p:nvPr>
        </p:nvSpPr>
        <p:spPr/>
        <p:txBody>
          <a:bodyPr/>
          <a:lstStyle/>
          <a:p>
            <a:fld id="{630A71A5-E0BE-4AD3-AC38-24E45FF2139F}" type="slidenum">
              <a:rPr lang="en-IN" smtClean="0"/>
              <a:t>15</a:t>
            </a:fld>
            <a:endParaRPr lang="en-IN"/>
          </a:p>
        </p:txBody>
      </p:sp>
      <p:pic>
        <p:nvPicPr>
          <p:cNvPr id="6" name="Content Placeholder 5">
            <a:extLst>
              <a:ext uri="{FF2B5EF4-FFF2-40B4-BE49-F238E27FC236}">
                <a16:creationId xmlns:a16="http://schemas.microsoft.com/office/drawing/2014/main" id="{BBA749E3-38B0-E812-22A4-829A117359D7}"/>
              </a:ext>
            </a:extLst>
          </p:cNvPr>
          <p:cNvPicPr>
            <a:picLocks noGrp="1" noChangeAspect="1"/>
          </p:cNvPicPr>
          <p:nvPr>
            <p:ph idx="1"/>
          </p:nvPr>
        </p:nvPicPr>
        <p:blipFill rotWithShape="1">
          <a:blip r:embed="rId2"/>
          <a:srcRect t="5131" b="2036"/>
          <a:stretch/>
        </p:blipFill>
        <p:spPr bwMode="auto">
          <a:xfrm>
            <a:off x="4917759" y="1610473"/>
            <a:ext cx="4319744" cy="435133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EAC4D7E-2744-5F2F-0F20-31BB31409F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97321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9328B5-9C38-EE8C-9C02-41292B028E4E}"/>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E611FF77-0E6D-928E-66FB-22810E53B21B}"/>
              </a:ext>
            </a:extLst>
          </p:cNvPr>
          <p:cNvSpPr>
            <a:spLocks noGrp="1"/>
          </p:cNvSpPr>
          <p:nvPr>
            <p:ph type="sldNum" sz="quarter" idx="12"/>
          </p:nvPr>
        </p:nvSpPr>
        <p:spPr/>
        <p:txBody>
          <a:bodyPr/>
          <a:lstStyle/>
          <a:p>
            <a:fld id="{630A71A5-E0BE-4AD3-AC38-24E45FF2139F}" type="slidenum">
              <a:rPr lang="en-IN" smtClean="0"/>
              <a:t>16</a:t>
            </a:fld>
            <a:endParaRPr lang="en-IN"/>
          </a:p>
        </p:txBody>
      </p:sp>
      <p:sp>
        <p:nvSpPr>
          <p:cNvPr id="6" name="Title 1">
            <a:extLst>
              <a:ext uri="{FF2B5EF4-FFF2-40B4-BE49-F238E27FC236}">
                <a16:creationId xmlns:a16="http://schemas.microsoft.com/office/drawing/2014/main" id="{8D6DD0FA-4810-A3A1-B257-4C8B38F7648A}"/>
              </a:ext>
            </a:extLst>
          </p:cNvPr>
          <p:cNvSpPr>
            <a:spLocks noGrp="1"/>
          </p:cNvSpPr>
          <p:nvPr>
            <p:ph type="title"/>
          </p:nvPr>
        </p:nvSpPr>
        <p:spPr>
          <a:xfrm>
            <a:off x="838200" y="1162843"/>
            <a:ext cx="10515600" cy="1325563"/>
          </a:xfrm>
        </p:spPr>
        <p:txBody>
          <a:bodyPr>
            <a:normAutofit fontScale="90000"/>
          </a:bodyPr>
          <a:lstStyle/>
          <a:p>
            <a:br>
              <a:rPr lang="en-IN" b="1" dirty="0"/>
            </a:br>
            <a:br>
              <a:rPr lang="en-IN" b="1" dirty="0"/>
            </a:br>
            <a:r>
              <a:rPr lang="en-IN" b="1" dirty="0"/>
              <a:t>RESULTS AND DISCUSSION</a:t>
            </a:r>
            <a:br>
              <a:rPr lang="en-IN" b="1" dirty="0"/>
            </a:br>
            <a:br>
              <a:rPr lang="en-IN" dirty="0"/>
            </a:br>
            <a:br>
              <a:rPr lang="en-IN" dirty="0"/>
            </a:br>
            <a:br>
              <a:rPr lang="en-IN" dirty="0"/>
            </a:br>
            <a:br>
              <a:rPr lang="en-IN" dirty="0"/>
            </a:br>
            <a:r>
              <a:rPr lang="en-US" sz="2700" dirty="0">
                <a:effectLst/>
                <a:latin typeface="Times New Roman" panose="02020603050405020304" pitchFamily="18" charset="0"/>
                <a:ea typeface="SimSun" panose="02010600030101010101" pitchFamily="2" charset="-122"/>
              </a:rPr>
              <a:t>Dental Caries Detection</a:t>
            </a:r>
            <a:br>
              <a:rPr lang="en-IN" sz="1800" dirty="0">
                <a:effectLst/>
                <a:latin typeface="Times New Roman" panose="02020603050405020304" pitchFamily="18" charset="0"/>
                <a:ea typeface="SimSun" panose="02010600030101010101" pitchFamily="2" charset="-122"/>
              </a:rPr>
            </a:br>
            <a:endParaRPr lang="en-IN" dirty="0"/>
          </a:p>
        </p:txBody>
      </p:sp>
      <p:pic>
        <p:nvPicPr>
          <p:cNvPr id="7" name="Content Placeholder 6">
            <a:extLst>
              <a:ext uri="{FF2B5EF4-FFF2-40B4-BE49-F238E27FC236}">
                <a16:creationId xmlns:a16="http://schemas.microsoft.com/office/drawing/2014/main" id="{5CB431F4-2177-8998-08AA-30092D3247C6}"/>
              </a:ext>
            </a:extLst>
          </p:cNvPr>
          <p:cNvPicPr>
            <a:picLocks noGrp="1" noChangeAspect="1"/>
          </p:cNvPicPr>
          <p:nvPr>
            <p:ph idx="1"/>
          </p:nvPr>
        </p:nvPicPr>
        <p:blipFill>
          <a:blip r:embed="rId2"/>
          <a:stretch>
            <a:fillRect/>
          </a:stretch>
        </p:blipFill>
        <p:spPr>
          <a:xfrm>
            <a:off x="5171603" y="1125155"/>
            <a:ext cx="4389256" cy="4742527"/>
          </a:xfrm>
          <a:prstGeom prst="rect">
            <a:avLst/>
          </a:prstGeom>
        </p:spPr>
      </p:pic>
      <p:pic>
        <p:nvPicPr>
          <p:cNvPr id="8" name="Picture 7">
            <a:extLst>
              <a:ext uri="{FF2B5EF4-FFF2-40B4-BE49-F238E27FC236}">
                <a16:creationId xmlns:a16="http://schemas.microsoft.com/office/drawing/2014/main" id="{CD9F9457-7CC0-DFC8-296A-880C9DAD6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71345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Deep learning holds immense promise for transforming oral healthcare by improving dental diagnostics and orthodontic treatment analysis. With effective data preprocessing, deep learning models accurately analyze panoramic X-ray images, enhancing the detection of dental issues such as caries. These models achieve high levels of accuracy while maintaining computational efficiency, ensuring reliable and swift results. Moving forward, further advancements in deep learning can expand the scope of these models by integrating </a:t>
            </a:r>
            <a:r>
              <a:rPr lang="en-US" sz="2600" b="1" dirty="0">
                <a:latin typeface="Times New Roman" panose="02020603050405020304" pitchFamily="18" charset="0"/>
                <a:cs typeface="Times New Roman" panose="02020603050405020304" pitchFamily="18" charset="0"/>
              </a:rPr>
              <a:t>real-time data and extending their applicability to various areas of dentistry</a:t>
            </a:r>
            <a:r>
              <a:rPr lang="en-US" sz="2600" dirty="0">
                <a:latin typeface="Times New Roman" panose="02020603050405020304" pitchFamily="18" charset="0"/>
                <a:cs typeface="Times New Roman" panose="02020603050405020304" pitchFamily="18" charset="0"/>
              </a:rPr>
              <a:t>, promising even more significant improvements in patient care and overall oral health.</a:t>
            </a:r>
            <a:endParaRPr lang="en-US" dirty="0"/>
          </a:p>
          <a:p>
            <a:endParaRPr lang="en-US" dirty="0"/>
          </a:p>
          <a:p>
            <a:endParaRPr lang="en-US" dirty="0"/>
          </a:p>
          <a:p>
            <a:endParaRPr lang="en-US" dirty="0"/>
          </a:p>
          <a:p>
            <a:endParaRPr lang="en-US" dirty="0"/>
          </a:p>
          <a:p>
            <a:endParaRPr lang="en-IN" dirty="0"/>
          </a:p>
        </p:txBody>
      </p:sp>
      <p:sp>
        <p:nvSpPr>
          <p:cNvPr id="4" name="Footer Placeholder 3">
            <a:extLst>
              <a:ext uri="{FF2B5EF4-FFF2-40B4-BE49-F238E27FC236}">
                <a16:creationId xmlns:a16="http://schemas.microsoft.com/office/drawing/2014/main" id="{3BBA6745-BF15-48F4-9B08-0C737D686921}"/>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66431382-1757-488E-A808-643765E66EA3}"/>
              </a:ext>
            </a:extLst>
          </p:cNvPr>
          <p:cNvSpPr>
            <a:spLocks noGrp="1"/>
          </p:cNvSpPr>
          <p:nvPr>
            <p:ph type="sldNum" sz="quarter" idx="12"/>
          </p:nvPr>
        </p:nvSpPr>
        <p:spPr/>
        <p:txBody>
          <a:bodyPr/>
          <a:lstStyle/>
          <a:p>
            <a:fld id="{630A71A5-E0BE-4AD3-AC38-24E45FF2139F}" type="slidenum">
              <a:rPr lang="en-IN" smtClean="0"/>
              <a:t>17</a:t>
            </a:fld>
            <a:endParaRPr lang="en-IN"/>
          </a:p>
        </p:txBody>
      </p:sp>
      <p:pic>
        <p:nvPicPr>
          <p:cNvPr id="6" name="Picture 5">
            <a:extLst>
              <a:ext uri="{FF2B5EF4-FFF2-40B4-BE49-F238E27FC236}">
                <a16:creationId xmlns:a16="http://schemas.microsoft.com/office/drawing/2014/main" id="{C776B2CB-985C-47EB-ACCD-3D63A72D92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72340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lstStyle/>
          <a:p>
            <a:r>
              <a:rPr lang="en-IN" b="1" dirty="0"/>
              <a:t>REFERENCES</a:t>
            </a:r>
            <a:endParaRPr lang="en-IN" dirty="0"/>
          </a:p>
        </p:txBody>
      </p:sp>
      <p:sp>
        <p:nvSpPr>
          <p:cNvPr id="3" name="Content Placeholder 2"/>
          <p:cNvSpPr>
            <a:spLocks noGrp="1"/>
          </p:cNvSpPr>
          <p:nvPr>
            <p:ph idx="1"/>
          </p:nvPr>
        </p:nvSpPr>
        <p:spPr/>
        <p:txBody>
          <a:bodyPr>
            <a:normAutofit/>
          </a:bodyPr>
          <a:lstStyle/>
          <a:p>
            <a:pPr algn="just"/>
            <a:r>
              <a:rPr lang="en-IN" sz="2600" dirty="0">
                <a:latin typeface="Times New Roman" panose="02020603050405020304" pitchFamily="18" charset="0"/>
                <a:cs typeface="Times New Roman" panose="02020603050405020304" pitchFamily="18" charset="0"/>
              </a:rPr>
              <a:t>[1] Lee et al. DCP: Prediction of Dental Caries Using Machine Learning in Personalized Medicine. Appl. Sci. 2022, 2022, 12, 3043.  https://doi.org/ 10.3390/app12063043 </a:t>
            </a:r>
          </a:p>
          <a:p>
            <a:pPr algn="just"/>
            <a:r>
              <a:rPr lang="en-IN" sz="2600" dirty="0">
                <a:latin typeface="Times New Roman" panose="02020603050405020304" pitchFamily="18" charset="0"/>
                <a:cs typeface="Times New Roman" panose="02020603050405020304" pitchFamily="18" charset="0"/>
              </a:rPr>
              <a:t>[2] Lian et al. Deep Learning for Caries Detection and Classification. Diagnostics 2021, 11, 1672. https://doi.org/10.3390/ diagnostics11091672 </a:t>
            </a:r>
          </a:p>
          <a:p>
            <a:pPr algn="just"/>
            <a:r>
              <a:rPr lang="en-IN" sz="2600" dirty="0">
                <a:latin typeface="Times New Roman" panose="02020603050405020304" pitchFamily="18" charset="0"/>
                <a:cs typeface="Times New Roman" panose="02020603050405020304" pitchFamily="18" charset="0"/>
              </a:rPr>
              <a:t>[3] </a:t>
            </a:r>
            <a:r>
              <a:rPr lang="en-IN" sz="2600" dirty="0" err="1">
                <a:latin typeface="Times New Roman" panose="02020603050405020304" pitchFamily="18" charset="0"/>
                <a:cs typeface="Times New Roman" panose="02020603050405020304" pitchFamily="18" charset="0"/>
              </a:rPr>
              <a:t>Oztekin</a:t>
            </a:r>
            <a:r>
              <a:rPr lang="en-IN" sz="2600" dirty="0">
                <a:latin typeface="Times New Roman" panose="02020603050405020304" pitchFamily="18" charset="0"/>
                <a:cs typeface="Times New Roman" panose="02020603050405020304" pitchFamily="18" charset="0"/>
              </a:rPr>
              <a:t> et al. An Explainable Deep Learning Model to Prediction Dental Caries Using Panoramic Radiograph Images. Diagnostics 2023, 13, 226.  </a:t>
            </a:r>
            <a:r>
              <a:rPr lang="en-IN" sz="2600" dirty="0">
                <a:latin typeface="Times New Roman" panose="02020603050405020304" pitchFamily="18" charset="0"/>
                <a:cs typeface="Times New Roman" panose="02020603050405020304" pitchFamily="18" charset="0"/>
                <a:hlinkClick r:id="rId2"/>
              </a:rPr>
              <a:t>https://doi.org/10.3390/</a:t>
            </a:r>
            <a:r>
              <a:rPr lang="en-IN" sz="2600" dirty="0">
                <a:latin typeface="Times New Roman" panose="02020603050405020304" pitchFamily="18" charset="0"/>
                <a:cs typeface="Times New Roman" panose="02020603050405020304" pitchFamily="18" charset="0"/>
              </a:rPr>
              <a:t> diagnostics13020226 </a:t>
            </a:r>
          </a:p>
          <a:p>
            <a:endParaRPr lang="en-IN" dirty="0"/>
          </a:p>
        </p:txBody>
      </p:sp>
      <p:sp>
        <p:nvSpPr>
          <p:cNvPr id="4" name="Footer Placeholder 3">
            <a:extLst>
              <a:ext uri="{FF2B5EF4-FFF2-40B4-BE49-F238E27FC236}">
                <a16:creationId xmlns:a16="http://schemas.microsoft.com/office/drawing/2014/main" id="{8CA3DF31-9870-4EDD-B71B-C1FB2A4805DD}"/>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a:extLst>
              <a:ext uri="{FF2B5EF4-FFF2-40B4-BE49-F238E27FC236}">
                <a16:creationId xmlns:a16="http://schemas.microsoft.com/office/drawing/2014/main" id="{849BA7CC-5045-44CE-ABEF-B2413372763C}"/>
              </a:ext>
            </a:extLst>
          </p:cNvPr>
          <p:cNvSpPr>
            <a:spLocks noGrp="1"/>
          </p:cNvSpPr>
          <p:nvPr>
            <p:ph type="sldNum" sz="quarter" idx="12"/>
          </p:nvPr>
        </p:nvSpPr>
        <p:spPr/>
        <p:txBody>
          <a:bodyPr/>
          <a:lstStyle/>
          <a:p>
            <a:fld id="{630A71A5-E0BE-4AD3-AC38-24E45FF2139F}" type="slidenum">
              <a:rPr lang="en-IN" smtClean="0"/>
              <a:t>18</a:t>
            </a:fld>
            <a:endParaRPr lang="en-IN"/>
          </a:p>
        </p:txBody>
      </p:sp>
      <p:pic>
        <p:nvPicPr>
          <p:cNvPr id="7" name="Picture 6">
            <a:extLst>
              <a:ext uri="{FF2B5EF4-FFF2-40B4-BE49-F238E27FC236}">
                <a16:creationId xmlns:a16="http://schemas.microsoft.com/office/drawing/2014/main" id="{2B34787D-B0E8-467C-965C-FAB38F9DE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61864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73B0-5EC4-45C6-F9D6-C9C068892971}"/>
              </a:ext>
            </a:extLst>
          </p:cNvPr>
          <p:cNvSpPr>
            <a:spLocks noGrp="1"/>
          </p:cNvSpPr>
          <p:nvPr>
            <p:ph type="title"/>
          </p:nvPr>
        </p:nvSpPr>
        <p:spPr/>
        <p:txBody>
          <a:bodyPr/>
          <a:lstStyle/>
          <a:p>
            <a:r>
              <a:rPr lang="en-IN" b="1" dirty="0"/>
              <a:t>REFERENCES</a:t>
            </a:r>
            <a:endParaRPr lang="en-IN" dirty="0"/>
          </a:p>
        </p:txBody>
      </p:sp>
      <p:sp>
        <p:nvSpPr>
          <p:cNvPr id="3" name="Content Placeholder 2">
            <a:extLst>
              <a:ext uri="{FF2B5EF4-FFF2-40B4-BE49-F238E27FC236}">
                <a16:creationId xmlns:a16="http://schemas.microsoft.com/office/drawing/2014/main" id="{C4312355-9BFE-51D5-4D82-36183F0299D1}"/>
              </a:ext>
            </a:extLst>
          </p:cNvPr>
          <p:cNvSpPr>
            <a:spLocks noGrp="1"/>
          </p:cNvSpPr>
          <p:nvPr>
            <p:ph idx="1"/>
          </p:nvPr>
        </p:nvSpPr>
        <p:spPr/>
        <p:txBody>
          <a:bodyPr/>
          <a:lstStyle/>
          <a:p>
            <a:pPr algn="just"/>
            <a:r>
              <a:rPr lang="en-IN" sz="2600" dirty="0">
                <a:latin typeface="Times New Roman" panose="02020603050405020304" pitchFamily="18" charset="0"/>
                <a:cs typeface="Times New Roman" panose="02020603050405020304" pitchFamily="18" charset="0"/>
              </a:rPr>
              <a:t>[4] </a:t>
            </a:r>
            <a:r>
              <a:rPr lang="en-IN" sz="2600" dirty="0" err="1">
                <a:latin typeface="Times New Roman" panose="02020603050405020304" pitchFamily="18" charset="0"/>
                <a:cs typeface="Times New Roman" panose="02020603050405020304" pitchFamily="18" charset="0"/>
              </a:rPr>
              <a:t>Hlongwa</a:t>
            </a:r>
            <a:r>
              <a:rPr lang="en-IN" sz="2600" dirty="0">
                <a:latin typeface="Times New Roman" panose="02020603050405020304" pitchFamily="18" charset="0"/>
                <a:cs typeface="Times New Roman" panose="02020603050405020304" pitchFamily="18" charset="0"/>
              </a:rPr>
              <a:t> et al. Incidental </a:t>
            </a:r>
            <a:r>
              <a:rPr lang="en-IN" sz="2600" dirty="0" err="1">
                <a:latin typeface="Times New Roman" panose="02020603050405020304" pitchFamily="18" charset="0"/>
                <a:cs typeface="Times New Roman" panose="02020603050405020304" pitchFamily="18" charset="0"/>
              </a:rPr>
              <a:t>PathologicFindings</a:t>
            </a:r>
            <a:r>
              <a:rPr lang="en-IN" sz="2600" dirty="0">
                <a:latin typeface="Times New Roman" panose="02020603050405020304" pitchFamily="18" charset="0"/>
                <a:cs typeface="Times New Roman" panose="02020603050405020304" pitchFamily="18" charset="0"/>
              </a:rPr>
              <a:t> from </a:t>
            </a:r>
            <a:r>
              <a:rPr lang="en-IN" sz="2600" dirty="0" err="1">
                <a:latin typeface="Times New Roman" panose="02020603050405020304" pitchFamily="18" charset="0"/>
                <a:cs typeface="Times New Roman" panose="02020603050405020304" pitchFamily="18" charset="0"/>
              </a:rPr>
              <a:t>OrthodonticPretreatment</a:t>
            </a:r>
            <a:r>
              <a:rPr lang="en-IN" sz="2600" dirty="0">
                <a:latin typeface="Times New Roman" panose="02020603050405020304" pitchFamily="18" charset="0"/>
                <a:cs typeface="Times New Roman" panose="02020603050405020304" pitchFamily="18" charset="0"/>
              </a:rPr>
              <a:t> Panoramic Radiographs. Int. J. Environ. Res. Public Health 2023, 20, 3479. https://doi.org/10.3390/ijerph20043479</a:t>
            </a:r>
          </a:p>
          <a:p>
            <a:pPr algn="just"/>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[5] Wang   et al. Multiclass CBCT Image Segmentation for Orthodontics with Deep Learning, Journal of Dental Research 2021, Vol. 100(9) 943–949 © International &amp; American Associations for Dental Research 2021</a:t>
            </a:r>
          </a:p>
          <a:p>
            <a:endParaRPr lang="en-IN" dirty="0"/>
          </a:p>
        </p:txBody>
      </p:sp>
      <p:sp>
        <p:nvSpPr>
          <p:cNvPr id="4" name="Footer Placeholder 3">
            <a:extLst>
              <a:ext uri="{FF2B5EF4-FFF2-40B4-BE49-F238E27FC236}">
                <a16:creationId xmlns:a16="http://schemas.microsoft.com/office/drawing/2014/main" id="{8B476644-7FEA-2524-E326-AFBEF5755784}"/>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C4AFFEF2-5B27-2599-3962-E3D74CDDE379}"/>
              </a:ext>
            </a:extLst>
          </p:cNvPr>
          <p:cNvSpPr>
            <a:spLocks noGrp="1"/>
          </p:cNvSpPr>
          <p:nvPr>
            <p:ph type="sldNum" sz="quarter" idx="12"/>
          </p:nvPr>
        </p:nvSpPr>
        <p:spPr/>
        <p:txBody>
          <a:bodyPr/>
          <a:lstStyle/>
          <a:p>
            <a:fld id="{630A71A5-E0BE-4AD3-AC38-24E45FF2139F}" type="slidenum">
              <a:rPr lang="en-IN" smtClean="0"/>
              <a:t>19</a:t>
            </a:fld>
            <a:endParaRPr lang="en-IN"/>
          </a:p>
        </p:txBody>
      </p:sp>
      <p:pic>
        <p:nvPicPr>
          <p:cNvPr id="6" name="Picture 5">
            <a:extLst>
              <a:ext uri="{FF2B5EF4-FFF2-40B4-BE49-F238E27FC236}">
                <a16:creationId xmlns:a16="http://schemas.microsoft.com/office/drawing/2014/main" id="{EB288793-DCD8-229E-BD44-E302F9495E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9099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IN" dirty="0"/>
          </a:p>
        </p:txBody>
      </p:sp>
      <p:sp>
        <p:nvSpPr>
          <p:cNvPr id="3" name="Content Placeholder 2"/>
          <p:cNvSpPr>
            <a:spLocks noGrp="1"/>
          </p:cNvSpPr>
          <p:nvPr>
            <p:ph idx="1"/>
          </p:nvPr>
        </p:nvSpPr>
        <p:spPr/>
        <p:txBody>
          <a:bodyPr/>
          <a:lstStyle/>
          <a:p>
            <a:r>
              <a:rPr lang="en-US" b="1" dirty="0"/>
              <a:t>ABSTRACT</a:t>
            </a:r>
          </a:p>
          <a:p>
            <a:r>
              <a:rPr lang="en-IN" b="1" dirty="0"/>
              <a:t>LITERATURE SURVEY</a:t>
            </a:r>
          </a:p>
          <a:p>
            <a:r>
              <a:rPr lang="en-US" b="1" dirty="0"/>
              <a:t>INTRODUCTION</a:t>
            </a:r>
          </a:p>
          <a:p>
            <a:r>
              <a:rPr lang="en-IN" b="1" dirty="0"/>
              <a:t>METHODOLOGY</a:t>
            </a:r>
          </a:p>
          <a:p>
            <a:r>
              <a:rPr lang="en-IN" b="1" dirty="0"/>
              <a:t>RESULTS AND DISCUSSION</a:t>
            </a:r>
          </a:p>
          <a:p>
            <a:r>
              <a:rPr lang="en-IN" b="1" dirty="0"/>
              <a:t>CONCLUSION</a:t>
            </a:r>
          </a:p>
          <a:p>
            <a:r>
              <a:rPr lang="en-IN" b="1" dirty="0"/>
              <a:t>REFERENCES</a:t>
            </a:r>
            <a:endParaRPr lang="en-IN" dirty="0"/>
          </a:p>
        </p:txBody>
      </p:sp>
      <p:sp>
        <p:nvSpPr>
          <p:cNvPr id="4" name="Footer Placeholder 3">
            <a:extLst>
              <a:ext uri="{FF2B5EF4-FFF2-40B4-BE49-F238E27FC236}">
                <a16:creationId xmlns:a16="http://schemas.microsoft.com/office/drawing/2014/main" id="{382929CB-B6FE-41B8-905B-1FCB1B2B10F8}"/>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3BC53596-99DC-4EF6-A05A-3CBA0406D901}"/>
              </a:ext>
            </a:extLst>
          </p:cNvPr>
          <p:cNvSpPr>
            <a:spLocks noGrp="1"/>
          </p:cNvSpPr>
          <p:nvPr>
            <p:ph type="sldNum" sz="quarter" idx="12"/>
          </p:nvPr>
        </p:nvSpPr>
        <p:spPr/>
        <p:txBody>
          <a:bodyPr/>
          <a:lstStyle/>
          <a:p>
            <a:fld id="{630A71A5-E0BE-4AD3-AC38-24E45FF2139F}" type="slidenum">
              <a:rPr lang="en-IN" smtClean="0"/>
              <a:t>2</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1640851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7436"/>
            <a:ext cx="10515600" cy="4351338"/>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5400" i="1" dirty="0">
                <a:solidFill>
                  <a:srgbClr val="FF0000"/>
                </a:solidFill>
                <a:latin typeface="Bell MT" panose="02020503060305020303" pitchFamily="18" charset="0"/>
              </a:rPr>
              <a:t>THANK YOU</a:t>
            </a:r>
          </a:p>
        </p:txBody>
      </p:sp>
      <p:sp>
        <p:nvSpPr>
          <p:cNvPr id="4" name="Footer Placeholder 3"/>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20</a:t>
            </a:fld>
            <a:endParaRPr lang="en-IN"/>
          </a:p>
        </p:txBody>
      </p:sp>
      <p:pic>
        <p:nvPicPr>
          <p:cNvPr id="6" name="Picture 5">
            <a:extLst>
              <a:ext uri="{FF2B5EF4-FFF2-40B4-BE49-F238E27FC236}">
                <a16:creationId xmlns:a16="http://schemas.microsoft.com/office/drawing/2014/main" id="{2B34787D-B0E8-467C-965C-FAB38F9DEC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231690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IN" dirty="0"/>
          </a:p>
        </p:txBody>
      </p:sp>
      <p:sp>
        <p:nvSpPr>
          <p:cNvPr id="3" name="Content Placeholder 2"/>
          <p:cNvSpPr>
            <a:spLocks noGrp="1"/>
          </p:cNvSpPr>
          <p:nvPr>
            <p:ph idx="1"/>
          </p:nvPr>
        </p:nvSpPr>
        <p:spPr/>
        <p:txBody>
          <a:bodyPr>
            <a:normAutofit/>
          </a:bodyPr>
          <a:lstStyle/>
          <a:p>
            <a:pPr indent="0" algn="just">
              <a:lnSpc>
                <a:spcPct val="150000"/>
              </a:lnSpc>
              <a:spcAft>
                <a:spcPts val="1000"/>
              </a:spcAft>
              <a:buNone/>
            </a:pPr>
            <a:r>
              <a:rPr lang="en-US" sz="2600" b="1" dirty="0">
                <a:effectLst/>
                <a:latin typeface="Times New Roman" panose="02020603050405020304" pitchFamily="18" charset="0"/>
                <a:ea typeface="SimSun" panose="02010600030101010101" pitchFamily="2" charset="-122"/>
              </a:rPr>
              <a:t>The application of deep learning methods in dentistry, focusing on dental caries detection and orthodontic treatment analysis. Through the utilization of convolutional neural networks (CNNs), the study aims to enhance the accuracy and efficiency of these diagnostic processes.</a:t>
            </a:r>
            <a:r>
              <a:rPr lang="en-US" sz="1800" b="1" dirty="0">
                <a:effectLst/>
                <a:latin typeface="Times New Roman" panose="02020603050405020304" pitchFamily="18" charset="0"/>
                <a:ea typeface="SimSun" panose="02010600030101010101" pitchFamily="2" charset="-122"/>
              </a:rPr>
              <a:t> </a:t>
            </a:r>
            <a:r>
              <a:rPr lang="en-US" sz="2600" b="1" dirty="0">
                <a:effectLst/>
                <a:latin typeface="Times New Roman" panose="02020603050405020304" pitchFamily="18" charset="0"/>
                <a:ea typeface="SimSun" panose="02010600030101010101" pitchFamily="2" charset="-122"/>
              </a:rPr>
              <a:t>Deep learning techniques are employed to analyze panoramic X-ray images, aiding in the identification of caries lesions and assessment of orthodontic parameters. </a:t>
            </a:r>
            <a:endParaRPr lang="en-IN" sz="2600" b="1" dirty="0">
              <a:effectLst/>
              <a:latin typeface="Times New Roman" panose="02020603050405020304" pitchFamily="18" charset="0"/>
              <a:ea typeface="SimSun" panose="02010600030101010101" pitchFamily="2" charset="-122"/>
            </a:endParaRPr>
          </a:p>
        </p:txBody>
      </p:sp>
      <p:sp>
        <p:nvSpPr>
          <p:cNvPr id="4" name="Footer Placeholder 3">
            <a:extLst>
              <a:ext uri="{FF2B5EF4-FFF2-40B4-BE49-F238E27FC236}">
                <a16:creationId xmlns:a16="http://schemas.microsoft.com/office/drawing/2014/main" id="{B76BF6E8-55C4-4035-A79F-DA4D4B7CE7FE}"/>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A322A75-B00E-4578-A342-D0F77328ABC9}"/>
              </a:ext>
            </a:extLst>
          </p:cNvPr>
          <p:cNvSpPr>
            <a:spLocks noGrp="1"/>
          </p:cNvSpPr>
          <p:nvPr>
            <p:ph type="sldNum" sz="quarter" idx="12"/>
          </p:nvPr>
        </p:nvSpPr>
        <p:spPr/>
        <p:txBody>
          <a:bodyPr/>
          <a:lstStyle/>
          <a:p>
            <a:fld id="{630A71A5-E0BE-4AD3-AC38-24E45FF2139F}" type="slidenum">
              <a:rPr lang="en-IN" smtClean="0"/>
              <a:t>3</a:t>
            </a:fld>
            <a:endParaRPr lang="en-IN"/>
          </a:p>
        </p:txBody>
      </p:sp>
      <p:pic>
        <p:nvPicPr>
          <p:cNvPr id="6" name="Picture 5">
            <a:extLst>
              <a:ext uri="{FF2B5EF4-FFF2-40B4-BE49-F238E27FC236}">
                <a16:creationId xmlns:a16="http://schemas.microsoft.com/office/drawing/2014/main" id="{75D925C9-76E7-4E53-B2FD-4FE63AD827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40454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LITERATURE SURVEY</a:t>
            </a:r>
          </a:p>
        </p:txBody>
      </p:sp>
      <p:sp>
        <p:nvSpPr>
          <p:cNvPr id="3" name="Content Placeholder 2"/>
          <p:cNvSpPr>
            <a:spLocks noGrp="1"/>
          </p:cNvSpPr>
          <p:nvPr>
            <p:ph idx="1"/>
          </p:nvPr>
        </p:nvSpPr>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Lee et al. (2022) - "Application of AI in Dental Caries Prediction Models“.</a:t>
            </a:r>
            <a:r>
              <a:rPr lang="en-US"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Dental caries, characterized by decaying tooth structure leading to cavities, is a significant issue in oral healthcare due to its prevalence, discomfort, and treatment costs.</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from the Korean Center for Disease Control and Prevention's 2018 children's oral health survey served as the basis for their study.</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Various machine learning techniques were employed to evaluate the performance of these models, with metrics including accuracy, precision, recall, and F1-score.</a:t>
            </a: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t>4</a:t>
            </a:fld>
            <a:endParaRPr lang="en-IN"/>
          </a:p>
        </p:txBody>
      </p:sp>
      <p:pic>
        <p:nvPicPr>
          <p:cNvPr id="6" name="Picture 5">
            <a:extLst>
              <a:ext uri="{FF2B5EF4-FFF2-40B4-BE49-F238E27FC236}">
                <a16:creationId xmlns:a16="http://schemas.microsoft.com/office/drawing/2014/main" id="{0877BE05-9087-4089-876C-22941CAC13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299433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FC72-DD85-0EF5-654E-F9322DAB13F7}"/>
              </a:ext>
            </a:extLst>
          </p:cNvPr>
          <p:cNvSpPr>
            <a:spLocks noGrp="1"/>
          </p:cNvSpPr>
          <p:nvPr>
            <p:ph type="title"/>
          </p:nvPr>
        </p:nvSpPr>
        <p:spPr/>
        <p:txBody>
          <a:bodyPr/>
          <a:lstStyle/>
          <a:p>
            <a:r>
              <a:rPr lang="en-IN" b="1" dirty="0"/>
              <a:t>LITERATURE SURVEY</a:t>
            </a:r>
            <a:endParaRPr lang="en-IN" dirty="0"/>
          </a:p>
        </p:txBody>
      </p:sp>
      <p:sp>
        <p:nvSpPr>
          <p:cNvPr id="3" name="Content Placeholder 2">
            <a:extLst>
              <a:ext uri="{FF2B5EF4-FFF2-40B4-BE49-F238E27FC236}">
                <a16:creationId xmlns:a16="http://schemas.microsoft.com/office/drawing/2014/main" id="{8B274255-459F-67CB-DA50-EA7837759691}"/>
              </a:ext>
            </a:extLst>
          </p:cNvPr>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Lian et al. (2021) - "Deep Learning for Caries Identification“. </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2600" dirty="0">
                <a:solidFill>
                  <a:srgbClr val="0D0D0D"/>
                </a:solidFill>
                <a:highlight>
                  <a:srgbClr val="FFFFFF"/>
                </a:highlight>
                <a:latin typeface="Times New Roman" panose="02020603050405020304" pitchFamily="18" charset="0"/>
                <a:cs typeface="Times New Roman" panose="02020603050405020304" pitchFamily="18" charset="0"/>
              </a:rPr>
              <a:t>D</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etect and Categorize caries lesions on dental panoramic radiographs using deep learning techniques.</a:t>
            </a:r>
          </a:p>
          <a:p>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study involved creating a reference dataset where three skilled dentists marked caries lesions on 1160 panoramic films.</a:t>
            </a:r>
            <a:endParaRPr lang="en-US" sz="2600"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dataset was divided into test, validation, and training sets for model development and evaluation.</a:t>
            </a:r>
          </a:p>
          <a:p>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Lesion identification was performed using the </a:t>
            </a:r>
            <a:r>
              <a:rPr lang="en-US" sz="2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nnU</a:t>
            </a:r>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-Net convolutional neural network, </a:t>
            </a:r>
            <a:endParaRPr lang="en-IN"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34741A6-8358-8CB3-3CA1-10E62B235EB9}"/>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D79BC89A-E0CD-4DB1-8001-DB30EC3A7BB0}"/>
              </a:ext>
            </a:extLst>
          </p:cNvPr>
          <p:cNvSpPr>
            <a:spLocks noGrp="1"/>
          </p:cNvSpPr>
          <p:nvPr>
            <p:ph type="sldNum" sz="quarter" idx="12"/>
          </p:nvPr>
        </p:nvSpPr>
        <p:spPr/>
        <p:txBody>
          <a:bodyPr/>
          <a:lstStyle/>
          <a:p>
            <a:fld id="{630A71A5-E0BE-4AD3-AC38-24E45FF2139F}" type="slidenum">
              <a:rPr lang="en-IN" smtClean="0"/>
              <a:t>5</a:t>
            </a:fld>
            <a:endParaRPr lang="en-IN"/>
          </a:p>
        </p:txBody>
      </p:sp>
      <p:pic>
        <p:nvPicPr>
          <p:cNvPr id="6" name="Picture 5">
            <a:extLst>
              <a:ext uri="{FF2B5EF4-FFF2-40B4-BE49-F238E27FC236}">
                <a16:creationId xmlns:a16="http://schemas.microsoft.com/office/drawing/2014/main" id="{B7E2F90D-A935-C8DA-5C94-A2A01D9A3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8260" y="6341892"/>
            <a:ext cx="501649" cy="501649"/>
          </a:xfrm>
          <a:prstGeom prst="rect">
            <a:avLst/>
          </a:prstGeom>
        </p:spPr>
      </p:pic>
    </p:spTree>
    <p:extLst>
      <p:ext uri="{BB962C8B-B14F-4D97-AF65-F5344CB8AC3E}">
        <p14:creationId xmlns:p14="http://schemas.microsoft.com/office/powerpoint/2010/main" val="314001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9FFC-DA3A-AB4A-E2E9-577623DAD560}"/>
              </a:ext>
            </a:extLst>
          </p:cNvPr>
          <p:cNvSpPr>
            <a:spLocks noGrp="1"/>
          </p:cNvSpPr>
          <p:nvPr>
            <p:ph type="title"/>
          </p:nvPr>
        </p:nvSpPr>
        <p:spPr/>
        <p:txBody>
          <a:bodyPr/>
          <a:lstStyle/>
          <a:p>
            <a:r>
              <a:rPr lang="en-IN" b="1" dirty="0"/>
              <a:t>LITERATURE SURVEY</a:t>
            </a:r>
            <a:endParaRPr lang="en-IN" dirty="0"/>
          </a:p>
        </p:txBody>
      </p:sp>
      <p:sp>
        <p:nvSpPr>
          <p:cNvPr id="3" name="Content Placeholder 2">
            <a:extLst>
              <a:ext uri="{FF2B5EF4-FFF2-40B4-BE49-F238E27FC236}">
                <a16:creationId xmlns:a16="http://schemas.microsoft.com/office/drawing/2014/main" id="{A37147DE-053D-08FC-0F4B-74B8DC8536EB}"/>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Oztekin</a:t>
            </a:r>
            <a:r>
              <a:rPr lang="en-IN" dirty="0">
                <a:latin typeface="Times New Roman" panose="02020603050405020304" pitchFamily="18" charset="0"/>
                <a:cs typeface="Times New Roman" panose="02020603050405020304" pitchFamily="18" charset="0"/>
              </a:rPr>
              <a:t> et al. (2023) - "Explainable DL for Caries Detection“.</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Dental caries, a prevalent condition causing pain and infections, can significantly impact quality of life.</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While machine learning can detect cavities early, its lack of explainability raises concerns.</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study utilized panoramic photos to assess ResNet-50, DenseNet-121, and EfficientNet-B0 models.</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Heat maps generated by the models facilitated easier interpretation of caries regions.</a:t>
            </a:r>
            <a:endParaRPr lang="en-US" sz="2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204978EA-FF94-6A6F-DCBA-BDF651868E3B}"/>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540EC973-A391-E5D7-AC3C-98C15EA8B570}"/>
              </a:ext>
            </a:extLst>
          </p:cNvPr>
          <p:cNvSpPr>
            <a:spLocks noGrp="1"/>
          </p:cNvSpPr>
          <p:nvPr>
            <p:ph type="sldNum" sz="quarter" idx="12"/>
          </p:nvPr>
        </p:nvSpPr>
        <p:spPr/>
        <p:txBody>
          <a:bodyPr/>
          <a:lstStyle/>
          <a:p>
            <a:fld id="{630A71A5-E0BE-4AD3-AC38-24E45FF2139F}" type="slidenum">
              <a:rPr lang="en-IN" smtClean="0"/>
              <a:t>6</a:t>
            </a:fld>
            <a:endParaRPr lang="en-IN"/>
          </a:p>
        </p:txBody>
      </p:sp>
      <p:pic>
        <p:nvPicPr>
          <p:cNvPr id="6" name="Picture 5">
            <a:extLst>
              <a:ext uri="{FF2B5EF4-FFF2-40B4-BE49-F238E27FC236}">
                <a16:creationId xmlns:a16="http://schemas.microsoft.com/office/drawing/2014/main" id="{DC1C3334-916F-1519-9E6B-FCEE70730E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60329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AAE6-C8AE-3B9C-C416-F0143199B7E6}"/>
              </a:ext>
            </a:extLst>
          </p:cNvPr>
          <p:cNvSpPr>
            <a:spLocks noGrp="1"/>
          </p:cNvSpPr>
          <p:nvPr>
            <p:ph type="title"/>
          </p:nvPr>
        </p:nvSpPr>
        <p:spPr/>
        <p:txBody>
          <a:bodyPr/>
          <a:lstStyle/>
          <a:p>
            <a:r>
              <a:rPr lang="en-IN" b="1" dirty="0"/>
              <a:t>LITERATURE SURVEY</a:t>
            </a:r>
            <a:endParaRPr lang="en-IN" dirty="0"/>
          </a:p>
        </p:txBody>
      </p:sp>
      <p:sp>
        <p:nvSpPr>
          <p:cNvPr id="3" name="Content Placeholder 2">
            <a:extLst>
              <a:ext uri="{FF2B5EF4-FFF2-40B4-BE49-F238E27FC236}">
                <a16:creationId xmlns:a16="http://schemas.microsoft.com/office/drawing/2014/main" id="{21189CD2-B4C6-0F72-D370-407400317F2C}"/>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Hlongwa</a:t>
            </a:r>
            <a:r>
              <a:rPr lang="en-IN" dirty="0">
                <a:latin typeface="Times New Roman" panose="02020603050405020304" pitchFamily="18" charset="0"/>
                <a:cs typeface="Times New Roman" panose="02020603050405020304" pitchFamily="18" charset="0"/>
              </a:rPr>
              <a:t> et al. (2023) - "IPF Investigation in Orthodontic Radiographs“.</a:t>
            </a:r>
            <a:r>
              <a:rPr lang="en-US" dirty="0">
                <a:latin typeface="Times New Roman" panose="02020603050405020304" pitchFamily="18" charset="0"/>
                <a:cs typeface="Times New Roman" panose="02020603050405020304" pitchFamily="18" charset="0"/>
              </a:rPr>
              <a:t> </a:t>
            </a:r>
          </a:p>
          <a:p>
            <a:pPr algn="just"/>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A retrospective cross-sectional examination of 100 panoramic radiographs revealed a 38% prevalence of IPFs.</a:t>
            </a:r>
          </a:p>
          <a:p>
            <a:pPr algn="just"/>
            <a:r>
              <a:rPr lang="en-US" sz="2600" dirty="0">
                <a:latin typeface="Times New Roman" panose="02020603050405020304" pitchFamily="18" charset="0"/>
                <a:cs typeface="Times New Roman" panose="02020603050405020304" pitchFamily="18" charset="0"/>
              </a:rPr>
              <a:t>Identify incidental pathologic findings, crucial for accurate treatment planning.</a:t>
            </a:r>
          </a:p>
          <a:p>
            <a:pPr marL="0" indent="0" algn="just">
              <a:buNone/>
            </a:pPr>
            <a:r>
              <a:rPr lang="en-IN" dirty="0">
                <a:latin typeface="Times New Roman" panose="02020603050405020304" pitchFamily="18" charset="0"/>
                <a:cs typeface="Times New Roman" panose="02020603050405020304" pitchFamily="18" charset="0"/>
              </a:rPr>
              <a:t>5. Wang et al. (2021) - "MS-D CNN for CBCT Segmentation“.</a:t>
            </a:r>
          </a:p>
          <a:p>
            <a:pPr algn="just"/>
            <a:r>
              <a:rPr lang="en-IN" sz="2600" dirty="0">
                <a:latin typeface="Times New Roman" panose="02020603050405020304" pitchFamily="18" charset="0"/>
                <a:cs typeface="Times New Roman" panose="02020603050405020304" pitchFamily="18" charset="0"/>
              </a:rPr>
              <a:t>Introduces a mixed-scale dense CNN for precise CBCT image segmentation, reducing segmentation time while maintaining high accuracy, improving orthodontic treatment planning efficiency.</a:t>
            </a:r>
          </a:p>
          <a:p>
            <a:endParaRPr lang="en-IN" dirty="0"/>
          </a:p>
        </p:txBody>
      </p:sp>
      <p:sp>
        <p:nvSpPr>
          <p:cNvPr id="4" name="Footer Placeholder 3">
            <a:extLst>
              <a:ext uri="{FF2B5EF4-FFF2-40B4-BE49-F238E27FC236}">
                <a16:creationId xmlns:a16="http://schemas.microsoft.com/office/drawing/2014/main" id="{9393B0CE-CE9A-82E7-0092-734A73830133}"/>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2C612C3B-0A31-AE71-56A3-E85451046851}"/>
              </a:ext>
            </a:extLst>
          </p:cNvPr>
          <p:cNvSpPr>
            <a:spLocks noGrp="1"/>
          </p:cNvSpPr>
          <p:nvPr>
            <p:ph type="sldNum" sz="quarter" idx="12"/>
          </p:nvPr>
        </p:nvSpPr>
        <p:spPr/>
        <p:txBody>
          <a:bodyPr/>
          <a:lstStyle/>
          <a:p>
            <a:fld id="{630A71A5-E0BE-4AD3-AC38-24E45FF2139F}" type="slidenum">
              <a:rPr lang="en-IN" smtClean="0"/>
              <a:t>7</a:t>
            </a:fld>
            <a:endParaRPr lang="en-IN"/>
          </a:p>
        </p:txBody>
      </p:sp>
      <p:pic>
        <p:nvPicPr>
          <p:cNvPr id="6" name="Picture 5">
            <a:extLst>
              <a:ext uri="{FF2B5EF4-FFF2-40B4-BE49-F238E27FC236}">
                <a16:creationId xmlns:a16="http://schemas.microsoft.com/office/drawing/2014/main" id="{1CECE72B-A803-EA4C-5659-A7A2327EE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extLst>
      <p:ext uri="{BB962C8B-B14F-4D97-AF65-F5344CB8AC3E}">
        <p14:creationId xmlns:p14="http://schemas.microsoft.com/office/powerpoint/2010/main" val="392560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p:txBody>
          <a:bodyPr>
            <a:normAutofit/>
          </a:bodyPr>
          <a:lstStyle/>
          <a:p>
            <a:endParaRPr lang="en-US" sz="1800" dirty="0"/>
          </a:p>
          <a:p>
            <a:pPr algn="just"/>
            <a:r>
              <a:rPr lang="en-US" dirty="0">
                <a:latin typeface="Times New Roman" panose="02020603050405020304" pitchFamily="18" charset="0"/>
                <a:cs typeface="Times New Roman" panose="02020603050405020304" pitchFamily="18" charset="0"/>
              </a:rPr>
              <a:t>In seminar on "Deep Learning for Dental Caries Detection and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Orthodontic Treatment Analysis," we'll explore how advanced deep learning techniques, specifically leveraging the ResNet50 architecture, tackle two critical challenges in dentistry: detecting dental braces and identifying dental caries lesions.</a:t>
            </a:r>
          </a:p>
          <a:p>
            <a:pPr algn="just"/>
            <a:endParaRPr lang="en-US" dirty="0">
              <a:latin typeface="Times New Roman" panose="02020603050405020304" pitchFamily="18" charset="0"/>
              <a:cs typeface="Times New Roman" panose="02020603050405020304" pitchFamily="18" charset="0"/>
            </a:endParaRPr>
          </a:p>
          <a:p>
            <a:pPr algn="just"/>
            <a:r>
              <a:rPr lang="x-none" spc="-5" dirty="0">
                <a:effectLst/>
                <a:latin typeface="Times New Roman" panose="02020603050405020304" pitchFamily="18" charset="0"/>
                <a:ea typeface="SimSun" panose="02010600030101010101" pitchFamily="2" charset="-122"/>
              </a:rPr>
              <a:t>We introduce two unique deep learning models, one for the analysis of orthodontic characteristics and the other for the detection of dental caries lesions. </a:t>
            </a: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FDE27C-1120-45AC-B3DD-E9B9C8A61E83}"/>
              </a:ext>
            </a:extLst>
          </p:cNvPr>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a:extLst>
              <a:ext uri="{FF2B5EF4-FFF2-40B4-BE49-F238E27FC236}">
                <a16:creationId xmlns:a16="http://schemas.microsoft.com/office/drawing/2014/main" id="{08A7523D-B273-47EB-97BF-8D0DA0DAEFCC}"/>
              </a:ext>
            </a:extLst>
          </p:cNvPr>
          <p:cNvSpPr>
            <a:spLocks noGrp="1"/>
          </p:cNvSpPr>
          <p:nvPr>
            <p:ph type="sldNum" sz="quarter" idx="12"/>
          </p:nvPr>
        </p:nvSpPr>
        <p:spPr/>
        <p:txBody>
          <a:bodyPr/>
          <a:lstStyle/>
          <a:p>
            <a:fld id="{630A71A5-E0BE-4AD3-AC38-24E45FF2139F}" type="slidenum">
              <a:rPr lang="en-IN" smtClean="0"/>
              <a:t>8</a:t>
            </a:fld>
            <a:endParaRPr lang="en-IN" dirty="0"/>
          </a:p>
        </p:txBody>
      </p:sp>
      <p:pic>
        <p:nvPicPr>
          <p:cNvPr id="6" name="Picture 5">
            <a:extLst>
              <a:ext uri="{FF2B5EF4-FFF2-40B4-BE49-F238E27FC236}">
                <a16:creationId xmlns:a16="http://schemas.microsoft.com/office/drawing/2014/main" id="{89051E0B-33AD-4378-BC80-EC6D5380B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extLst>
      <p:ext uri="{BB962C8B-B14F-4D97-AF65-F5344CB8AC3E}">
        <p14:creationId xmlns:p14="http://schemas.microsoft.com/office/powerpoint/2010/main" val="99157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8525-E502-813B-FDF4-48DDCFA5FDB0}"/>
              </a:ext>
            </a:extLst>
          </p:cNvPr>
          <p:cNvSpPr>
            <a:spLocks noGrp="1"/>
          </p:cNvSpPr>
          <p:nvPr>
            <p:ph type="title"/>
          </p:nvPr>
        </p:nvSpPr>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A48CF239-E47A-0CE2-2487-8870AB05F98F}"/>
              </a:ext>
            </a:extLst>
          </p:cNvPr>
          <p:cNvSpPr>
            <a:spLocks noGrp="1"/>
          </p:cNvSpPr>
          <p:nvPr>
            <p:ph idx="1"/>
          </p:nvPr>
        </p:nvSpPr>
        <p:spPr/>
        <p:txBody>
          <a:bodyPr>
            <a:normAutofit/>
          </a:bodyPr>
          <a:lstStyle/>
          <a:p>
            <a:pPr marL="0" indent="0">
              <a:buNone/>
            </a:pPr>
            <a:r>
              <a:rPr lang="en-IN"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1. Convolutional Neural Networks (CNNs)</a:t>
            </a:r>
          </a:p>
          <a:p>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CNN: Specifically designed for processing grid-like data such as images. It consists of convolutional layers, pooling layers, and fully connected layers.</a:t>
            </a:r>
          </a:p>
          <a:p>
            <a:r>
              <a:rPr lang="en-US" sz="2600" b="0" i="0" dirty="0">
                <a:solidFill>
                  <a:srgbClr val="0D0D0D"/>
                </a:solidFill>
                <a:effectLst/>
                <a:highlight>
                  <a:srgbClr val="FFFFFF"/>
                </a:highlight>
                <a:latin typeface="Times New Roman" panose="02020603050405020304" pitchFamily="18" charset="0"/>
                <a:cs typeface="Times New Roman" panose="02020603050405020304" pitchFamily="18" charset="0"/>
              </a:rPr>
              <a:t>Hierarchical feature learning through convolutional and pooling layers, capturing local patterns and spatial hierarchies.</a:t>
            </a:r>
            <a:endParaRPr lang="en-IN"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A6A337C-0472-E314-DD93-7243B34C683A}"/>
              </a:ext>
            </a:extLst>
          </p:cNvPr>
          <p:cNvSpPr>
            <a:spLocks noGrp="1"/>
          </p:cNvSpPr>
          <p:nvPr>
            <p:ph type="ftr" sz="quarter" idx="11"/>
          </p:nvPr>
        </p:nvSpPr>
        <p:spPr/>
        <p:txBody>
          <a:bodyPr/>
          <a:lstStyle/>
          <a:p>
            <a:r>
              <a:rPr lang="en-US"/>
              <a:t>AmalJyothi College of Engineering Kanjirappally</a:t>
            </a:r>
            <a:endParaRPr lang="en-IN" dirty="0"/>
          </a:p>
        </p:txBody>
      </p:sp>
      <p:sp>
        <p:nvSpPr>
          <p:cNvPr id="5" name="Slide Number Placeholder 4">
            <a:extLst>
              <a:ext uri="{FF2B5EF4-FFF2-40B4-BE49-F238E27FC236}">
                <a16:creationId xmlns:a16="http://schemas.microsoft.com/office/drawing/2014/main" id="{02E79BD3-8BE0-31C1-DD38-528E78C343CD}"/>
              </a:ext>
            </a:extLst>
          </p:cNvPr>
          <p:cNvSpPr>
            <a:spLocks noGrp="1"/>
          </p:cNvSpPr>
          <p:nvPr>
            <p:ph type="sldNum" sz="quarter" idx="12"/>
          </p:nvPr>
        </p:nvSpPr>
        <p:spPr/>
        <p:txBody>
          <a:bodyPr/>
          <a:lstStyle/>
          <a:p>
            <a:fld id="{630A71A5-E0BE-4AD3-AC38-24E45FF2139F}" type="slidenum">
              <a:rPr lang="en-IN" smtClean="0"/>
              <a:t>9</a:t>
            </a:fld>
            <a:endParaRPr lang="en-IN"/>
          </a:p>
        </p:txBody>
      </p:sp>
    </p:spTree>
    <p:extLst>
      <p:ext uri="{BB962C8B-B14F-4D97-AF65-F5344CB8AC3E}">
        <p14:creationId xmlns:p14="http://schemas.microsoft.com/office/powerpoint/2010/main" val="3523454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1288</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Bell MT</vt:lpstr>
      <vt:lpstr>Calibri</vt:lpstr>
      <vt:lpstr>Calibri Light</vt:lpstr>
      <vt:lpstr>Times New Roman</vt:lpstr>
      <vt:lpstr>Office Theme</vt:lpstr>
      <vt:lpstr>Deep Learning for Dental Caries Detection and Orthodontic Treatment Analysis</vt:lpstr>
      <vt:lpstr>CONTENTS</vt:lpstr>
      <vt:lpstr>ABSTRACT</vt:lpstr>
      <vt:lpstr>LITERATURE SURVEY</vt:lpstr>
      <vt:lpstr>LITERATURE SURVEY</vt:lpstr>
      <vt:lpstr>LITERATURE SURVEY</vt:lpstr>
      <vt:lpstr>LITERATURE SURVEY</vt:lpstr>
      <vt:lpstr>INTRODUCTION</vt:lpstr>
      <vt:lpstr>INTRODUCTION</vt:lpstr>
      <vt:lpstr>METHODOLOGY</vt:lpstr>
      <vt:lpstr>METHODOLOGY</vt:lpstr>
      <vt:lpstr>METHODOLOGY</vt:lpstr>
      <vt:lpstr>RESULTS AND DISCUSSION</vt:lpstr>
      <vt:lpstr>PowerPoint Presentation</vt:lpstr>
      <vt:lpstr>  RESULTS AND DISCUSSION     Dental Orthodontic Analysis </vt:lpstr>
      <vt:lpstr>  RESULTS AND DISCUSSION     Dental Caries Detection </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Subin Tom</cp:lastModifiedBy>
  <cp:revision>19</cp:revision>
  <dcterms:created xsi:type="dcterms:W3CDTF">2022-05-24T22:32:37Z</dcterms:created>
  <dcterms:modified xsi:type="dcterms:W3CDTF">2024-04-16T02:43:17Z</dcterms:modified>
</cp:coreProperties>
</file>