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59" r:id="rId6"/>
    <p:sldId id="260"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46" autoAdjust="0"/>
    <p:restoredTop sz="94660"/>
  </p:normalViewPr>
  <p:slideViewPr>
    <p:cSldViewPr snapToGrid="0">
      <p:cViewPr varScale="1">
        <p:scale>
          <a:sx n="89" d="100"/>
          <a:sy n="89" d="100"/>
        </p:scale>
        <p:origin x="7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7C69DC-553E-44CC-A75A-4E81C7807595}"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13759B7-3070-4139-BA46-5EF321514F3F}" type="slidenum">
              <a:rPr lang="en-IN" smtClean="0"/>
              <a:t>‹#›</a:t>
            </a:fld>
            <a:endParaRPr lang="en-IN"/>
          </a:p>
        </p:txBody>
      </p:sp>
    </p:spTree>
    <p:extLst>
      <p:ext uri="{BB962C8B-B14F-4D97-AF65-F5344CB8AC3E}">
        <p14:creationId xmlns:p14="http://schemas.microsoft.com/office/powerpoint/2010/main" val="348864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C69DC-553E-44CC-A75A-4E81C7807595}"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3759B7-3070-4139-BA46-5EF321514F3F}" type="slidenum">
              <a:rPr lang="en-IN" smtClean="0"/>
              <a:t>‹#›</a:t>
            </a:fld>
            <a:endParaRPr lang="en-IN"/>
          </a:p>
        </p:txBody>
      </p:sp>
    </p:spTree>
    <p:extLst>
      <p:ext uri="{BB962C8B-B14F-4D97-AF65-F5344CB8AC3E}">
        <p14:creationId xmlns:p14="http://schemas.microsoft.com/office/powerpoint/2010/main" val="135495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C69DC-553E-44CC-A75A-4E81C7807595}"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3759B7-3070-4139-BA46-5EF321514F3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5998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7C69DC-553E-44CC-A75A-4E81C7807595}"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3759B7-3070-4139-BA46-5EF321514F3F}" type="slidenum">
              <a:rPr lang="en-IN" smtClean="0"/>
              <a:t>‹#›</a:t>
            </a:fld>
            <a:endParaRPr lang="en-IN"/>
          </a:p>
        </p:txBody>
      </p:sp>
    </p:spTree>
    <p:extLst>
      <p:ext uri="{BB962C8B-B14F-4D97-AF65-F5344CB8AC3E}">
        <p14:creationId xmlns:p14="http://schemas.microsoft.com/office/powerpoint/2010/main" val="336803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7C69DC-553E-44CC-A75A-4E81C7807595}"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3759B7-3070-4139-BA46-5EF321514F3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350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7C69DC-553E-44CC-A75A-4E81C7807595}"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3759B7-3070-4139-BA46-5EF321514F3F}" type="slidenum">
              <a:rPr lang="en-IN" smtClean="0"/>
              <a:t>‹#›</a:t>
            </a:fld>
            <a:endParaRPr lang="en-IN"/>
          </a:p>
        </p:txBody>
      </p:sp>
    </p:spTree>
    <p:extLst>
      <p:ext uri="{BB962C8B-B14F-4D97-AF65-F5344CB8AC3E}">
        <p14:creationId xmlns:p14="http://schemas.microsoft.com/office/powerpoint/2010/main" val="1221951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C69DC-553E-44CC-A75A-4E81C7807595}"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3759B7-3070-4139-BA46-5EF321514F3F}" type="slidenum">
              <a:rPr lang="en-IN" smtClean="0"/>
              <a:t>‹#›</a:t>
            </a:fld>
            <a:endParaRPr lang="en-IN"/>
          </a:p>
        </p:txBody>
      </p:sp>
    </p:spTree>
    <p:extLst>
      <p:ext uri="{BB962C8B-B14F-4D97-AF65-F5344CB8AC3E}">
        <p14:creationId xmlns:p14="http://schemas.microsoft.com/office/powerpoint/2010/main" val="1310168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C69DC-553E-44CC-A75A-4E81C7807595}"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3759B7-3070-4139-BA46-5EF321514F3F}" type="slidenum">
              <a:rPr lang="en-IN" smtClean="0"/>
              <a:t>‹#›</a:t>
            </a:fld>
            <a:endParaRPr lang="en-IN"/>
          </a:p>
        </p:txBody>
      </p:sp>
    </p:spTree>
    <p:extLst>
      <p:ext uri="{BB962C8B-B14F-4D97-AF65-F5344CB8AC3E}">
        <p14:creationId xmlns:p14="http://schemas.microsoft.com/office/powerpoint/2010/main" val="31195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C69DC-553E-44CC-A75A-4E81C7807595}"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3759B7-3070-4139-BA46-5EF321514F3F}" type="slidenum">
              <a:rPr lang="en-IN" smtClean="0"/>
              <a:t>‹#›</a:t>
            </a:fld>
            <a:endParaRPr lang="en-IN"/>
          </a:p>
        </p:txBody>
      </p:sp>
    </p:spTree>
    <p:extLst>
      <p:ext uri="{BB962C8B-B14F-4D97-AF65-F5344CB8AC3E}">
        <p14:creationId xmlns:p14="http://schemas.microsoft.com/office/powerpoint/2010/main" val="66196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C69DC-553E-44CC-A75A-4E81C7807595}"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3759B7-3070-4139-BA46-5EF321514F3F}" type="slidenum">
              <a:rPr lang="en-IN" smtClean="0"/>
              <a:t>‹#›</a:t>
            </a:fld>
            <a:endParaRPr lang="en-IN"/>
          </a:p>
        </p:txBody>
      </p:sp>
    </p:spTree>
    <p:extLst>
      <p:ext uri="{BB962C8B-B14F-4D97-AF65-F5344CB8AC3E}">
        <p14:creationId xmlns:p14="http://schemas.microsoft.com/office/powerpoint/2010/main" val="3001971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7C69DC-553E-44CC-A75A-4E81C7807595}"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13759B7-3070-4139-BA46-5EF321514F3F}" type="slidenum">
              <a:rPr lang="en-IN" smtClean="0"/>
              <a:t>‹#›</a:t>
            </a:fld>
            <a:endParaRPr lang="en-IN"/>
          </a:p>
        </p:txBody>
      </p:sp>
    </p:spTree>
    <p:extLst>
      <p:ext uri="{BB962C8B-B14F-4D97-AF65-F5344CB8AC3E}">
        <p14:creationId xmlns:p14="http://schemas.microsoft.com/office/powerpoint/2010/main" val="3605459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7C69DC-553E-44CC-A75A-4E81C7807595}"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13759B7-3070-4139-BA46-5EF321514F3F}" type="slidenum">
              <a:rPr lang="en-IN" smtClean="0"/>
              <a:t>‹#›</a:t>
            </a:fld>
            <a:endParaRPr lang="en-IN"/>
          </a:p>
        </p:txBody>
      </p:sp>
    </p:spTree>
    <p:extLst>
      <p:ext uri="{BB962C8B-B14F-4D97-AF65-F5344CB8AC3E}">
        <p14:creationId xmlns:p14="http://schemas.microsoft.com/office/powerpoint/2010/main" val="2755828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7C69DC-553E-44CC-A75A-4E81C7807595}"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13759B7-3070-4139-BA46-5EF321514F3F}" type="slidenum">
              <a:rPr lang="en-IN" smtClean="0"/>
              <a:t>‹#›</a:t>
            </a:fld>
            <a:endParaRPr lang="en-IN"/>
          </a:p>
        </p:txBody>
      </p:sp>
    </p:spTree>
    <p:extLst>
      <p:ext uri="{BB962C8B-B14F-4D97-AF65-F5344CB8AC3E}">
        <p14:creationId xmlns:p14="http://schemas.microsoft.com/office/powerpoint/2010/main" val="292217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C69DC-553E-44CC-A75A-4E81C7807595}"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13759B7-3070-4139-BA46-5EF321514F3F}" type="slidenum">
              <a:rPr lang="en-IN" smtClean="0"/>
              <a:t>‹#›</a:t>
            </a:fld>
            <a:endParaRPr lang="en-IN"/>
          </a:p>
        </p:txBody>
      </p:sp>
    </p:spTree>
    <p:extLst>
      <p:ext uri="{BB962C8B-B14F-4D97-AF65-F5344CB8AC3E}">
        <p14:creationId xmlns:p14="http://schemas.microsoft.com/office/powerpoint/2010/main" val="154264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C69DC-553E-44CC-A75A-4E81C7807595}"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13759B7-3070-4139-BA46-5EF321514F3F}" type="slidenum">
              <a:rPr lang="en-IN" smtClean="0"/>
              <a:t>‹#›</a:t>
            </a:fld>
            <a:endParaRPr lang="en-IN"/>
          </a:p>
        </p:txBody>
      </p:sp>
    </p:spTree>
    <p:extLst>
      <p:ext uri="{BB962C8B-B14F-4D97-AF65-F5344CB8AC3E}">
        <p14:creationId xmlns:p14="http://schemas.microsoft.com/office/powerpoint/2010/main" val="132773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C69DC-553E-44CC-A75A-4E81C7807595}"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3759B7-3070-4139-BA46-5EF321514F3F}" type="slidenum">
              <a:rPr lang="en-IN" smtClean="0"/>
              <a:t>‹#›</a:t>
            </a:fld>
            <a:endParaRPr lang="en-IN"/>
          </a:p>
        </p:txBody>
      </p:sp>
    </p:spTree>
    <p:extLst>
      <p:ext uri="{BB962C8B-B14F-4D97-AF65-F5344CB8AC3E}">
        <p14:creationId xmlns:p14="http://schemas.microsoft.com/office/powerpoint/2010/main" val="1851940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7C69DC-553E-44CC-A75A-4E81C7807595}" type="datetimeFigureOut">
              <a:rPr lang="en-IN" smtClean="0"/>
              <a:t>16-04-2024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13759B7-3070-4139-BA46-5EF321514F3F}" type="slidenum">
              <a:rPr lang="en-IN" smtClean="0"/>
              <a:t>‹#›</a:t>
            </a:fld>
            <a:endParaRPr lang="en-IN"/>
          </a:p>
        </p:txBody>
      </p:sp>
    </p:spTree>
    <p:extLst>
      <p:ext uri="{BB962C8B-B14F-4D97-AF65-F5344CB8AC3E}">
        <p14:creationId xmlns:p14="http://schemas.microsoft.com/office/powerpoint/2010/main" val="11068382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5D8A-926D-C695-00E9-24A9234B39E1}"/>
              </a:ext>
            </a:extLst>
          </p:cNvPr>
          <p:cNvSpPr>
            <a:spLocks noGrp="1"/>
          </p:cNvSpPr>
          <p:nvPr>
            <p:ph type="ctrTitle"/>
          </p:nvPr>
        </p:nvSpPr>
        <p:spPr>
          <a:xfrm>
            <a:off x="2589212" y="1166219"/>
            <a:ext cx="8915399" cy="2262781"/>
          </a:xfrm>
        </p:spPr>
        <p:txBody>
          <a:bodyPr/>
          <a:lstStyle/>
          <a:p>
            <a:r>
              <a:rPr lang="en-IN" dirty="0"/>
              <a:t>	</a:t>
            </a:r>
            <a:r>
              <a:rPr lang="en-IN" sz="6000" dirty="0">
                <a:latin typeface="Times New Roman" panose="02020603050405020304" pitchFamily="18" charset="0"/>
                <a:cs typeface="Times New Roman" panose="02020603050405020304" pitchFamily="18" charset="0"/>
              </a:rPr>
              <a:t>SHARESTUDY HUB</a:t>
            </a:r>
          </a:p>
        </p:txBody>
      </p:sp>
      <p:sp>
        <p:nvSpPr>
          <p:cNvPr id="3" name="Subtitle 2">
            <a:extLst>
              <a:ext uri="{FF2B5EF4-FFF2-40B4-BE49-F238E27FC236}">
                <a16:creationId xmlns:a16="http://schemas.microsoft.com/office/drawing/2014/main" id="{060CAA65-FB20-F8B7-4B15-333529EEBD25}"/>
              </a:ext>
            </a:extLst>
          </p:cNvPr>
          <p:cNvSpPr>
            <a:spLocks noGrp="1"/>
          </p:cNvSpPr>
          <p:nvPr>
            <p:ph type="subTitle" idx="1"/>
          </p:nvPr>
        </p:nvSpPr>
        <p:spPr>
          <a:xfrm>
            <a:off x="7674440" y="3429000"/>
            <a:ext cx="2090363" cy="1126283"/>
          </a:xfrm>
        </p:spPr>
        <p:txBody>
          <a:bodyPr/>
          <a:lstStyle/>
          <a:p>
            <a:r>
              <a:rPr lang="en-IN" b="1" dirty="0"/>
              <a:t>MAIN PROJECT</a:t>
            </a:r>
          </a:p>
        </p:txBody>
      </p:sp>
      <p:sp>
        <p:nvSpPr>
          <p:cNvPr id="4" name="TextBox 3">
            <a:extLst>
              <a:ext uri="{FF2B5EF4-FFF2-40B4-BE49-F238E27FC236}">
                <a16:creationId xmlns:a16="http://schemas.microsoft.com/office/drawing/2014/main" id="{FB998BE5-840A-B5A8-7B1E-9C5B9E7C76DD}"/>
              </a:ext>
            </a:extLst>
          </p:cNvPr>
          <p:cNvSpPr txBox="1"/>
          <p:nvPr/>
        </p:nvSpPr>
        <p:spPr>
          <a:xfrm>
            <a:off x="9161253" y="5149970"/>
            <a:ext cx="2829464"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Subin Tom Thomas</a:t>
            </a:r>
          </a:p>
          <a:p>
            <a:r>
              <a:rPr lang="en-IN" dirty="0">
                <a:latin typeface="Times New Roman" panose="02020603050405020304" pitchFamily="18" charset="0"/>
                <a:cs typeface="Times New Roman" panose="02020603050405020304" pitchFamily="18" charset="0"/>
              </a:rPr>
              <a:t>RMCA B</a:t>
            </a:r>
          </a:p>
          <a:p>
            <a:r>
              <a:rPr lang="en-IN" dirty="0">
                <a:latin typeface="Times New Roman" panose="02020603050405020304" pitchFamily="18" charset="0"/>
                <a:cs typeface="Times New Roman" panose="02020603050405020304" pitchFamily="18" charset="0"/>
              </a:rPr>
              <a:t>Roll No : 41</a:t>
            </a:r>
          </a:p>
        </p:txBody>
      </p:sp>
    </p:spTree>
    <p:extLst>
      <p:ext uri="{BB962C8B-B14F-4D97-AF65-F5344CB8AC3E}">
        <p14:creationId xmlns:p14="http://schemas.microsoft.com/office/powerpoint/2010/main" val="30707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712B-308E-FA41-0150-CB9334E6FD01}"/>
              </a:ext>
            </a:extLst>
          </p:cNvPr>
          <p:cNvSpPr>
            <a:spLocks noGrp="1"/>
          </p:cNvSpPr>
          <p:nvPr>
            <p:ph type="title"/>
          </p:nvPr>
        </p:nvSpPr>
        <p:spPr>
          <a:xfrm>
            <a:off x="2592925" y="946778"/>
            <a:ext cx="8911687" cy="1280890"/>
          </a:xfrm>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77EA112-3E90-B65A-222F-325146D63FF9}"/>
              </a:ext>
            </a:extLst>
          </p:cNvPr>
          <p:cNvSpPr>
            <a:spLocks noGrp="1"/>
          </p:cNvSpPr>
          <p:nvPr>
            <p:ph idx="1"/>
          </p:nvPr>
        </p:nvSpPr>
        <p:spPr/>
        <p:txBody>
          <a:bodyPr>
            <a:normAutofit fontScale="77500" lnSpcReduction="20000"/>
          </a:bodyPr>
          <a:lstStyle/>
          <a:p>
            <a:pPr algn="just">
              <a:lnSpc>
                <a:spcPct val="200000"/>
              </a:lnSpc>
            </a:pPr>
            <a:r>
              <a:rPr lang="en-US" dirty="0">
                <a:latin typeface="Times New Roman" panose="02020603050405020304" pitchFamily="18" charset="0"/>
                <a:cs typeface="Times New Roman" panose="02020603050405020304" pitchFamily="18" charset="0"/>
              </a:rPr>
              <a:t>Study Hub is an advanced educational platform, built using Python Django, aimed at facilitating seamless collaboration among students, teachers, and administrators. It offers essential features such as easy access to learning materials, assignment submission, direct feedback channels, and personalized notifications. Additionally, Study Hub integrates innovative elements like the Attitude Exam, which evaluates both academic knowledge and personal qualities to promote holistic student development. The platform also includes a chat room feature for real-time discussions and collaboration among users. Furthermore, Study Hub incorporates eCommerce functionality for the sale of course-related books, providing detailed descriptions for easy purchasing. Students can also participate in scheduled live classes, with teachers furnishing necessary access links. Overall, Study Hub strives to redefine online education by empowering students, fostering collaboration, and inspiring excellence in learning.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5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E39F-ABD8-4714-892B-4B3F01992226}"/>
              </a:ext>
            </a:extLst>
          </p:cNvPr>
          <p:cNvSpPr>
            <a:spLocks noGrp="1"/>
          </p:cNvSpPr>
          <p:nvPr>
            <p:ph type="title"/>
          </p:nvPr>
        </p:nvSpPr>
        <p:spPr>
          <a:xfrm>
            <a:off x="2589212" y="532710"/>
            <a:ext cx="8911687" cy="963150"/>
          </a:xfrm>
        </p:spPr>
        <p:txBody>
          <a:bodyPr/>
          <a:lstStyle/>
          <a:p>
            <a:pPr algn="ctr"/>
            <a:r>
              <a:rPr lang="en-IN" dirty="0">
                <a:latin typeface="Times New Roman" panose="02020603050405020304" pitchFamily="18" charset="0"/>
                <a:cs typeface="Times New Roman" panose="02020603050405020304" pitchFamily="18" charset="0"/>
              </a:rPr>
              <a:t>STUDENT MODULE</a:t>
            </a:r>
          </a:p>
        </p:txBody>
      </p:sp>
      <p:sp>
        <p:nvSpPr>
          <p:cNvPr id="3" name="Content Placeholder 2">
            <a:extLst>
              <a:ext uri="{FF2B5EF4-FFF2-40B4-BE49-F238E27FC236}">
                <a16:creationId xmlns:a16="http://schemas.microsoft.com/office/drawing/2014/main" id="{3D452366-AEFF-F6FB-DDF2-B8867C7BCDC5}"/>
              </a:ext>
            </a:extLst>
          </p:cNvPr>
          <p:cNvSpPr>
            <a:spLocks noGrp="1"/>
          </p:cNvSpPr>
          <p:nvPr>
            <p:ph idx="1"/>
          </p:nvPr>
        </p:nvSpPr>
        <p:spPr>
          <a:xfrm>
            <a:off x="2589212" y="1495860"/>
            <a:ext cx="8915400" cy="4128563"/>
          </a:xfrm>
        </p:spPr>
        <p:txBody>
          <a:bodyPr>
            <a:noAutofit/>
          </a:bodyPr>
          <a:lstStyle/>
          <a:p>
            <a:pPr algn="just">
              <a:lnSpc>
                <a:spcPct val="200000"/>
              </a:lnSpc>
            </a:pPr>
            <a:r>
              <a:rPr lang="en-US" sz="1400" dirty="0">
                <a:latin typeface="Times New Roman" panose="02020603050405020304" pitchFamily="18" charset="0"/>
                <a:cs typeface="Times New Roman" panose="02020603050405020304" pitchFamily="18" charset="0"/>
              </a:rPr>
              <a:t>Users experience a seamless journey in the Student Module with straightforward registration, secure login, and hassle-free profile updates.</a:t>
            </a:r>
          </a:p>
          <a:p>
            <a:pPr algn="just">
              <a:lnSpc>
                <a:spcPct val="200000"/>
              </a:lnSpc>
            </a:pPr>
            <a:r>
              <a:rPr lang="en-US" sz="1400" dirty="0">
                <a:latin typeface="Times New Roman" panose="02020603050405020304" pitchFamily="18" charset="0"/>
                <a:cs typeface="Times New Roman" panose="02020603050405020304" pitchFamily="18" charset="0"/>
              </a:rPr>
              <a:t>Access to Resources:  Easily access course materials and resources through Study Hub's intuitive interface.</a:t>
            </a:r>
          </a:p>
          <a:p>
            <a:pPr algn="just">
              <a:lnSpc>
                <a:spcPct val="200000"/>
              </a:lnSpc>
            </a:pPr>
            <a:r>
              <a:rPr lang="en-US" sz="1400" dirty="0">
                <a:latin typeface="Times New Roman" panose="02020603050405020304" pitchFamily="18" charset="0"/>
                <a:cs typeface="Times New Roman" panose="02020603050405020304" pitchFamily="18" charset="0"/>
              </a:rPr>
              <a:t>Assignment Submission: Submit assignments seamlessly online, saving time and effort.</a:t>
            </a:r>
          </a:p>
          <a:p>
            <a:pPr algn="just">
              <a:lnSpc>
                <a:spcPct val="200000"/>
              </a:lnSpc>
            </a:pPr>
            <a:r>
              <a:rPr lang="en-US" sz="1400" dirty="0">
                <a:latin typeface="Times New Roman" panose="02020603050405020304" pitchFamily="18" charset="0"/>
                <a:cs typeface="Times New Roman" panose="02020603050405020304" pitchFamily="18" charset="0"/>
              </a:rPr>
              <a:t>Feedback Channels:  Direct channels for receiving feedback from teachers, ensuring clarity and improvement in your work.</a:t>
            </a:r>
          </a:p>
          <a:p>
            <a:pPr algn="just">
              <a:lnSpc>
                <a:spcPct val="200000"/>
              </a:lnSpc>
            </a:pPr>
            <a:r>
              <a:rPr lang="en-US" sz="1400" dirty="0">
                <a:latin typeface="Times New Roman" panose="02020603050405020304" pitchFamily="18" charset="0"/>
                <a:cs typeface="Times New Roman" panose="02020603050405020304" pitchFamily="18" charset="0"/>
              </a:rPr>
              <a:t>Innovative Evaluation:  Experience the unique Attitude Exam, evaluating both academic knowledge and personal qualities for holistic growth.</a:t>
            </a:r>
          </a:p>
        </p:txBody>
      </p:sp>
    </p:spTree>
    <p:extLst>
      <p:ext uri="{BB962C8B-B14F-4D97-AF65-F5344CB8AC3E}">
        <p14:creationId xmlns:p14="http://schemas.microsoft.com/office/powerpoint/2010/main" val="16901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E9E5-5F27-B729-B3D3-66BCA606BEE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STUDENT MODULE</a:t>
            </a:r>
          </a:p>
        </p:txBody>
      </p:sp>
      <p:sp>
        <p:nvSpPr>
          <p:cNvPr id="3" name="Content Placeholder 2">
            <a:extLst>
              <a:ext uri="{FF2B5EF4-FFF2-40B4-BE49-F238E27FC236}">
                <a16:creationId xmlns:a16="http://schemas.microsoft.com/office/drawing/2014/main" id="{9892F52B-C29D-93EE-EC1C-AF410272158C}"/>
              </a:ext>
            </a:extLst>
          </p:cNvPr>
          <p:cNvSpPr>
            <a:spLocks noGrp="1"/>
          </p:cNvSpPr>
          <p:nvPr>
            <p:ph idx="1"/>
          </p:nvPr>
        </p:nvSpPr>
        <p:spPr/>
        <p:txBody>
          <a:bodyPr>
            <a:normAutofit fontScale="92500"/>
          </a:bodyPr>
          <a:lstStyle/>
          <a:p>
            <a:pPr algn="just">
              <a:lnSpc>
                <a:spcPct val="200000"/>
              </a:lnSpc>
            </a:pPr>
            <a:r>
              <a:rPr lang="en-US" sz="1500" dirty="0">
                <a:latin typeface="Times New Roman" panose="02020603050405020304" pitchFamily="18" charset="0"/>
                <a:cs typeface="Times New Roman" panose="02020603050405020304" pitchFamily="18" charset="0"/>
              </a:rPr>
              <a:t>Real-Time Collaboration:  Engage in real-time discussions and collaboration with peers through Study Hub's chat rooms.</a:t>
            </a:r>
          </a:p>
          <a:p>
            <a:pPr algn="just">
              <a:lnSpc>
                <a:spcPct val="200000"/>
              </a:lnSpc>
            </a:pPr>
            <a:r>
              <a:rPr lang="en-US" sz="1500" dirty="0">
                <a:latin typeface="Times New Roman" panose="02020603050405020304" pitchFamily="18" charset="0"/>
                <a:cs typeface="Times New Roman" panose="02020603050405020304" pitchFamily="18" charset="0"/>
              </a:rPr>
              <a:t>Book Purchases: Explore and purchase course-related books conveniently through the platform's eCommerce section.</a:t>
            </a:r>
          </a:p>
          <a:p>
            <a:pPr algn="just">
              <a:lnSpc>
                <a:spcPct val="200000"/>
              </a:lnSpc>
            </a:pPr>
            <a:r>
              <a:rPr lang="en-US" sz="1500" dirty="0">
                <a:latin typeface="Times New Roman" panose="02020603050405020304" pitchFamily="18" charset="0"/>
                <a:cs typeface="Times New Roman" panose="02020603050405020304" pitchFamily="18" charset="0"/>
              </a:rPr>
              <a:t>Scheduled Live Classes:  Participate in live classes at specified times, with easy access links provided by teachers.</a:t>
            </a:r>
          </a:p>
          <a:p>
            <a:pPr algn="just">
              <a:lnSpc>
                <a:spcPct val="200000"/>
              </a:lnSpc>
            </a:pPr>
            <a:r>
              <a:rPr lang="en-US" sz="1500" dirty="0">
                <a:latin typeface="Times New Roman" panose="02020603050405020304" pitchFamily="18" charset="0"/>
                <a:cs typeface="Times New Roman" panose="02020603050405020304" pitchFamily="18" charset="0"/>
              </a:rPr>
              <a:t>Empowerment and Excellence:  Study Hub empowers you to take charge of your learning journey, fostering collaboration and striving for excellence in your studies.</a:t>
            </a:r>
            <a:endParaRPr lang="en-IN" sz="15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80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7AD0-FBA9-EA7F-F1B1-C47CC22AA5B2}"/>
              </a:ext>
            </a:extLst>
          </p:cNvPr>
          <p:cNvSpPr>
            <a:spLocks noGrp="1"/>
          </p:cNvSpPr>
          <p:nvPr>
            <p:ph type="title"/>
          </p:nvPr>
        </p:nvSpPr>
        <p:spPr>
          <a:xfrm>
            <a:off x="2589212" y="946778"/>
            <a:ext cx="8911687" cy="704358"/>
          </a:xfrm>
        </p:spPr>
        <p:txBody>
          <a:bodyPr/>
          <a:lstStyle/>
          <a:p>
            <a:pPr algn="ctr"/>
            <a:r>
              <a:rPr lang="en-IN" dirty="0">
                <a:latin typeface="Times New Roman" panose="02020603050405020304" pitchFamily="18" charset="0"/>
                <a:cs typeface="Times New Roman" panose="02020603050405020304" pitchFamily="18" charset="0"/>
              </a:rPr>
              <a:t>TEACHER MODULE</a:t>
            </a:r>
          </a:p>
        </p:txBody>
      </p:sp>
      <p:sp>
        <p:nvSpPr>
          <p:cNvPr id="3" name="Content Placeholder 2">
            <a:extLst>
              <a:ext uri="{FF2B5EF4-FFF2-40B4-BE49-F238E27FC236}">
                <a16:creationId xmlns:a16="http://schemas.microsoft.com/office/drawing/2014/main" id="{34DED50B-B78F-0B70-A3D0-0C19FCA7DA8B}"/>
              </a:ext>
            </a:extLst>
          </p:cNvPr>
          <p:cNvSpPr>
            <a:spLocks noGrp="1"/>
          </p:cNvSpPr>
          <p:nvPr>
            <p:ph idx="1"/>
          </p:nvPr>
        </p:nvSpPr>
        <p:spPr/>
        <p:txBody>
          <a:bodyPr>
            <a:noAutofit/>
          </a:bodyPr>
          <a:lstStyle/>
          <a:p>
            <a:pPr algn="just">
              <a:lnSpc>
                <a:spcPct val="200000"/>
              </a:lnSpc>
            </a:pPr>
            <a:r>
              <a:rPr lang="en-US" sz="1400" dirty="0">
                <a:latin typeface="Times New Roman" panose="02020603050405020304" pitchFamily="18" charset="0"/>
                <a:cs typeface="Times New Roman" panose="02020603050405020304" pitchFamily="18" charset="0"/>
              </a:rPr>
              <a:t>Course Management: Easily manage course materials, assignments, and resources within Study Hub.</a:t>
            </a:r>
          </a:p>
          <a:p>
            <a:pPr algn="just">
              <a:lnSpc>
                <a:spcPct val="200000"/>
              </a:lnSpc>
            </a:pPr>
            <a:r>
              <a:rPr lang="en-US" sz="1400" dirty="0">
                <a:latin typeface="Times New Roman" panose="02020603050405020304" pitchFamily="18" charset="0"/>
                <a:cs typeface="Times New Roman" panose="02020603050405020304" pitchFamily="18" charset="0"/>
              </a:rPr>
              <a:t>Assignment Evaluation: Efficiently evaluate and provide feedback on student assignments through the platform.</a:t>
            </a:r>
          </a:p>
          <a:p>
            <a:pPr algn="just">
              <a:lnSpc>
                <a:spcPct val="200000"/>
              </a:lnSpc>
            </a:pPr>
            <a:r>
              <a:rPr lang="en-US" sz="1400" dirty="0">
                <a:latin typeface="Times New Roman" panose="02020603050405020304" pitchFamily="18" charset="0"/>
                <a:cs typeface="Times New Roman" panose="02020603050405020304" pitchFamily="18" charset="0"/>
              </a:rPr>
              <a:t>Direct Communication: Communicate directly with students through built-in messaging or feedback channels.</a:t>
            </a:r>
          </a:p>
          <a:p>
            <a:pPr algn="just">
              <a:lnSpc>
                <a:spcPct val="200000"/>
              </a:lnSpc>
            </a:pPr>
            <a:r>
              <a:rPr lang="en-US" sz="1400" dirty="0">
                <a:latin typeface="Times New Roman" panose="02020603050405020304" pitchFamily="18" charset="0"/>
                <a:cs typeface="Times New Roman" panose="02020603050405020304" pitchFamily="18" charset="0"/>
              </a:rPr>
              <a:t>Live Class Scheduling: Schedule and conduct live classes at designated times, providing students with access links.</a:t>
            </a:r>
          </a:p>
          <a:p>
            <a:pPr algn="just">
              <a:lnSpc>
                <a:spcPct val="200000"/>
              </a:lnSpc>
            </a:pPr>
            <a:r>
              <a:rPr lang="en-US" sz="1400" dirty="0">
                <a:latin typeface="Times New Roman" panose="02020603050405020304" pitchFamily="18" charset="0"/>
                <a:cs typeface="Times New Roman" panose="02020603050405020304" pitchFamily="18" charset="0"/>
              </a:rPr>
              <a:t>Resource Upload: Upload supplementary materials, presentations, and other resources for students' use.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96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4F5D-BCC4-D8F1-B5D2-3D5FB4C8BC74}"/>
              </a:ext>
            </a:extLst>
          </p:cNvPr>
          <p:cNvSpPr>
            <a:spLocks noGrp="1"/>
          </p:cNvSpPr>
          <p:nvPr>
            <p:ph type="title"/>
          </p:nvPr>
        </p:nvSpPr>
        <p:spPr>
          <a:xfrm>
            <a:off x="2592925" y="946778"/>
            <a:ext cx="8911687" cy="954524"/>
          </a:xfrm>
        </p:spPr>
        <p:txBody>
          <a:bodyPr/>
          <a:lstStyle/>
          <a:p>
            <a:pPr algn="ctr"/>
            <a:r>
              <a:rPr lang="en-IN" dirty="0">
                <a:latin typeface="Times New Roman" panose="02020603050405020304" pitchFamily="18" charset="0"/>
                <a:cs typeface="Times New Roman" panose="02020603050405020304" pitchFamily="18" charset="0"/>
              </a:rPr>
              <a:t>ADMIN MODULE</a:t>
            </a:r>
          </a:p>
        </p:txBody>
      </p:sp>
      <p:sp>
        <p:nvSpPr>
          <p:cNvPr id="3" name="Content Placeholder 2">
            <a:extLst>
              <a:ext uri="{FF2B5EF4-FFF2-40B4-BE49-F238E27FC236}">
                <a16:creationId xmlns:a16="http://schemas.microsoft.com/office/drawing/2014/main" id="{ADA46572-A2AC-8E93-3CE9-8D08945282BA}"/>
              </a:ext>
            </a:extLst>
          </p:cNvPr>
          <p:cNvSpPr>
            <a:spLocks noGrp="1"/>
          </p:cNvSpPr>
          <p:nvPr>
            <p:ph idx="1"/>
          </p:nvPr>
        </p:nvSpPr>
        <p:spPr/>
        <p:txBody>
          <a:bodyPr>
            <a:normAutofit/>
          </a:bodyPr>
          <a:lstStyle/>
          <a:p>
            <a:pPr algn="just">
              <a:lnSpc>
                <a:spcPct val="200000"/>
              </a:lnSpc>
            </a:pPr>
            <a:r>
              <a:rPr lang="en-US" sz="1400" dirty="0">
                <a:latin typeface="Times New Roman" panose="02020603050405020304" pitchFamily="18" charset="0"/>
                <a:cs typeface="Times New Roman" panose="02020603050405020304" pitchFamily="18" charset="0"/>
              </a:rPr>
              <a:t>User Management: Administer user accounts, including students, teachers, and other administrators.</a:t>
            </a:r>
          </a:p>
          <a:p>
            <a:pPr algn="just">
              <a:lnSpc>
                <a:spcPct val="200000"/>
              </a:lnSpc>
            </a:pPr>
            <a:r>
              <a:rPr lang="en-US" sz="1400" dirty="0">
                <a:latin typeface="Times New Roman" panose="02020603050405020304" pitchFamily="18" charset="0"/>
                <a:cs typeface="Times New Roman" panose="02020603050405020304" pitchFamily="18" charset="0"/>
              </a:rPr>
              <a:t>Content Management: Manage and organize course materials, assignments, and resources available on the platform.</a:t>
            </a:r>
          </a:p>
          <a:p>
            <a:pPr algn="just">
              <a:lnSpc>
                <a:spcPct val="200000"/>
              </a:lnSpc>
            </a:pPr>
            <a:r>
              <a:rPr lang="en-US" sz="1400" dirty="0">
                <a:latin typeface="Times New Roman" panose="02020603050405020304" pitchFamily="18" charset="0"/>
                <a:cs typeface="Times New Roman" panose="02020603050405020304" pitchFamily="18" charset="0"/>
              </a:rPr>
              <a:t>Feedback Oversight: Monitor and oversee feedback channels between students and teachers to ensure quality communication.</a:t>
            </a:r>
          </a:p>
          <a:p>
            <a:pPr algn="just">
              <a:lnSpc>
                <a:spcPct val="200000"/>
              </a:lnSpc>
            </a:pPr>
            <a:r>
              <a:rPr lang="en-US" sz="1400" dirty="0">
                <a:latin typeface="Times New Roman" panose="02020603050405020304" pitchFamily="18" charset="0"/>
                <a:cs typeface="Times New Roman" panose="02020603050405020304" pitchFamily="18" charset="0"/>
              </a:rPr>
              <a:t>Exam Management: Coordinate and oversee the administration of Attitude Exams, ensuring fairness and accuracy.</a:t>
            </a:r>
          </a:p>
          <a:p>
            <a:pPr algn="just">
              <a:lnSpc>
                <a:spcPct val="200000"/>
              </a:lnSpc>
            </a:pPr>
            <a:r>
              <a:rPr lang="en-US" sz="1400" dirty="0">
                <a:latin typeface="Times New Roman" panose="02020603050405020304" pitchFamily="18" charset="0"/>
                <a:cs typeface="Times New Roman" panose="02020603050405020304" pitchFamily="18" charset="0"/>
              </a:rPr>
              <a:t>eCommerce Management: Manage the sale of course-related books and materials through the platform's eCommerce section.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62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37C1-E895-9475-6ADA-E798B2E98E78}"/>
              </a:ext>
            </a:extLst>
          </p:cNvPr>
          <p:cNvSpPr>
            <a:spLocks noGrp="1"/>
          </p:cNvSpPr>
          <p:nvPr>
            <p:ph type="title"/>
          </p:nvPr>
        </p:nvSpPr>
        <p:spPr>
          <a:xfrm>
            <a:off x="5103212" y="1179691"/>
            <a:ext cx="4187437" cy="825128"/>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53A35CE-C252-8F15-4859-2ADC73DE349D}"/>
              </a:ext>
            </a:extLst>
          </p:cNvPr>
          <p:cNvSpPr>
            <a:spLocks noGrp="1"/>
          </p:cNvSpPr>
          <p:nvPr>
            <p:ph idx="1"/>
          </p:nvPr>
        </p:nvSpPr>
        <p:spPr/>
        <p:txBody>
          <a:bodyPr>
            <a:normAutofit fontScale="85000" lnSpcReduction="10000"/>
          </a:bodyPr>
          <a:lstStyle/>
          <a:p>
            <a:pPr marL="0" indent="0">
              <a:lnSpc>
                <a:spcPct val="150000"/>
              </a:lnSpc>
              <a:buNone/>
            </a:pPr>
            <a:endParaRPr lang="en-US" dirty="0"/>
          </a:p>
          <a:p>
            <a:pPr algn="just">
              <a:lnSpc>
                <a:spcPct val="150000"/>
              </a:lnSpc>
            </a:pPr>
            <a:r>
              <a:rPr lang="en-US" dirty="0">
                <a:latin typeface="Times New Roman" panose="02020603050405020304" pitchFamily="18" charset="0"/>
                <a:cs typeface="Times New Roman" panose="02020603050405020304" pitchFamily="18" charset="0"/>
              </a:rPr>
              <a:t>Study Hub stands as a revolutionary educational platform, catering to the needs of students, teachers, and administrators alike. With its user-friendly interface and comprehensive features, Study Hub transforms the traditional learning experience into a dynamic and interactive journey. Students benefit from easy access to resources, seamless assignment submission, and innovative evaluation methods like the Attitude Exam. Teachers find efficient tools for course management, assignment evaluation, and direct communication with students. Administrators oversee the platform's operations, ensuring smooth functionality, effective communication, and continuous improvement. Together, these stakeholders collaborate within Study Hub to create a thriving educational ecosystem, empowering learners, fostering collaboration, and inspiring excellence in education. As Study Hub continues to evolve and innovate, it remains committed to redefining online education and shaping the future of learning.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5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E5C272-379A-95AD-D499-DBC0986F9D50}"/>
              </a:ext>
            </a:extLst>
          </p:cNvPr>
          <p:cNvSpPr>
            <a:spLocks noGrp="1"/>
          </p:cNvSpPr>
          <p:nvPr>
            <p:ph idx="1"/>
          </p:nvPr>
        </p:nvSpPr>
        <p:spPr>
          <a:xfrm>
            <a:off x="2546080" y="2892724"/>
            <a:ext cx="8915400" cy="3777622"/>
          </a:xfrm>
        </p:spPr>
        <p:txBody>
          <a:bodyPr>
            <a:normAutofit/>
          </a:bodyPr>
          <a:lstStyle/>
          <a:p>
            <a:pPr marL="0" indent="0" algn="ctr">
              <a:buNone/>
            </a:pPr>
            <a:r>
              <a:rPr lang="en-IN" sz="6000" dirty="0"/>
              <a:t>Thank You !!</a:t>
            </a:r>
          </a:p>
        </p:txBody>
      </p:sp>
    </p:spTree>
    <p:extLst>
      <p:ext uri="{BB962C8B-B14F-4D97-AF65-F5344CB8AC3E}">
        <p14:creationId xmlns:p14="http://schemas.microsoft.com/office/powerpoint/2010/main" val="12474510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90</TotalTime>
  <Words>659</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Wisp</vt:lpstr>
      <vt:lpstr> SHARESTUDY HUB</vt:lpstr>
      <vt:lpstr>INTRODUCTION</vt:lpstr>
      <vt:lpstr>STUDENT MODULE</vt:lpstr>
      <vt:lpstr>STUDENT MODULE</vt:lpstr>
      <vt:lpstr>TEACHER MODULE</vt:lpstr>
      <vt:lpstr>ADMIN MODULE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SHARESTUDY HUB</dc:title>
  <dc:creator>Subin Tom</dc:creator>
  <cp:lastModifiedBy>Subin Tom</cp:lastModifiedBy>
  <cp:revision>2</cp:revision>
  <dcterms:created xsi:type="dcterms:W3CDTF">2023-12-05T14:46:15Z</dcterms:created>
  <dcterms:modified xsi:type="dcterms:W3CDTF">2024-04-16T18:02:00Z</dcterms:modified>
</cp:coreProperties>
</file>