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8" r:id="rId2"/>
    <p:sldId id="275"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79" d="100"/>
          <a:sy n="79"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28-04-2024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28-04-2024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3D25-243E-D9BD-2752-FDC2A035F2BF}"/>
              </a:ext>
            </a:extLst>
          </p:cNvPr>
          <p:cNvSpPr>
            <a:spLocks noGrp="1"/>
          </p:cNvSpPr>
          <p:nvPr>
            <p:ph type="title"/>
          </p:nvPr>
        </p:nvSpPr>
        <p:spPr>
          <a:xfrm>
            <a:off x="587687" y="1118545"/>
            <a:ext cx="8596668" cy="1320800"/>
          </a:xfrm>
        </p:spPr>
        <p:txBody>
          <a:bodyPr/>
          <a:lstStyle/>
          <a:p>
            <a:pPr algn="ctr"/>
            <a:r>
              <a:rPr lang="en-US" b="1" dirty="0">
                <a:solidFill>
                  <a:schemeClr val="tx1"/>
                </a:solidFill>
                <a:latin typeface="Algerian" pitchFamily="82" charset="0"/>
              </a:rPr>
              <a:t>FINAL PROJECT</a:t>
            </a:r>
          </a:p>
        </p:txBody>
      </p:sp>
      <p:sp>
        <p:nvSpPr>
          <p:cNvPr id="3" name="Content Placeholder 2">
            <a:extLst>
              <a:ext uri="{FF2B5EF4-FFF2-40B4-BE49-F238E27FC236}">
                <a16:creationId xmlns:a16="http://schemas.microsoft.com/office/drawing/2014/main" id="{85C253C7-C21B-300C-819D-5FDAA16DB301}"/>
              </a:ext>
            </a:extLst>
          </p:cNvPr>
          <p:cNvSpPr>
            <a:spLocks noGrp="1"/>
          </p:cNvSpPr>
          <p:nvPr>
            <p:ph idx="1"/>
          </p:nvPr>
        </p:nvSpPr>
        <p:spPr>
          <a:xfrm>
            <a:off x="838699" y="2367627"/>
            <a:ext cx="8596668" cy="3880773"/>
          </a:xfrm>
        </p:spPr>
        <p:txBody>
          <a:bodyPr/>
          <a:lstStyle/>
          <a:p>
            <a:pPr marL="360363" indent="-360363"/>
            <a:r>
              <a:rPr lang="en-US" dirty="0"/>
              <a:t>Name       : </a:t>
            </a:r>
            <a:r>
              <a:rPr lang="en-US" dirty="0" err="1"/>
              <a:t>Subiksha</a:t>
            </a:r>
            <a:r>
              <a:rPr lang="en-US" dirty="0"/>
              <a:t> T
College	: CAPE Institute of Technology
Stream	: Computer Science and Engineering
Degree	: BE
Email ID	: subisubiksha004@gmail.com
NM ID	: au960521104061	</a:t>
            </a:r>
          </a:p>
        </p:txBody>
      </p:sp>
    </p:spTree>
    <p:extLst>
      <p:ext uri="{BB962C8B-B14F-4D97-AF65-F5344CB8AC3E}">
        <p14:creationId xmlns:p14="http://schemas.microsoft.com/office/powerpoint/2010/main" val="319978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7EE2F-F54C-C7B0-0B70-9A4AFD252051}"/>
              </a:ext>
            </a:extLst>
          </p:cNvPr>
          <p:cNvSpPr>
            <a:spLocks noGrp="1"/>
          </p:cNvSpPr>
          <p:nvPr>
            <p:ph idx="1"/>
          </p:nvPr>
        </p:nvSpPr>
        <p:spPr>
          <a:xfrm>
            <a:off x="731520" y="1477108"/>
            <a:ext cx="8304628" cy="5054991"/>
          </a:xfrm>
        </p:spPr>
        <p:txBody>
          <a:bodyPr>
            <a:normAutofit fontScale="77500" lnSpcReduction="20000"/>
          </a:bodyPr>
          <a:lstStyle/>
          <a:p>
            <a:pPr marL="0" indent="0" algn="just">
              <a:buNone/>
            </a:pPr>
            <a:r>
              <a:rPr lang="en-IN" sz="2300" b="1" dirty="0">
                <a:solidFill>
                  <a:schemeClr val="tx1"/>
                </a:solidFill>
                <a:latin typeface="Arial" panose="020B06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Python: </a:t>
            </a:r>
            <a:r>
              <a:rPr lang="en-GB" sz="2100" dirty="0">
                <a:solidFill>
                  <a:schemeClr val="tx1"/>
                </a:solidFill>
                <a:latin typeface="Arial" panose="020B0604020202020204" pitchFamily="34" charset="0"/>
                <a:cs typeface="Arial" panose="020B0604020202020204" pitchFamily="34"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TensorFlow/</a:t>
            </a:r>
            <a:r>
              <a:rPr lang="en-GB" sz="2100" b="1" dirty="0" err="1">
                <a:solidFill>
                  <a:schemeClr val="tx1"/>
                </a:solidFill>
                <a:latin typeface="Arial" panose="020B0604020202020204" pitchFamily="34" charset="0"/>
                <a:cs typeface="Arial" panose="020B0604020202020204" pitchFamily="34" charset="0"/>
              </a:rPr>
              <a:t>Keras</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TensorFlow and its high-level API, </a:t>
            </a:r>
            <a:r>
              <a:rPr lang="en-GB" sz="2100" dirty="0" err="1">
                <a:solidFill>
                  <a:schemeClr val="tx1"/>
                </a:solidFill>
                <a:latin typeface="Arial" panose="020B0604020202020204" pitchFamily="34" charset="0"/>
                <a:cs typeface="Arial" panose="020B0604020202020204" pitchFamily="34" charset="0"/>
              </a:rPr>
              <a:t>Keras</a:t>
            </a:r>
            <a:r>
              <a:rPr lang="en-GB" sz="2100" dirty="0">
                <a:solidFill>
                  <a:schemeClr val="tx1"/>
                </a:solidFill>
                <a:latin typeface="Arial" panose="020B0604020202020204" pitchFamily="34" charset="0"/>
                <a:cs typeface="Arial" panose="020B0604020202020204" pitchFamily="34"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Google </a:t>
            </a:r>
            <a:r>
              <a:rPr lang="en-GB" sz="2100" b="1" dirty="0" err="1">
                <a:solidFill>
                  <a:schemeClr val="tx1"/>
                </a:solidFill>
                <a:latin typeface="Arial" panose="020B0604020202020204" pitchFamily="34" charset="0"/>
                <a:cs typeface="Arial" panose="020B0604020202020204" pitchFamily="34" charset="0"/>
              </a:rPr>
              <a:t>Colab</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NumPy: </a:t>
            </a:r>
            <a:r>
              <a:rPr lang="en-GB" sz="2100" dirty="0">
                <a:solidFill>
                  <a:schemeClr val="tx1"/>
                </a:solidFill>
                <a:latin typeface="Arial" panose="020B0604020202020204" pitchFamily="34" charset="0"/>
                <a:cs typeface="Arial" panose="020B0604020202020204" pitchFamily="34"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Matplotlib: </a:t>
            </a:r>
            <a:r>
              <a:rPr lang="en-GB" sz="2100" dirty="0">
                <a:solidFill>
                  <a:schemeClr val="tx1"/>
                </a:solidFill>
                <a:latin typeface="Arial" panose="020B0604020202020204" pitchFamily="34" charset="0"/>
                <a:cs typeface="Arial" panose="020B0604020202020204" pitchFamily="34"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Pickle: </a:t>
            </a:r>
            <a:r>
              <a:rPr lang="en-GB" sz="2100" dirty="0">
                <a:solidFill>
                  <a:schemeClr val="tx1"/>
                </a:solidFill>
                <a:latin typeface="Arial" panose="020B0604020202020204" pitchFamily="34" charset="0"/>
                <a:cs typeface="Arial" panose="020B0604020202020204" pitchFamily="34"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Arial" panose="020B0604020202020204" pitchFamily="34" charset="0"/>
                <a:cs typeface="Arial" panose="020B0604020202020204" pitchFamily="34" charset="0"/>
              </a:rPr>
              <a:t>structures.It's</a:t>
            </a:r>
            <a:r>
              <a:rPr lang="en-GB" sz="2100" dirty="0">
                <a:solidFill>
                  <a:schemeClr val="tx1"/>
                </a:solidFill>
                <a:latin typeface="Arial" panose="020B0604020202020204" pitchFamily="34" charset="0"/>
                <a:cs typeface="Arial" panose="020B0604020202020204" pitchFamily="34" charset="0"/>
              </a:rPr>
              <a:t> commonly used for data persistence and inter-process communication.</a:t>
            </a:r>
            <a:endParaRPr lang="en-IN" sz="21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
        <p:nvSpPr>
          <p:cNvPr id="5" name="Title 4">
            <a:extLst>
              <a:ext uri="{FF2B5EF4-FFF2-40B4-BE49-F238E27FC236}">
                <a16:creationId xmlns:a16="http://schemas.microsoft.com/office/drawing/2014/main" id="{0919184D-847B-FB98-B417-A5B085273F4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Arial" panose="020B0604020202020204" pitchFamily="34" charset="0"/>
                <a:cs typeface="Arial" panose="020B0604020202020204" pitchFamily="34" charset="0"/>
              </a:rPr>
              <a:t>MODELLING</a:t>
            </a:r>
          </a:p>
        </p:txBody>
      </p:sp>
      <p:sp>
        <p:nvSpPr>
          <p:cNvPr id="9" name="Content Placeholder 8">
            <a:extLst>
              <a:ext uri="{FF2B5EF4-FFF2-40B4-BE49-F238E27FC236}">
                <a16:creationId xmlns:a16="http://schemas.microsoft.com/office/drawing/2014/main" id="{82C1EB0E-DE32-295D-9614-1654EAA1B927}"/>
              </a:ext>
            </a:extLst>
          </p:cNvPr>
          <p:cNvSpPr>
            <a:spLocks noGrp="1"/>
          </p:cNvSpPr>
          <p:nvPr>
            <p:ph idx="1"/>
          </p:nvPr>
        </p:nvSpPr>
        <p:spPr/>
        <p:txBody>
          <a:bodyPr/>
          <a:lstStyle/>
          <a:p>
            <a:r>
              <a:rPr lang="en-US" b="1" dirty="0"/>
              <a:t>Input Layer: </a:t>
            </a:r>
            <a:r>
              <a:rPr lang="en-US" dirty="0"/>
              <a:t>The input layer receives the raw pixel values of the input images.</a:t>
            </a:r>
            <a:endParaRPr lang="en-GB" dirty="0"/>
          </a:p>
          <a:p>
            <a:r>
              <a:rPr lang="en-US" b="1" dirty="0" err="1"/>
              <a:t>ConvolutionalLayers</a:t>
            </a:r>
            <a:r>
              <a:rPr lang="en-US" dirty="0"/>
              <a:t>: Convolutional layers apply a set of filters to the input images, extracting features such as edges, textures, and patterns. These layers use learned kernels to convolve over the input images and generate feature maps.</a:t>
            </a:r>
            <a:endParaRPr lang="en-GB" dirty="0"/>
          </a:p>
          <a:p>
            <a:r>
              <a:rPr lang="en-US" b="1" dirty="0"/>
              <a:t>Activation Function: </a:t>
            </a:r>
            <a:r>
              <a:rPr lang="en-US" dirty="0"/>
              <a:t>After each convolution operation, apply an activation function like </a:t>
            </a:r>
            <a:r>
              <a:rPr lang="en-US" dirty="0" err="1"/>
              <a:t>ReLU</a:t>
            </a:r>
            <a:r>
              <a:rPr lang="en-US" dirty="0"/>
              <a:t> (Rectified Linear Unit) to introduce non-linearity to the model and enable it to learn complex patterns.</a:t>
            </a:r>
          </a:p>
        </p:txBody>
      </p:sp>
    </p:spTree>
    <p:extLst>
      <p:ext uri="{BB962C8B-B14F-4D97-AF65-F5344CB8AC3E}">
        <p14:creationId xmlns:p14="http://schemas.microsoft.com/office/powerpoint/2010/main"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7A4C2C-315E-E049-A270-B91925821F6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B04A14B0-9446-6822-0D20-13FFADF40D5A}"/>
              </a:ext>
            </a:extLst>
          </p:cNvPr>
          <p:cNvSpPr>
            <a:spLocks noGrp="1"/>
          </p:cNvSpPr>
          <p:nvPr>
            <p:ph idx="1"/>
          </p:nvPr>
        </p:nvSpPr>
        <p:spPr/>
        <p:txBody>
          <a:bodyPr/>
          <a:lstStyle/>
          <a:p>
            <a:r>
              <a:rPr lang="en-US" b="1" dirty="0"/>
              <a:t>Pooling Layers: </a:t>
            </a:r>
            <a:r>
              <a:rPr lang="en-US" dirty="0"/>
              <a:t>Pooling layers </a:t>
            </a:r>
            <a:r>
              <a:rPr lang="en-US" dirty="0" err="1"/>
              <a:t>downsample</a:t>
            </a:r>
            <a:r>
              <a:rPr lang="en-US" dirty="0"/>
              <a:t> the feature maps, reducing their spatial dimensions while retaining important information. Common pooling techniques include max pooling and average pooling.</a:t>
            </a:r>
            <a:endParaRPr lang="en-GB" dirty="0"/>
          </a:p>
          <a:p>
            <a:r>
              <a:rPr lang="en-US" b="1" dirty="0"/>
              <a:t>Fully Connected Layers: </a:t>
            </a:r>
            <a:r>
              <a:rPr lang="en-US" dirty="0"/>
              <a:t>The output from the last convolutional layer is flattened and connected to one or more fully connected layers. These layers act as classifiers, learning to map the extracted features to the correct cat categories.</a:t>
            </a:r>
            <a:endParaRPr lang="en-GB" dirty="0"/>
          </a:p>
          <a:p>
            <a:r>
              <a:rPr lang="en-US" b="1" dirty="0"/>
              <a:t>Activation Function (</a:t>
            </a:r>
            <a:r>
              <a:rPr lang="en-US" b="1" dirty="0" err="1"/>
              <a:t>Softmax</a:t>
            </a:r>
            <a:r>
              <a:rPr lang="en-US" b="1" dirty="0"/>
              <a:t>): </a:t>
            </a:r>
            <a:r>
              <a:rPr lang="en-US" dirty="0"/>
              <a:t>The output layer typically uses the </a:t>
            </a:r>
            <a:r>
              <a:rPr lang="en-US" dirty="0" err="1"/>
              <a:t>softmax</a:t>
            </a:r>
            <a:r>
              <a:rPr lang="en-US" dirty="0"/>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Arial" panose="020B0604020202020204" pitchFamily="34" charset="0"/>
                <a:cs typeface="Arial" panose="020B0604020202020204" pitchFamily="34" charset="0"/>
              </a:rPr>
              <a:t>RESULT</a:t>
            </a:r>
          </a:p>
        </p:txBody>
      </p:sp>
      <p:sp>
        <p:nvSpPr>
          <p:cNvPr id="8" name="TextBox 7">
            <a:extLst>
              <a:ext uri="{FF2B5EF4-FFF2-40B4-BE49-F238E27FC236}">
                <a16:creationId xmlns:a16="http://schemas.microsoft.com/office/drawing/2014/main" id="{35ECD877-5A4E-4610-9F6C-1F2FA306FB07}"/>
              </a:ext>
            </a:extLst>
          </p:cNvPr>
          <p:cNvSpPr txBox="1"/>
          <p:nvPr/>
        </p:nvSpPr>
        <p:spPr>
          <a:xfrm>
            <a:off x="1165412" y="5002306"/>
            <a:ext cx="7894182" cy="1200842"/>
          </a:xfrm>
          <a:prstGeom prst="rect">
            <a:avLst/>
          </a:prstGeom>
          <a:noFill/>
        </p:spPr>
        <p:txBody>
          <a:bodyPr wrap="square">
            <a:spAutoFit/>
          </a:bodyPr>
          <a:lstStyle/>
          <a:p>
            <a:pPr>
              <a:lnSpc>
                <a:spcPct val="150000"/>
              </a:lnSpc>
            </a:pPr>
            <a:r>
              <a:rPr lang="en-IN" sz="1800" dirty="0">
                <a:latin typeface="Arial" panose="020B0604020202020204" pitchFamily="34" charset="0"/>
                <a:cs typeface="Arial" panose="020B0604020202020204" pitchFamily="34" charset="0"/>
              </a:rPr>
              <a:t>Demo link:</a:t>
            </a:r>
            <a:endParaRPr lang="en-US" sz="1800" dirty="0">
              <a:latin typeface="Arial" panose="020B0604020202020204" pitchFamily="34" charset="0"/>
              <a:cs typeface="Arial" panose="020B0604020202020204" pitchFamily="34" charset="0"/>
            </a:endParaRPr>
          </a:p>
          <a:p>
            <a:pPr>
              <a:lnSpc>
                <a:spcPct val="150000"/>
              </a:lnSpc>
            </a:pPr>
            <a:r>
              <a:rPr lang="en-IN" sz="1600" dirty="0">
                <a:solidFill>
                  <a:schemeClr val="accent1">
                    <a:lumMod val="75000"/>
                  </a:schemeClr>
                </a:solidFill>
                <a:latin typeface="Arial" panose="020B0604020202020204" pitchFamily="34" charset="0"/>
                <a:cs typeface="Arial" panose="020B0604020202020204" pitchFamily="34" charset="0"/>
              </a:rPr>
              <a:t>https://github.com/Subisubiksha/TNSDC-Generative-AI-for-Engineering.git</a:t>
            </a: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261BB2C-441F-1C8B-B61E-58BC94E8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401" y="1138524"/>
            <a:ext cx="5003053" cy="286530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AB2CCCB8-CDE0-5E5C-1414-03AEF6D0897C}"/>
              </a:ext>
            </a:extLst>
          </p:cNvPr>
          <p:cNvSpPr txBox="1"/>
          <p:nvPr/>
        </p:nvSpPr>
        <p:spPr>
          <a:xfrm>
            <a:off x="747673" y="1911186"/>
            <a:ext cx="8362928" cy="3139321"/>
          </a:xfrm>
          <a:prstGeom prst="rect">
            <a:avLst/>
          </a:prstGeom>
          <a:noFill/>
        </p:spPr>
        <p:txBody>
          <a:bodyPr wrap="square">
            <a:spAutoFit/>
          </a:bodyPr>
          <a:lstStyle/>
          <a:p>
            <a:r>
              <a:rPr lang="en-US" dirty="0"/>
              <a:t>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E5AC-99D8-665C-7B0B-4D544CF944CF}"/>
              </a:ext>
            </a:extLst>
          </p:cNvPr>
          <p:cNvSpPr>
            <a:spLocks noGrp="1"/>
          </p:cNvSpPr>
          <p:nvPr>
            <p:ph type="ctrTitle"/>
          </p:nvPr>
        </p:nvSpPr>
        <p:spPr>
          <a:xfrm>
            <a:off x="954521" y="1331396"/>
            <a:ext cx="8872025" cy="4195207"/>
          </a:xfrm>
        </p:spPr>
        <p:txBody>
          <a:bodyPr/>
          <a:lstStyle/>
          <a:p>
            <a:pPr algn="ctr">
              <a:lnSpc>
                <a:spcPct val="150000"/>
              </a:lnSpc>
            </a:pP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CAT RECOGNITION USING TENSORFLOW AND KERAS IN CNN </a:t>
            </a:r>
            <a:r>
              <a:rPr lang="en-GB" sz="4000" b="1" dirty="0">
                <a:latin typeface="Arial" panose="020B0604020202020204" pitchFamily="34" charset="0"/>
                <a:cs typeface="Arial" panose="020B0604020202020204" pitchFamily="34" charset="0"/>
              </a:rPr>
              <a:t>MODEL</a:t>
            </a:r>
            <a:br>
              <a:rPr lang="en-GB" sz="4000" b="1" dirty="0">
                <a:latin typeface="Arial" panose="020B0604020202020204" pitchFamily="34" charset="0"/>
                <a:cs typeface="Arial" panose="020B0604020202020204" pitchFamily="34" charset="0"/>
              </a:rPr>
            </a:b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8BAEECE-3782-9D49-2C66-757822046049}"/>
              </a:ext>
            </a:extLst>
          </p:cNvPr>
          <p:cNvSpPr>
            <a:spLocks noGrp="1"/>
          </p:cNvSpPr>
          <p:nvPr>
            <p:ph type="subTitle" idx="1"/>
          </p:nvPr>
        </p:nvSpPr>
        <p:spPr>
          <a:xfrm>
            <a:off x="1507066" y="327140"/>
            <a:ext cx="7766936" cy="1519310"/>
          </a:xfrm>
        </p:spPr>
        <p:txBody>
          <a:bodyPr/>
          <a:lstStyle/>
          <a:p>
            <a:r>
              <a:rPr lang="en-US" sz="2000" b="1" dirty="0">
                <a:solidFill>
                  <a:schemeClr val="tx1"/>
                </a:solidFill>
                <a:latin typeface="Arial" panose="020B0604020202020204" pitchFamily="34" charset="0"/>
                <a:cs typeface="Arial" panose="020B0604020202020204" pitchFamily="34" charset="0"/>
              </a:rPr>
              <a:t> </a:t>
            </a:r>
            <a:endParaRPr lang="en-IN" sz="2000" b="1" dirty="0">
              <a:solidFill>
                <a:schemeClr val="tx1"/>
              </a:solidFill>
              <a:latin typeface="Arial" panose="020B0604020202020204" pitchFamily="34" charset="0"/>
              <a:cs typeface="Arial" panose="020B0604020202020204" pitchFamily="34" charset="0"/>
            </a:endParaRPr>
          </a:p>
          <a:p>
            <a:pPr algn="ctr"/>
            <a:r>
              <a:rPr lang="en-US" sz="4000" dirty="0">
                <a:solidFill>
                  <a:schemeClr val="tx1"/>
                </a:solidFill>
                <a:latin typeface="Aptos ExtraBold" panose="02000000000000000000" pitchFamily="2" charset="0"/>
                <a:ea typeface="Aptos ExtraBold" panose="02000000000000000000" pitchFamily="2" charset="0"/>
              </a:rPr>
              <a:t>PROJECT TITLE</a:t>
            </a:r>
            <a:endParaRPr lang="en-IN" sz="4000" dirty="0">
              <a:solidFill>
                <a:schemeClr val="tx1"/>
              </a:solidFill>
              <a:latin typeface="Aptos ExtraBold" panose="02000000000000000000" pitchFamily="2" charset="0"/>
              <a:ea typeface="Aptos ExtraBold" panose="02000000000000000000" pitchFamily="2" charset="0"/>
            </a:endParaRPr>
          </a:p>
        </p:txBody>
      </p:sp>
    </p:spTree>
    <p:extLst>
      <p:ext uri="{BB962C8B-B14F-4D97-AF65-F5344CB8AC3E}">
        <p14:creationId xmlns:p14="http://schemas.microsoft.com/office/powerpoint/2010/main" val="18477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Arial" panose="020B0604020202020204" pitchFamily="34" charset="0"/>
                <a:cs typeface="Arial" panose="020B0604020202020204" pitchFamily="34" charset="0"/>
              </a:rPr>
              <a:t>Problem Statement</a:t>
            </a:r>
          </a:p>
          <a:p>
            <a:r>
              <a:rPr lang="en-IN" dirty="0">
                <a:solidFill>
                  <a:schemeClr val="tx1"/>
                </a:solidFill>
                <a:latin typeface="Arial" panose="020B0604020202020204" pitchFamily="34" charset="0"/>
                <a:cs typeface="Arial" panose="020B0604020202020204" pitchFamily="34" charset="0"/>
              </a:rPr>
              <a:t>Project Overview</a:t>
            </a:r>
          </a:p>
          <a:p>
            <a:r>
              <a:rPr lang="en-IN" sz="1800" dirty="0">
                <a:solidFill>
                  <a:schemeClr val="tx1"/>
                </a:solidFill>
                <a:latin typeface="Arial" panose="020B0604020202020204" pitchFamily="34" charset="0"/>
                <a:cs typeface="Arial" panose="020B0604020202020204" pitchFamily="34" charset="0"/>
              </a:rPr>
              <a:t>Who Are The End Users?</a:t>
            </a:r>
          </a:p>
          <a:p>
            <a:r>
              <a:rPr lang="en-IN" dirty="0">
                <a:solidFill>
                  <a:schemeClr val="tx1"/>
                </a:solidFill>
                <a:latin typeface="Arial" panose="020B0604020202020204" pitchFamily="34" charset="0"/>
                <a:cs typeface="Arial" panose="020B0604020202020204" pitchFamily="34" charset="0"/>
              </a:rPr>
              <a:t>Proposed Solution</a:t>
            </a:r>
          </a:p>
          <a:p>
            <a:r>
              <a:rPr lang="en-GB" dirty="0">
                <a:solidFill>
                  <a:schemeClr val="tx1"/>
                </a:solidFill>
                <a:latin typeface="Arial" panose="020B0604020202020204" pitchFamily="34" charset="0"/>
                <a:cs typeface="Arial" panose="020B0604020202020204" pitchFamily="34" charset="0"/>
              </a:rPr>
              <a:t>Solution and its value proposition</a:t>
            </a:r>
            <a:endParaRPr lang="en-IN" sz="1800"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System Development Approach</a:t>
            </a:r>
          </a:p>
          <a:p>
            <a:r>
              <a:rPr lang="en-IN" dirty="0">
                <a:solidFill>
                  <a:schemeClr val="tx1"/>
                </a:solidFill>
                <a:latin typeface="Arial" panose="020B0604020202020204" pitchFamily="34" charset="0"/>
                <a:cs typeface="Arial" panose="020B0604020202020204" pitchFamily="34" charset="0"/>
              </a:rPr>
              <a:t>Modelling</a:t>
            </a:r>
          </a:p>
          <a:p>
            <a:r>
              <a:rPr lang="en-IN" dirty="0">
                <a:solidFill>
                  <a:schemeClr val="tx1"/>
                </a:solidFill>
                <a:latin typeface="Arial" panose="020B0604020202020204" pitchFamily="34" charset="0"/>
                <a:cs typeface="Arial" panose="020B0604020202020204" pitchFamily="34" charset="0"/>
              </a:rPr>
              <a:t>Result</a:t>
            </a:r>
          </a:p>
          <a:p>
            <a:r>
              <a:rPr lang="en-IN" dirty="0">
                <a:solidFill>
                  <a:schemeClr val="tx1"/>
                </a:solidFill>
                <a:latin typeface="Arial" panose="020B0604020202020204" pitchFamily="34" charset="0"/>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Arial" panose="020B0604020202020204" pitchFamily="34" charset="0"/>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Arial" panose="020B0604020202020204" pitchFamily="34" charset="0"/>
                <a:cs typeface="Arial" panose="020B0604020202020204" pitchFamily="34" charset="0"/>
              </a:rPr>
              <a:t>analysis.It</a:t>
            </a:r>
            <a:r>
              <a:rPr lang="en-US" dirty="0">
                <a:latin typeface="Arial" panose="020B0604020202020204" pitchFamily="34" charset="0"/>
                <a:cs typeface="Arial" panose="020B0604020202020204" pitchFamily="34" charset="0"/>
              </a:rPr>
              <a:t> highlights the importance of such a system for various applications, including pet monitoring and animal research.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Arial" panose="020B0604020202020204" pitchFamily="34" charset="0"/>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Söhne"/>
              </a:rPr>
              <a:t>The project aims to develop a system that can automatically detect and recognize cats in images using CNNs. The system will take an input image as input and output whether the image contains a cat or </a:t>
            </a:r>
            <a:r>
              <a:rPr lang="en-US" b="0" i="0" dirty="0" err="1">
                <a:effectLst/>
                <a:latin typeface="Söhne"/>
              </a:rPr>
              <a:t>not.It</a:t>
            </a:r>
            <a:r>
              <a:rPr lang="en-US" b="0" i="0" dirty="0">
                <a:effectLst/>
                <a:latin typeface="Söhne"/>
              </a:rPr>
              <a:t> sets expectations for what the project aims to achieve and how it will be accomplished.
The project overview helps stakeholders understand the purpose and significance of the project.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Arial" panose="020B0604020202020204" pitchFamily="34" charset="0"/>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end users </a:t>
            </a:r>
            <a:r>
              <a:rPr lang="en-US" dirty="0"/>
              <a:t>of this system could include pet owners, animal shelters, veterinarians, or researchers who need to identify and analyze images containing </a:t>
            </a:r>
            <a:r>
              <a:rPr lang="en-US" dirty="0" err="1"/>
              <a:t>cats.This</a:t>
            </a:r>
            <a:r>
              <a:rPr lang="en-US" dirty="0"/>
              <a:t> section identifies the</a:t>
            </a:r>
            <a:r>
              <a:rPr lang="en-US" dirty="0">
                <a:latin typeface="Arial" panose="020B0604020202020204" pitchFamily="34" charset="0"/>
                <a:cs typeface="Arial" panose="020B0604020202020204" pitchFamily="34" charset="0"/>
              </a:rPr>
              <a:t> target audience or end users who will benefit from the cat recognition </a:t>
            </a:r>
            <a:r>
              <a:rPr lang="en-US" dirty="0" err="1">
                <a:latin typeface="Arial" panose="020B0604020202020204" pitchFamily="34" charset="0"/>
                <a:cs typeface="Arial" panose="020B0604020202020204" pitchFamily="34" charset="0"/>
              </a:rPr>
              <a:t>system.It</a:t>
            </a:r>
            <a:r>
              <a:rPr lang="en-US" dirty="0">
                <a:latin typeface="Arial" panose="020B0604020202020204" pitchFamily="34" charset="0"/>
                <a:cs typeface="Arial" panose="020B0604020202020204" pitchFamily="34" charset="0"/>
              </a:rPr>
              <a:t> describes the specific individuals, organizations, or user groups who will interact with or benefit from the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Arial" panose="020B0604020202020204" pitchFamily="34" charset="0"/>
                <a:cs typeface="Arial" panose="020B0604020202020204" pitchFamily="34"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Arial" panose="020B0604020202020204" pitchFamily="34" charset="0"/>
                <a:cs typeface="Arial" panose="020B0604020202020204" pitchFamily="34" charset="0"/>
              </a:rPr>
              <a:t>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Arial" panose="020B0604020202020204" pitchFamily="34" charset="0"/>
                <a:cs typeface="Arial" panose="020B0604020202020204" pitchFamily="34"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FDD1E-DCEA-6C78-4207-99BE9C94B029}"/>
              </a:ext>
            </a:extLst>
          </p:cNvPr>
          <p:cNvSpPr>
            <a:spLocks noGrp="1"/>
          </p:cNvSpPr>
          <p:nvPr>
            <p:ph idx="1"/>
          </p:nvPr>
        </p:nvSpPr>
        <p:spPr>
          <a:xfrm>
            <a:off x="538102" y="1744188"/>
            <a:ext cx="9852808" cy="3183413"/>
          </a:xfrm>
        </p:spPr>
        <p:txBody>
          <a:bodyPr/>
          <a:lstStyle/>
          <a:p>
            <a:r>
              <a:rPr lang="en-GB" b="1" dirty="0"/>
              <a:t>Data Collection: G</a:t>
            </a:r>
            <a:r>
              <a:rPr lang="en-GB" dirty="0"/>
              <a:t>ather a large dataset of images containing cats. Ensure the dataset is diverse and includes various cat breeds, angles, and lighting conditions.</a:t>
            </a:r>
          </a:p>
          <a:p>
            <a:r>
              <a:rPr lang="en-GB" b="1" dirty="0"/>
              <a:t>Data </a:t>
            </a:r>
            <a:r>
              <a:rPr lang="en-GB" b="1" dirty="0" err="1"/>
              <a:t>Preprocessing</a:t>
            </a:r>
            <a:r>
              <a:rPr lang="en-GB" b="1" dirty="0"/>
              <a:t>:</a:t>
            </a:r>
            <a:r>
              <a:rPr lang="en-GB" dirty="0"/>
              <a:t> </a:t>
            </a:r>
            <a:r>
              <a:rPr lang="en-GB" dirty="0" err="1"/>
              <a:t>Preprocess</a:t>
            </a:r>
            <a:r>
              <a:rPr lang="en-GB" dirty="0"/>
              <a:t> the images by resizing them to a uniform size, normalizing pixel values, and augmenting the data to increase its diversity and improve generalization.</a:t>
            </a:r>
          </a:p>
          <a:p>
            <a:r>
              <a:rPr lang="en-GB" dirty="0"/>
              <a:t>Model Selection: Choose a pre-existing CNN architecture suitable for image recognition tasks, such as VGG, </a:t>
            </a:r>
            <a:r>
              <a:rPr lang="en-GB" dirty="0" err="1"/>
              <a:t>ResNet</a:t>
            </a:r>
            <a:r>
              <a:rPr lang="en-GB" dirty="0"/>
              <a:t>, or Inception. Alternatively, you can design your own architecture tailored to the specific requirements of cat recognition.</a:t>
            </a:r>
            <a:endParaRPr lang="en-US" dirty="0"/>
          </a:p>
        </p:txBody>
      </p:sp>
      <p:sp>
        <p:nvSpPr>
          <p:cNvPr id="5" name="Title 4">
            <a:extLst>
              <a:ext uri="{FF2B5EF4-FFF2-40B4-BE49-F238E27FC236}">
                <a16:creationId xmlns:a16="http://schemas.microsoft.com/office/drawing/2014/main" id="{9FCF83B6-9328-2A80-C982-DEEC9D98E63A}"/>
              </a:ext>
            </a:extLst>
          </p:cNvPr>
          <p:cNvSpPr>
            <a:spLocks noGrp="1"/>
          </p:cNvSpPr>
          <p:nvPr>
            <p:ph type="title"/>
          </p:nvPr>
        </p:nvSpPr>
        <p:spPr/>
        <p:txBody>
          <a:bodyPr/>
          <a:lstStyle/>
          <a:p>
            <a:r>
              <a:rPr lang="en-GB" b="1" dirty="0"/>
              <a:t>SYSTEM DEVELOPMENT APPROACH </a:t>
            </a:r>
            <a:endParaRPr lang="en-US" b="1" dirty="0"/>
          </a:p>
        </p:txBody>
      </p:sp>
    </p:spTree>
    <p:extLst>
      <p:ext uri="{BB962C8B-B14F-4D97-AF65-F5344CB8AC3E}">
        <p14:creationId xmlns:p14="http://schemas.microsoft.com/office/powerpoint/2010/main"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387</TotalTime>
  <Words>1157</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Aptos ExtraBold</vt:lpstr>
      <vt:lpstr>Arial</vt:lpstr>
      <vt:lpstr>Söhne</vt:lpstr>
      <vt:lpstr>Trebuchet MS</vt:lpstr>
      <vt:lpstr>Wingdings 3</vt:lpstr>
      <vt:lpstr>Facet</vt:lpstr>
      <vt:lpstr>FINAL PROJECT</vt:lpstr>
      <vt:lpstr>  CAT RECOGNITION USING TENSORFLOW AND KERAS IN CNN MODEL </vt:lpstr>
      <vt:lpstr>AGENDA</vt:lpstr>
      <vt:lpstr>PROBLEM STATEMENT</vt:lpstr>
      <vt:lpstr>PROJECT OVERVIEW</vt:lpstr>
      <vt:lpstr>WHO ARE THE END USERS?</vt:lpstr>
      <vt:lpstr>PROPOSED SOLUTION</vt:lpstr>
      <vt:lpstr>SOLUTION AND ITS VALUE PROPOSITION </vt:lpstr>
      <vt:lpstr>SYSTEM DEVELOPMENT APPROACH </vt:lpstr>
      <vt:lpstr>PowerPoint Presentation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Dileeban Martin</cp:lastModifiedBy>
  <cp:revision>17</cp:revision>
  <dcterms:created xsi:type="dcterms:W3CDTF">2024-03-29T10:30:56Z</dcterms:created>
  <dcterms:modified xsi:type="dcterms:W3CDTF">2024-04-28T15:17:03Z</dcterms:modified>
</cp:coreProperties>
</file>