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9F3D-6F7E-4F31-A02A-84FB293FFE07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441B-A311-4680-B2C4-F60F99D699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219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9F3D-6F7E-4F31-A02A-84FB293FFE07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441B-A311-4680-B2C4-F60F99D699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518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9F3D-6F7E-4F31-A02A-84FB293FFE07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441B-A311-4680-B2C4-F60F99D699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945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9F3D-6F7E-4F31-A02A-84FB293FFE07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441B-A311-4680-B2C4-F60F99D699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935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9F3D-6F7E-4F31-A02A-84FB293FFE07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441B-A311-4680-B2C4-F60F99D699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334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9F3D-6F7E-4F31-A02A-84FB293FFE07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441B-A311-4680-B2C4-F60F99D699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9751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9F3D-6F7E-4F31-A02A-84FB293FFE07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441B-A311-4680-B2C4-F60F99D699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455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9F3D-6F7E-4F31-A02A-84FB293FFE07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441B-A311-4680-B2C4-F60F99D699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532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9F3D-6F7E-4F31-A02A-84FB293FFE07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441B-A311-4680-B2C4-F60F99D699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367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9F3D-6F7E-4F31-A02A-84FB293FFE07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441B-A311-4680-B2C4-F60F99D699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346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A9F3D-6F7E-4F31-A02A-84FB293FFE07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F441B-A311-4680-B2C4-F60F99D699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8392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A9F3D-6F7E-4F31-A02A-84FB293FFE07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F441B-A311-4680-B2C4-F60F99D699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91902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53D94-AA59-B15D-1722-C309B21F2F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IEEE 802.11:Wi-Fi</a:t>
            </a:r>
          </a:p>
        </p:txBody>
      </p:sp>
    </p:spTree>
    <p:extLst>
      <p:ext uri="{BB962C8B-B14F-4D97-AF65-F5344CB8AC3E}">
        <p14:creationId xmlns:p14="http://schemas.microsoft.com/office/powerpoint/2010/main" val="3527300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5D26204-C5AD-63FC-D25B-353E132BD4C0}"/>
              </a:ext>
            </a:extLst>
          </p:cNvPr>
          <p:cNvSpPr txBox="1"/>
          <p:nvPr/>
        </p:nvSpPr>
        <p:spPr>
          <a:xfrm>
            <a:off x="-321733" y="-17004"/>
            <a:ext cx="125137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>
              <a:buSzPts val="2800"/>
            </a:pPr>
            <a:r>
              <a:rPr lang="en-US" sz="60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Wi-Fi Frame</a:t>
            </a:r>
            <a:endParaRPr lang="en-IN" sz="8800" dirty="0">
              <a:effectLst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37BE79-F873-C921-A5F5-A3D26B47EE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04" y="998659"/>
            <a:ext cx="11214591" cy="551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057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5D26204-C5AD-63FC-D25B-353E132BD4C0}"/>
              </a:ext>
            </a:extLst>
          </p:cNvPr>
          <p:cNvSpPr txBox="1"/>
          <p:nvPr/>
        </p:nvSpPr>
        <p:spPr>
          <a:xfrm>
            <a:off x="-321733" y="-17004"/>
            <a:ext cx="125137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>
              <a:buSzPts val="2800"/>
            </a:pPr>
            <a:r>
              <a:rPr lang="en-US" sz="60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Wi-Fi Frame</a:t>
            </a:r>
            <a:endParaRPr lang="en-IN" sz="8800" dirty="0">
              <a:effectLst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74FA5E-DC5F-D3DA-53DC-D5CA8D6FAA4B}"/>
              </a:ext>
            </a:extLst>
          </p:cNvPr>
          <p:cNvSpPr txBox="1"/>
          <p:nvPr/>
        </p:nvSpPr>
        <p:spPr>
          <a:xfrm>
            <a:off x="27708" y="1861336"/>
            <a:ext cx="1181484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 algn="just">
              <a:buSzPts val="2800"/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Frame Control: 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2 bytes long and defines type of frame and control information.</a:t>
            </a:r>
          </a:p>
          <a:p>
            <a:pPr marL="914400" lvl="1" indent="-457200" algn="just">
              <a:buSzPts val="2800"/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Duration: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It contains the value indicating the period of time in which the medium is occupied</a:t>
            </a:r>
          </a:p>
          <a:p>
            <a:pPr marL="914400" lvl="1" indent="-457200" algn="just">
              <a:buSzPts val="28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 Control</a:t>
            </a:r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It consists of 2 sub-fields i.e. sequence number (12 bits) and fragment number (4 bits). Sequence number is used to filter duplicate frames.</a:t>
            </a:r>
          </a:p>
          <a:p>
            <a:pPr marL="914400" lvl="1" indent="-457200" algn="just">
              <a:buSzPts val="2800"/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Data: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It is a variable length field which contains information specific to individual frames which is transferred transparently from a sender to the receiver.</a:t>
            </a:r>
          </a:p>
          <a:p>
            <a:pPr marL="914400" lvl="1" indent="-457200" algn="just">
              <a:buSzPts val="28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CRC</a:t>
            </a:r>
            <a:r>
              <a:rPr lang="en-US" sz="2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It contains 32 bit CRC error detection sequence to ensure error free frame.</a:t>
            </a:r>
          </a:p>
          <a:p>
            <a:pPr marL="914400" lvl="1" indent="-457200" algn="just">
              <a:buSzPts val="2800"/>
              <a:buFont typeface="Wingdings" panose="05000000000000000000" pitchFamily="2" charset="2"/>
              <a:buChar char="Ø"/>
            </a:pPr>
            <a:endParaRPr lang="en-US" sz="2400" b="0" i="0" dirty="0">
              <a:solidFill>
                <a:srgbClr val="FFFF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 algn="just">
              <a:buSzPts val="2800"/>
              <a:buFont typeface="Wingdings" panose="05000000000000000000" pitchFamily="2" charset="2"/>
              <a:buChar char="Ø"/>
            </a:pPr>
            <a:endParaRPr lang="en-IN" sz="4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70512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DE8E99-77B2-6BBA-18F1-2A55952DAD0B}"/>
              </a:ext>
            </a:extLst>
          </p:cNvPr>
          <p:cNvSpPr txBox="1"/>
          <p:nvPr/>
        </p:nvSpPr>
        <p:spPr>
          <a:xfrm>
            <a:off x="355600" y="1136072"/>
            <a:ext cx="11480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Outlines the architecture and defines the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physical layer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specifications for wireless LANs.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Wi-Fi uses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high-frequency radio waves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 of cables for connecting the devices in LAN.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of Wi-Fi:</a:t>
            </a:r>
          </a:p>
          <a:p>
            <a:pPr marL="914400" lvl="1" indent="-457200" algn="just"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Mobility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Devices can move around within the network coverage area without losing connection.</a:t>
            </a:r>
          </a:p>
          <a:p>
            <a:pPr marL="914400" lvl="1" indent="-457200" algn="just"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Convenience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Wi-Fi eliminates the need for cables, making it easier to set up and use a network.</a:t>
            </a:r>
          </a:p>
          <a:p>
            <a:pPr marL="914400" lvl="1" indent="-457200" algn="just"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WLANs can be easily expanded by adding more access points.</a:t>
            </a:r>
          </a:p>
          <a:p>
            <a:pPr marL="914400" lvl="1" indent="-457200" algn="just"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Interconnectivity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Wi-Fi networks can seamlessly integrate with wired networks and cellular data connections.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7865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DE8E99-77B2-6BBA-18F1-2A55952DAD0B}"/>
              </a:ext>
            </a:extLst>
          </p:cNvPr>
          <p:cNvSpPr txBox="1"/>
          <p:nvPr/>
        </p:nvSpPr>
        <p:spPr>
          <a:xfrm>
            <a:off x="355600" y="783552"/>
            <a:ext cx="11480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Wi-Fi Architecture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Station: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Stations (STA) comprise all devices and equipment that are connected to the wireless LAN. It can be of two types:	</a:t>
            </a:r>
          </a:p>
          <a:p>
            <a:pPr marL="914400" lvl="1" indent="-457200" algn="just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Wireless Access Point (WAP):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WAPs or simply access points (</a:t>
            </a:r>
            <a:r>
              <a:rPr lang="en-US" sz="24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are wireless routers that bridge connections for base stations.</a:t>
            </a:r>
          </a:p>
          <a:p>
            <a:pPr marL="914400" lvl="1" indent="-457200" algn="just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Examples include computers, laptops, printers, and smartphones.</a:t>
            </a:r>
          </a:p>
          <a:p>
            <a:pPr marL="914400" lvl="1" indent="-457200" algn="just">
              <a:buFont typeface="Courier New" panose="02070309020205020404" pitchFamily="49" charset="0"/>
              <a:buChar char="o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 Point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Functions as a connection between the wireless medium and distributed systems.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System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system used to interconnect a set of Basic Service Sets (BSSs) and integrated LANs to create an Extended Service Set (ESS).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730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DE8E99-77B2-6BBA-18F1-2A55952DAD0B}"/>
              </a:ext>
            </a:extLst>
          </p:cNvPr>
          <p:cNvSpPr txBox="1"/>
          <p:nvPr/>
        </p:nvSpPr>
        <p:spPr>
          <a:xfrm>
            <a:off x="355600" y="797510"/>
            <a:ext cx="11480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It is a MAC protocol data unit.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SSID (Service Set Identifier):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network name for a specific WLAN. All devices on the same WLAN must use the same SSID to communicate.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SDU (Service Data Unit):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input data unit for each layer, which can be fragmented or aggregated to form a PDU.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PDU (Protocol Data Unit):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output data unit specific to each layer.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Interface Controller (NIC):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known as a network interface card, it connects devices to the network.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Portal: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Serves as a gateway to other networks.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851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DE8E99-77B2-6BBA-18F1-2A55952DAD0B}"/>
              </a:ext>
            </a:extLst>
          </p:cNvPr>
          <p:cNvSpPr txBox="1"/>
          <p:nvPr/>
        </p:nvSpPr>
        <p:spPr>
          <a:xfrm>
            <a:off x="355600" y="-10561"/>
            <a:ext cx="114808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Wi-Fi Architecture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fundamental building block of the 802.11 architecture is the 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Service Set (BSS).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5854F9-8327-4B4B-7CC6-5FC504230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9686" y="1840118"/>
            <a:ext cx="6663695" cy="41034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D26204-C5AD-63FC-D25B-353E132BD4C0}"/>
              </a:ext>
            </a:extLst>
          </p:cNvPr>
          <p:cNvSpPr txBox="1"/>
          <p:nvPr/>
        </p:nvSpPr>
        <p:spPr>
          <a:xfrm>
            <a:off x="184728" y="2329647"/>
            <a:ext cx="497378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2800"/>
              <a:buFont typeface="Wingdings" panose="05000000000000000000" pitchFamily="2" charset="2"/>
              <a:buChar char="Ø"/>
            </a:pPr>
            <a:r>
              <a:rPr lang="en-US" sz="2000" kern="12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 BSS contains one or more wireless stations and a central base station, known as an access point (</a:t>
            </a:r>
            <a:r>
              <a:rPr lang="en-US" sz="2000" b="1" kern="12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AP</a:t>
            </a:r>
            <a:r>
              <a:rPr lang="en-US" sz="2000" kern="12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). Stations from different BSSs interact through the AP, which functions as a bridge, linking multiple WLAN cells or channels.</a:t>
            </a:r>
          </a:p>
          <a:p>
            <a:pPr marL="457200" indent="-457200" algn="just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2800"/>
              <a:buFont typeface="Wingdings" panose="05000000000000000000" pitchFamily="2" charset="2"/>
              <a:buChar char="Ø"/>
            </a:pPr>
            <a:endParaRPr lang="en-IN" sz="2000" dirty="0">
              <a:effectLst/>
            </a:endParaRPr>
          </a:p>
          <a:p>
            <a:pPr marL="457200" indent="-457200" algn="just" rtl="0" eaLnBrk="1" latinLnBrk="0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000" kern="12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Each 802.11 wireless station has a </a:t>
            </a:r>
            <a:r>
              <a:rPr lang="en-US" sz="2000" kern="1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6-byte MAC address </a:t>
            </a:r>
            <a:r>
              <a:rPr lang="en-US" sz="2000" kern="12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that is stored in the firmware of the station’s adapter (that is, 802.11 network interface card).</a:t>
            </a:r>
            <a:endParaRPr lang="en-IN" sz="4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22448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5D26204-C5AD-63FC-D25B-353E132BD4C0}"/>
              </a:ext>
            </a:extLst>
          </p:cNvPr>
          <p:cNvSpPr txBox="1"/>
          <p:nvPr/>
        </p:nvSpPr>
        <p:spPr>
          <a:xfrm>
            <a:off x="171533" y="272576"/>
            <a:ext cx="104529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 rtl="0" eaLnBrk="1" latinLnBrk="0" hangingPunct="1">
              <a:spcBef>
                <a:spcPts val="0"/>
              </a:spcBef>
              <a:spcAft>
                <a:spcPts val="0"/>
              </a:spcAft>
              <a:buClrTx/>
              <a:buSzPts val="2800"/>
              <a:buFont typeface="Wingdings" panose="05000000000000000000" pitchFamily="2" charset="2"/>
              <a:buChar char="Ø"/>
            </a:pPr>
            <a:r>
              <a:rPr lang="en-US" sz="2400" kern="12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Depending upon the mode of operation, BSS can be categorized into the following types:</a:t>
            </a:r>
          </a:p>
          <a:p>
            <a:pPr marL="914400" lvl="1" indent="-457200" algn="just">
              <a:buSzPts val="2800"/>
              <a:buFont typeface="Courier New" panose="02070309020205020404" pitchFamily="49" charset="0"/>
              <a:buChar char="o"/>
            </a:pPr>
            <a:r>
              <a:rPr lang="en-US" sz="2400" kern="12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Infrastructure BSS</a:t>
            </a:r>
            <a:r>
              <a:rPr lang="en-US" sz="2400" kern="12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 Communication between stations takes place through access points. The </a:t>
            </a:r>
            <a:r>
              <a:rPr lang="en-US" sz="2400" b="1" kern="12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AP</a:t>
            </a:r>
            <a:r>
              <a:rPr lang="en-US" sz="2400" kern="12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and its associated wireless clients define the coverage area and form the BSS.</a:t>
            </a:r>
            <a:endParaRPr lang="en-IN" sz="4400" dirty="0">
              <a:effectLst/>
            </a:endParaRPr>
          </a:p>
        </p:txBody>
      </p:sp>
      <p:pic>
        <p:nvPicPr>
          <p:cNvPr id="1026" name="Picture 2" descr="Infrastructure BSS">
            <a:extLst>
              <a:ext uri="{FF2B5EF4-FFF2-40B4-BE49-F238E27FC236}">
                <a16:creationId xmlns:a16="http://schemas.microsoft.com/office/drawing/2014/main" id="{C8B2A465-1840-70FD-70B8-EAA63EADE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913" y="2430917"/>
            <a:ext cx="6401254" cy="3603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957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5D26204-C5AD-63FC-D25B-353E132BD4C0}"/>
              </a:ext>
            </a:extLst>
          </p:cNvPr>
          <p:cNvSpPr txBox="1"/>
          <p:nvPr/>
        </p:nvSpPr>
        <p:spPr>
          <a:xfrm>
            <a:off x="101600" y="610136"/>
            <a:ext cx="10801268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 algn="just">
              <a:buSzPts val="2800"/>
              <a:buFont typeface="Courier New" panose="02070309020205020404" pitchFamily="49" charset="0"/>
              <a:buChar char="o"/>
            </a:pPr>
            <a:r>
              <a:rPr lang="en-US" sz="2000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Independent BSS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Supports mutual communication between wireless clients. An 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ad-hoc network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 BSS without an </a:t>
            </a:r>
            <a:r>
              <a:rPr lang="en-US" sz="20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 spontaneously created and does not support access to wired networks.</a:t>
            </a:r>
          </a:p>
          <a:p>
            <a:pPr marL="914400" lvl="1" indent="-457200" algn="just">
              <a:buSzPts val="2800"/>
              <a:buFont typeface="Courier New" panose="02070309020205020404" pitchFamily="49" charset="0"/>
              <a:buChar char="o"/>
            </a:pPr>
            <a:endParaRPr lang="en-US" sz="2000" b="0" i="0" dirty="0">
              <a:solidFill>
                <a:srgbClr val="FFFF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buSzPts val="2800"/>
              <a:buFont typeface="Courier New" panose="02070309020205020404" pitchFamily="49" charset="0"/>
              <a:buChar char="o"/>
            </a:pPr>
            <a:endParaRPr lang="en-US" sz="2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buSzPts val="2800"/>
              <a:buFont typeface="Courier New" panose="02070309020205020404" pitchFamily="49" charset="0"/>
              <a:buChar char="o"/>
            </a:pPr>
            <a:endParaRPr lang="en-US" sz="2000" b="0" i="0" dirty="0">
              <a:solidFill>
                <a:srgbClr val="FFFF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buSzPts val="2800"/>
              <a:buFont typeface="Courier New" panose="02070309020205020404" pitchFamily="49" charset="0"/>
              <a:buChar char="o"/>
            </a:pPr>
            <a:endParaRPr lang="en-US" sz="2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buSzPts val="2800"/>
              <a:buFont typeface="Courier New" panose="02070309020205020404" pitchFamily="49" charset="0"/>
              <a:buChar char="o"/>
            </a:pPr>
            <a:endParaRPr lang="en-US" sz="2000" b="0" i="0" dirty="0">
              <a:solidFill>
                <a:srgbClr val="FFFF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buSzPts val="2800"/>
              <a:buFont typeface="Courier New" panose="02070309020205020404" pitchFamily="49" charset="0"/>
              <a:buChar char="o"/>
            </a:pPr>
            <a:endParaRPr lang="en-US" sz="2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buSzPts val="2800"/>
              <a:buFont typeface="Courier New" panose="02070309020205020404" pitchFamily="49" charset="0"/>
              <a:buChar char="o"/>
            </a:pPr>
            <a:endParaRPr lang="en-US" sz="2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buSzPts val="2800"/>
              <a:buFont typeface="Courier New" panose="02070309020205020404" pitchFamily="49" charset="0"/>
              <a:buChar char="o"/>
            </a:pPr>
            <a:endParaRPr lang="en-US" sz="2000" b="0" i="0" dirty="0">
              <a:solidFill>
                <a:srgbClr val="FFFF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buSzPts val="2800"/>
              <a:buFont typeface="Courier New" panose="02070309020205020404" pitchFamily="49" charset="0"/>
              <a:buChar char="o"/>
            </a:pPr>
            <a:endParaRPr lang="en-US" sz="2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buSzPts val="2800"/>
              <a:buFont typeface="Courier New" panose="02070309020205020404" pitchFamily="49" charset="0"/>
              <a:buChar char="o"/>
            </a:pPr>
            <a:endParaRPr lang="en-US" sz="2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buSzPts val="2800"/>
              <a:buFont typeface="Courier New" panose="02070309020205020404" pitchFamily="49" charset="0"/>
              <a:buChar char="o"/>
            </a:pPr>
            <a:endParaRPr lang="en-US" sz="20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buSzPts val="2800"/>
              <a:buFont typeface="Courier New" panose="02070309020205020404" pitchFamily="49" charset="0"/>
              <a:buChar char="o"/>
            </a:pPr>
            <a:r>
              <a:rPr lang="en-US" sz="20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an environment with multiple access points (like a large office building or campus), a device can move from the range of one </a:t>
            </a:r>
            <a:r>
              <a:rPr lang="en-US" sz="2000" b="1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another and still maintain its connection. This is possible due to the underlying architecture of the IEEE 802.11 standard which allows for roaming between </a:t>
            </a:r>
            <a:r>
              <a:rPr lang="en-US" sz="2000" b="1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APs</a:t>
            </a:r>
            <a:r>
              <a:rPr lang="en-US" sz="20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..</a:t>
            </a:r>
          </a:p>
          <a:p>
            <a:pPr marL="914400" lvl="1" indent="-457200" algn="just">
              <a:buSzPts val="2800"/>
              <a:buFont typeface="Courier New" panose="02070309020205020404" pitchFamily="49" charset="0"/>
              <a:buChar char="o"/>
            </a:pPr>
            <a:endParaRPr lang="en-IN" sz="4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Independent BSS">
            <a:extLst>
              <a:ext uri="{FF2B5EF4-FFF2-40B4-BE49-F238E27FC236}">
                <a16:creationId xmlns:a16="http://schemas.microsoft.com/office/drawing/2014/main" id="{25E1A56A-F7DC-032D-6B41-213AC062B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5429" y="1687286"/>
            <a:ext cx="4940527" cy="279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971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5D26204-C5AD-63FC-D25B-353E132BD4C0}"/>
              </a:ext>
            </a:extLst>
          </p:cNvPr>
          <p:cNvSpPr txBox="1"/>
          <p:nvPr/>
        </p:nvSpPr>
        <p:spPr>
          <a:xfrm>
            <a:off x="173950" y="558729"/>
            <a:ext cx="11814849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 algn="just">
              <a:buSzPts val="2800"/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Once a wireless station is associated with an </a:t>
            </a:r>
            <a:r>
              <a:rPr lang="en-US" sz="2800" b="1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it can start sending and receiving data frames to and from the access point.</a:t>
            </a:r>
          </a:p>
          <a:p>
            <a:pPr marL="914400" lvl="1" indent="-457200" algn="just">
              <a:buSzPts val="2800"/>
              <a:buFont typeface="Wingdings" panose="05000000000000000000" pitchFamily="2" charset="2"/>
              <a:buChar char="Ø"/>
            </a:pPr>
            <a:endParaRPr lang="en-US" sz="2800" b="0" i="0" dirty="0">
              <a:solidFill>
                <a:srgbClr val="FFFF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buSzPts val="2800"/>
              <a:buFont typeface="Wingdings" panose="05000000000000000000" pitchFamily="2" charset="2"/>
              <a:buChar char="Ø"/>
            </a:pPr>
            <a:r>
              <a:rPr lang="en-US" sz="28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But because multiple stations may want to transmit data frames at the same time over the same channel, a multiple access protocol is needed to coordinate the transmissions. </a:t>
            </a:r>
          </a:p>
          <a:p>
            <a:pPr marL="1428750" lvl="2" indent="-514350" algn="just">
              <a:buSzPts val="28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CSMA</a:t>
            </a:r>
          </a:p>
          <a:p>
            <a:pPr marL="1428750" lvl="2" indent="-514350" algn="just">
              <a:buSzPts val="2800"/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CSMA/CA</a:t>
            </a:r>
          </a:p>
          <a:p>
            <a:pPr marL="914400" lvl="1" indent="-457200" algn="just">
              <a:buSzPts val="2800"/>
              <a:buFont typeface="Wingdings" panose="05000000000000000000" pitchFamily="2" charset="2"/>
              <a:buChar char="Ø"/>
            </a:pPr>
            <a:endParaRPr lang="en-US" sz="2800" b="0" i="0" dirty="0">
              <a:solidFill>
                <a:srgbClr val="FFFF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buSzPts val="2800"/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 ensure reliable data delivery over potentially error-prone wireless channels, Wi-Fi uses link-layer 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acknowledgments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receiver sends an ACK frame upon successful reception, triggering retransmission if not received within a timeout.</a:t>
            </a:r>
          </a:p>
          <a:p>
            <a:pPr marL="914400" lvl="1" indent="-457200" algn="just">
              <a:buSzPts val="2800"/>
              <a:buFont typeface="Wingdings" panose="05000000000000000000" pitchFamily="2" charset="2"/>
              <a:buChar char="Ø"/>
            </a:pPr>
            <a:endParaRPr lang="en-US" sz="2800" b="0" i="0" dirty="0">
              <a:solidFill>
                <a:srgbClr val="FFFF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 algn="just">
              <a:buSzPts val="2800"/>
              <a:buFont typeface="Wingdings" panose="05000000000000000000" pitchFamily="2" charset="2"/>
              <a:buChar char="Ø"/>
            </a:pPr>
            <a:endParaRPr lang="en-IN" sz="4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87463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5D26204-C5AD-63FC-D25B-353E132BD4C0}"/>
              </a:ext>
            </a:extLst>
          </p:cNvPr>
          <p:cNvSpPr txBox="1"/>
          <p:nvPr/>
        </p:nvSpPr>
        <p:spPr>
          <a:xfrm>
            <a:off x="-321733" y="774245"/>
            <a:ext cx="6993467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 algn="just">
              <a:buSzPts val="2800"/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a sender wants to send a DATA frame, it can first send an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Request to Send (RTS)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frame to the </a:t>
            </a:r>
            <a:r>
              <a:rPr lang="en-US" sz="2400" b="1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indicating the total time required to transmit the DATA frame and the acknowledgment (ACK) frame.</a:t>
            </a:r>
          </a:p>
          <a:p>
            <a:pPr marL="914400" lvl="1" indent="-457200" algn="just">
              <a:buSzPts val="2800"/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SzPts val="2800"/>
            </a:pPr>
            <a:endParaRPr lang="en-US" sz="2400" b="0" i="0" dirty="0">
              <a:solidFill>
                <a:srgbClr val="FFFF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algn="just">
              <a:buSzPts val="2800"/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When the </a:t>
            </a:r>
            <a:r>
              <a:rPr lang="en-US" sz="2400" b="1" i="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receives the RTS frame, it responds by broadcasting a 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Clear to Send (CTS)</a:t>
            </a:r>
            <a:r>
              <a:rPr lang="en-US" sz="24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frame. This CTS frame serves two purposes: It gives the sender explicit permission to send and also instructs the other stations not to send for the reserved duration.</a:t>
            </a:r>
          </a:p>
          <a:p>
            <a:pPr marL="1028700" lvl="1" indent="-571500" algn="just">
              <a:buSzPts val="2800"/>
              <a:buFont typeface="Wingdings" panose="05000000000000000000" pitchFamily="2" charset="2"/>
              <a:buChar char="Ø"/>
            </a:pPr>
            <a:endParaRPr lang="en-IN" sz="4000" dirty="0">
              <a:effectLst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F1ADA8-9ABA-D137-3E9F-121AE9484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6821" y="558729"/>
            <a:ext cx="4744112" cy="533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446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98</TotalTime>
  <Words>844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IEEE 802.11:Wi-Fi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IEEE 802.11:Wi-Fi</dc:title>
  <dc:creator>Vyshnav M</dc:creator>
  <cp:lastModifiedBy>Vyshnav M</cp:lastModifiedBy>
  <cp:revision>6</cp:revision>
  <dcterms:created xsi:type="dcterms:W3CDTF">2024-04-15T12:52:15Z</dcterms:created>
  <dcterms:modified xsi:type="dcterms:W3CDTF">2024-04-16T16:34:57Z</dcterms:modified>
</cp:coreProperties>
</file>