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grandir Narrow Bold" panose="020B0604020202020204" charset="0"/>
      <p:regular r:id="rId13"/>
    </p:embeddedFont>
    <p:embeddedFont>
      <p:font typeface="Canva Sans Bold" panose="020B0604020202020204" charset="0"/>
      <p:regular r:id="rId14"/>
    </p:embeddedFont>
    <p:embeddedFont>
      <p:font typeface="Days" panose="02000505050000020004" charset="0"/>
      <p:regular r:id="rId15"/>
    </p:embeddedFont>
    <p:embeddedFont>
      <p:font typeface="Open Sauce" panose="020B0604020202020204" charset="0"/>
      <p:regular r:id="rId16"/>
    </p:embeddedFont>
    <p:embeddedFont>
      <p:font typeface="Open Sauce Bold" panose="020B0604020202020204" charset="0"/>
      <p:regular r:id="rId17"/>
    </p:embeddedFont>
    <p:embeddedFont>
      <p:font typeface="Open Sauce Bold Italics" panose="020B0604020202020204" charset="0"/>
      <p:regular r:id="rId18"/>
    </p:embeddedFont>
    <p:embeddedFont>
      <p:font typeface="Open Sauce Light" panose="020B0604020202020204" charset="0"/>
      <p:regular r:id="rId19"/>
    </p:embeddedFont>
    <p:embeddedFont>
      <p:font typeface="Open Sauce Medium" panose="020B0604020202020204" charset="0"/>
      <p:regular r:id="rId20"/>
    </p:embeddedFont>
    <p:embeddedFont>
      <p:font typeface="Open Sauce Semi-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47453">
            <a:off x="-212140" y="-387358"/>
            <a:ext cx="18712279" cy="11061715"/>
          </a:xfrm>
          <a:custGeom>
            <a:avLst/>
            <a:gdLst/>
            <a:ahLst/>
            <a:cxnLst/>
            <a:rect l="l" t="t" r="r" b="b"/>
            <a:pathLst>
              <a:path w="18712279" h="11061715">
                <a:moveTo>
                  <a:pt x="441100" y="0"/>
                </a:moveTo>
                <a:lnTo>
                  <a:pt x="18712280" y="784177"/>
                </a:lnTo>
                <a:lnTo>
                  <a:pt x="18271180" y="11061716"/>
                </a:lnTo>
                <a:lnTo>
                  <a:pt x="0" y="10277539"/>
                </a:lnTo>
                <a:lnTo>
                  <a:pt x="441100" y="0"/>
                </a:lnTo>
                <a:close/>
              </a:path>
            </a:pathLst>
          </a:custGeom>
          <a:blipFill>
            <a:blip r:embed="rId2"/>
            <a:stretch>
              <a:fillRect l="-9549" t="-14710" r="-62593" b="-49091"/>
            </a:stretch>
          </a:blipFill>
        </p:spPr>
      </p:sp>
      <p:sp>
        <p:nvSpPr>
          <p:cNvPr id="3" name="AutoShape 3"/>
          <p:cNvSpPr/>
          <p:nvPr/>
        </p:nvSpPr>
        <p:spPr>
          <a:xfrm flipV="1">
            <a:off x="1458402" y="6743700"/>
            <a:ext cx="15686598" cy="76200"/>
          </a:xfrm>
          <a:prstGeom prst="line">
            <a:avLst/>
          </a:prstGeom>
          <a:ln w="76200" cap="rnd">
            <a:solidFill>
              <a:srgbClr val="F5F5F5"/>
            </a:solidFill>
            <a:prstDash val="solid"/>
            <a:headEnd type="none" w="sm" len="sm"/>
            <a:tailEnd type="none" w="sm" len="sm"/>
          </a:ln>
        </p:spPr>
      </p:sp>
      <p:sp>
        <p:nvSpPr>
          <p:cNvPr id="4" name="TextBox 4"/>
          <p:cNvSpPr txBox="1"/>
          <p:nvPr/>
        </p:nvSpPr>
        <p:spPr>
          <a:xfrm>
            <a:off x="1458402" y="4061648"/>
            <a:ext cx="15762798" cy="2163702"/>
          </a:xfrm>
          <a:prstGeom prst="rect">
            <a:avLst/>
          </a:prstGeom>
        </p:spPr>
        <p:txBody>
          <a:bodyPr wrap="square" lIns="0" tIns="0" rIns="0" bIns="0" rtlCol="0" anchor="t">
            <a:spAutoFit/>
          </a:bodyPr>
          <a:lstStyle/>
          <a:p>
            <a:pPr algn="just">
              <a:lnSpc>
                <a:spcPts val="8485"/>
              </a:lnSpc>
            </a:pPr>
            <a:r>
              <a:rPr lang="en-US" sz="7714" b="1" spc="555" dirty="0">
                <a:solidFill>
                  <a:srgbClr val="FFFFFF"/>
                </a:solidFill>
                <a:latin typeface="Open Sauce Medium"/>
                <a:ea typeface="Open Sauce Medium"/>
                <a:cs typeface="Open Sauce Medium"/>
                <a:sym typeface="Open Sauce Medium"/>
              </a:rPr>
              <a:t>TECHNIQUES TO IMPROVE QUALITY OF SERVICE (QoS)</a:t>
            </a:r>
          </a:p>
        </p:txBody>
      </p:sp>
      <p:sp>
        <p:nvSpPr>
          <p:cNvPr id="5" name="TextBox 5"/>
          <p:cNvSpPr txBox="1"/>
          <p:nvPr/>
        </p:nvSpPr>
        <p:spPr>
          <a:xfrm>
            <a:off x="5199829" y="2582426"/>
            <a:ext cx="7888434" cy="479111"/>
          </a:xfrm>
          <a:prstGeom prst="rect">
            <a:avLst/>
          </a:prstGeom>
        </p:spPr>
        <p:txBody>
          <a:bodyPr lIns="0" tIns="0" rIns="0" bIns="0" rtlCol="0" anchor="t">
            <a:spAutoFit/>
          </a:bodyPr>
          <a:lstStyle/>
          <a:p>
            <a:pPr algn="l">
              <a:lnSpc>
                <a:spcPts val="3068"/>
              </a:lnSpc>
            </a:pPr>
            <a:r>
              <a:rPr lang="en-US" sz="2789" b="1" spc="209" dirty="0">
                <a:solidFill>
                  <a:srgbClr val="FFFFFF"/>
                </a:solidFill>
                <a:latin typeface="Agrandir Narrow Bold"/>
                <a:ea typeface="Agrandir Narrow Bold"/>
                <a:cs typeface="Agrandir Narrow Bold"/>
                <a:sym typeface="Agrandir Narrow Bold"/>
              </a:rPr>
              <a:t>COLLEGE OF ENGINEERING, TRIVANDRUM</a:t>
            </a:r>
          </a:p>
        </p:txBody>
      </p:sp>
      <p:sp>
        <p:nvSpPr>
          <p:cNvPr id="6" name="TextBox 6"/>
          <p:cNvSpPr txBox="1"/>
          <p:nvPr/>
        </p:nvSpPr>
        <p:spPr>
          <a:xfrm>
            <a:off x="8150805" y="7338250"/>
            <a:ext cx="1986389" cy="655799"/>
          </a:xfrm>
          <a:prstGeom prst="rect">
            <a:avLst/>
          </a:prstGeom>
        </p:spPr>
        <p:txBody>
          <a:bodyPr lIns="0" tIns="0" rIns="0" bIns="0" rtlCol="0" anchor="t">
            <a:spAutoFit/>
          </a:bodyPr>
          <a:lstStyle/>
          <a:p>
            <a:pPr algn="ctr">
              <a:lnSpc>
                <a:spcPts val="2351"/>
              </a:lnSpc>
            </a:pPr>
            <a:r>
              <a:rPr lang="en-US" sz="2137" b="1" spc="181" dirty="0">
                <a:solidFill>
                  <a:srgbClr val="FFFFFF"/>
                </a:solidFill>
                <a:latin typeface="Agrandir Narrow Bold"/>
                <a:ea typeface="Agrandir Narrow Bold"/>
                <a:cs typeface="Agrandir Narrow Bold"/>
                <a:sym typeface="Agrandir Narrow Bold"/>
              </a:rPr>
              <a:t>BY</a:t>
            </a:r>
          </a:p>
          <a:p>
            <a:pPr algn="l">
              <a:lnSpc>
                <a:spcPts val="2351"/>
              </a:lnSpc>
            </a:pPr>
            <a:r>
              <a:rPr lang="en-US" sz="2137" b="1" spc="181" dirty="0">
                <a:solidFill>
                  <a:srgbClr val="FFFFFF"/>
                </a:solidFill>
                <a:latin typeface="Agrandir Narrow Bold"/>
                <a:ea typeface="Agrandir Narrow Bold"/>
                <a:cs typeface="Agrandir Narrow Bold"/>
                <a:sym typeface="Agrandir Narrow Bold"/>
              </a:rPr>
              <a:t>ROHIT M - 49</a:t>
            </a:r>
          </a:p>
        </p:txBody>
      </p:sp>
      <p:sp>
        <p:nvSpPr>
          <p:cNvPr id="7" name="AutoShape 7"/>
          <p:cNvSpPr/>
          <p:nvPr/>
        </p:nvSpPr>
        <p:spPr>
          <a:xfrm flipV="1">
            <a:off x="1458402" y="3390900"/>
            <a:ext cx="15686598" cy="18287"/>
          </a:xfrm>
          <a:prstGeom prst="line">
            <a:avLst/>
          </a:prstGeom>
          <a:ln w="76200" cap="rnd">
            <a:solidFill>
              <a:srgbClr val="F5F5F5"/>
            </a:solidFill>
            <a:prstDash val="solid"/>
            <a:headEnd type="none" w="sm" len="sm"/>
            <a:tailEnd type="none" w="sm" len="sm"/>
          </a:ln>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47453">
            <a:off x="-212140" y="-387358"/>
            <a:ext cx="18712279" cy="11061715"/>
          </a:xfrm>
          <a:custGeom>
            <a:avLst/>
            <a:gdLst/>
            <a:ahLst/>
            <a:cxnLst/>
            <a:rect l="l" t="t" r="r" b="b"/>
            <a:pathLst>
              <a:path w="18712279" h="11061715">
                <a:moveTo>
                  <a:pt x="441100" y="0"/>
                </a:moveTo>
                <a:lnTo>
                  <a:pt x="18712280" y="784177"/>
                </a:lnTo>
                <a:lnTo>
                  <a:pt x="18271180" y="11061716"/>
                </a:lnTo>
                <a:lnTo>
                  <a:pt x="0" y="10277539"/>
                </a:lnTo>
                <a:lnTo>
                  <a:pt x="441100" y="0"/>
                </a:lnTo>
                <a:close/>
              </a:path>
            </a:pathLst>
          </a:custGeom>
          <a:blipFill>
            <a:blip r:embed="rId2"/>
            <a:stretch>
              <a:fillRect l="-9549" t="-14710" r="-62593" b="-49091"/>
            </a:stretch>
          </a:blipFill>
        </p:spPr>
      </p:sp>
      <p:sp>
        <p:nvSpPr>
          <p:cNvPr id="3" name="AutoShape 3"/>
          <p:cNvSpPr/>
          <p:nvPr/>
        </p:nvSpPr>
        <p:spPr>
          <a:xfrm>
            <a:off x="0" y="9220200"/>
            <a:ext cx="9526284" cy="0"/>
          </a:xfrm>
          <a:prstGeom prst="line">
            <a:avLst/>
          </a:prstGeom>
          <a:ln w="76200" cap="rnd">
            <a:solidFill>
              <a:srgbClr val="C23A97"/>
            </a:solidFill>
            <a:prstDash val="solid"/>
            <a:headEnd type="none" w="sm" len="sm"/>
            <a:tailEnd type="none" w="sm" len="sm"/>
          </a:ln>
        </p:spPr>
      </p:sp>
      <p:sp>
        <p:nvSpPr>
          <p:cNvPr id="4" name="AutoShape 4"/>
          <p:cNvSpPr/>
          <p:nvPr/>
        </p:nvSpPr>
        <p:spPr>
          <a:xfrm>
            <a:off x="8761716" y="1066800"/>
            <a:ext cx="9526284" cy="0"/>
          </a:xfrm>
          <a:prstGeom prst="line">
            <a:avLst/>
          </a:prstGeom>
          <a:ln w="76200" cap="rnd">
            <a:solidFill>
              <a:srgbClr val="B33689"/>
            </a:solidFill>
            <a:prstDash val="solid"/>
            <a:headEnd type="none" w="sm" len="sm"/>
            <a:tailEnd type="none" w="sm" len="sm"/>
          </a:ln>
        </p:spPr>
      </p:sp>
      <p:sp>
        <p:nvSpPr>
          <p:cNvPr id="5" name="Freeform 5"/>
          <p:cNvSpPr/>
          <p:nvPr/>
        </p:nvSpPr>
        <p:spPr>
          <a:xfrm>
            <a:off x="3173621" y="2232940"/>
            <a:ext cx="11940757" cy="5821119"/>
          </a:xfrm>
          <a:custGeom>
            <a:avLst/>
            <a:gdLst/>
            <a:ahLst/>
            <a:cxnLst/>
            <a:rect l="l" t="t" r="r" b="b"/>
            <a:pathLst>
              <a:path w="11940757" h="5821119">
                <a:moveTo>
                  <a:pt x="0" y="0"/>
                </a:moveTo>
                <a:lnTo>
                  <a:pt x="11940758" y="0"/>
                </a:lnTo>
                <a:lnTo>
                  <a:pt x="11940758" y="5821120"/>
                </a:lnTo>
                <a:lnTo>
                  <a:pt x="0" y="5821120"/>
                </a:lnTo>
                <a:lnTo>
                  <a:pt x="0" y="0"/>
                </a:lnTo>
                <a:close/>
              </a:path>
            </a:pathLst>
          </a:custGeom>
          <a:blipFill>
            <a:blip r:embed="rId3"/>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47453">
            <a:off x="-212140" y="-387358"/>
            <a:ext cx="18712279" cy="11061715"/>
          </a:xfrm>
          <a:custGeom>
            <a:avLst/>
            <a:gdLst/>
            <a:ahLst/>
            <a:cxnLst/>
            <a:rect l="l" t="t" r="r" b="b"/>
            <a:pathLst>
              <a:path w="18712279" h="11061715">
                <a:moveTo>
                  <a:pt x="441100" y="0"/>
                </a:moveTo>
                <a:lnTo>
                  <a:pt x="18712280" y="784177"/>
                </a:lnTo>
                <a:lnTo>
                  <a:pt x="18271180" y="11061716"/>
                </a:lnTo>
                <a:lnTo>
                  <a:pt x="0" y="10277539"/>
                </a:lnTo>
                <a:lnTo>
                  <a:pt x="441100" y="0"/>
                </a:lnTo>
                <a:close/>
              </a:path>
            </a:pathLst>
          </a:custGeom>
          <a:blipFill>
            <a:blip r:embed="rId2"/>
            <a:stretch>
              <a:fillRect l="-9549" t="-14710" r="-62593" b="-49091"/>
            </a:stretch>
          </a:blipFill>
        </p:spPr>
      </p:sp>
      <p:sp>
        <p:nvSpPr>
          <p:cNvPr id="3" name="AutoShape 3"/>
          <p:cNvSpPr/>
          <p:nvPr/>
        </p:nvSpPr>
        <p:spPr>
          <a:xfrm>
            <a:off x="3956087" y="6539926"/>
            <a:ext cx="10140078" cy="0"/>
          </a:xfrm>
          <a:prstGeom prst="line">
            <a:avLst/>
          </a:prstGeom>
          <a:ln w="76200" cap="rnd">
            <a:solidFill>
              <a:srgbClr val="F5F5F5"/>
            </a:solidFill>
            <a:prstDash val="solid"/>
            <a:headEnd type="none" w="sm" len="sm"/>
            <a:tailEnd type="none" w="sm" len="sm"/>
          </a:ln>
        </p:spPr>
      </p:sp>
      <p:sp>
        <p:nvSpPr>
          <p:cNvPr id="4" name="TextBox 4"/>
          <p:cNvSpPr txBox="1"/>
          <p:nvPr/>
        </p:nvSpPr>
        <p:spPr>
          <a:xfrm>
            <a:off x="3956086" y="4081748"/>
            <a:ext cx="10521913" cy="1715229"/>
          </a:xfrm>
          <a:prstGeom prst="rect">
            <a:avLst/>
          </a:prstGeom>
        </p:spPr>
        <p:txBody>
          <a:bodyPr wrap="square" lIns="0" tIns="0" rIns="0" bIns="0" rtlCol="0" anchor="t">
            <a:spAutoFit/>
          </a:bodyPr>
          <a:lstStyle/>
          <a:p>
            <a:pPr algn="just">
              <a:lnSpc>
                <a:spcPts val="13263"/>
              </a:lnSpc>
            </a:pPr>
            <a:r>
              <a:rPr lang="en-US" sz="12057" b="1" spc="868" dirty="0">
                <a:solidFill>
                  <a:srgbClr val="FFFFFF"/>
                </a:solidFill>
                <a:latin typeface="Open Sauce Medium"/>
                <a:ea typeface="Open Sauce Medium"/>
                <a:cs typeface="Open Sauce Medium"/>
                <a:sym typeface="Open Sauce Medium"/>
              </a:rPr>
              <a:t>THANK YOU</a:t>
            </a:r>
          </a:p>
        </p:txBody>
      </p:sp>
      <p:sp>
        <p:nvSpPr>
          <p:cNvPr id="5" name="AutoShape 5"/>
          <p:cNvSpPr/>
          <p:nvPr/>
        </p:nvSpPr>
        <p:spPr>
          <a:xfrm>
            <a:off x="3956087" y="3224498"/>
            <a:ext cx="10140078" cy="0"/>
          </a:xfrm>
          <a:prstGeom prst="line">
            <a:avLst/>
          </a:prstGeom>
          <a:ln w="76200" cap="rnd">
            <a:solidFill>
              <a:srgbClr val="F5F5F5"/>
            </a:solidFill>
            <a:prstDash val="solid"/>
            <a:headEnd type="none" w="sm" len="sm"/>
            <a:tailEnd type="none" w="sm" len="sm"/>
          </a:ln>
        </p:spPr>
      </p:sp>
      <p:sp>
        <p:nvSpPr>
          <p:cNvPr id="6" name="TextBox 6"/>
          <p:cNvSpPr txBox="1"/>
          <p:nvPr/>
        </p:nvSpPr>
        <p:spPr>
          <a:xfrm>
            <a:off x="7895328" y="7235251"/>
            <a:ext cx="2391671" cy="410369"/>
          </a:xfrm>
          <a:prstGeom prst="rect">
            <a:avLst/>
          </a:prstGeom>
        </p:spPr>
        <p:txBody>
          <a:bodyPr wrap="square" lIns="0" tIns="0" rIns="0" bIns="0" rtlCol="0" anchor="t">
            <a:spAutoFit/>
          </a:bodyPr>
          <a:lstStyle/>
          <a:p>
            <a:pPr algn="ctr">
              <a:lnSpc>
                <a:spcPts val="3167"/>
              </a:lnSpc>
              <a:spcBef>
                <a:spcPct val="0"/>
              </a:spcBef>
            </a:pPr>
            <a:r>
              <a:rPr lang="en-US" sz="2879" b="1" spc="115" dirty="0">
                <a:solidFill>
                  <a:srgbClr val="FFFFFF"/>
                </a:solidFill>
                <a:latin typeface="Agrandir Narrow Bold"/>
                <a:ea typeface="Agrandir Narrow Bold"/>
                <a:cs typeface="Agrandir Narrow Bold"/>
                <a:sym typeface="Agrandir Narrow Bold"/>
              </a:rPr>
              <a:t>BY ROHIT 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53356" t="-19866" r="-347" b="-33836"/>
            </a:stretch>
          </a:blipFill>
        </p:spPr>
      </p:sp>
      <p:sp>
        <p:nvSpPr>
          <p:cNvPr id="3" name="AutoShape 3"/>
          <p:cNvSpPr/>
          <p:nvPr/>
        </p:nvSpPr>
        <p:spPr>
          <a:xfrm flipH="1">
            <a:off x="3454649" y="2231390"/>
            <a:ext cx="10610668" cy="53684"/>
          </a:xfrm>
          <a:prstGeom prst="line">
            <a:avLst/>
          </a:prstGeom>
          <a:ln w="76200" cap="flat">
            <a:solidFill>
              <a:srgbClr val="F5F5F5"/>
            </a:solidFill>
            <a:prstDash val="solid"/>
            <a:headEnd type="none" w="sm" len="sm"/>
            <a:tailEnd type="none" w="sm" len="sm"/>
          </a:ln>
        </p:spPr>
      </p:sp>
      <p:sp>
        <p:nvSpPr>
          <p:cNvPr id="4" name="TextBox 4"/>
          <p:cNvSpPr txBox="1"/>
          <p:nvPr/>
        </p:nvSpPr>
        <p:spPr>
          <a:xfrm>
            <a:off x="5720000" y="2637936"/>
            <a:ext cx="8170807" cy="535306"/>
          </a:xfrm>
          <a:prstGeom prst="rect">
            <a:avLst/>
          </a:prstGeom>
        </p:spPr>
        <p:txBody>
          <a:bodyPr lIns="0" tIns="0" rIns="0" bIns="0" rtlCol="0" anchor="t">
            <a:spAutoFit/>
          </a:bodyPr>
          <a:lstStyle/>
          <a:p>
            <a:pPr algn="l">
              <a:lnSpc>
                <a:spcPts val="4409"/>
              </a:lnSpc>
            </a:pPr>
            <a:r>
              <a:rPr lang="en-US" sz="2999">
                <a:solidFill>
                  <a:srgbClr val="FFFFFF"/>
                </a:solidFill>
                <a:latin typeface="Open Sauce Light"/>
                <a:ea typeface="Open Sauce Light"/>
                <a:cs typeface="Open Sauce Light"/>
                <a:sym typeface="Open Sauce Light"/>
              </a:rPr>
              <a:t>What is QoS?</a:t>
            </a:r>
          </a:p>
        </p:txBody>
      </p:sp>
      <p:sp>
        <p:nvSpPr>
          <p:cNvPr id="5" name="TextBox 5"/>
          <p:cNvSpPr txBox="1"/>
          <p:nvPr/>
        </p:nvSpPr>
        <p:spPr>
          <a:xfrm>
            <a:off x="3544571" y="2735091"/>
            <a:ext cx="2265543" cy="438151"/>
          </a:xfrm>
          <a:prstGeom prst="rect">
            <a:avLst/>
          </a:prstGeom>
        </p:spPr>
        <p:txBody>
          <a:bodyPr lIns="0" tIns="0" rIns="0" bIns="0" rtlCol="0" anchor="t">
            <a:spAutoFit/>
          </a:bodyPr>
          <a:lstStyle/>
          <a:p>
            <a:pPr algn="ctr">
              <a:lnSpc>
                <a:spcPts val="3300"/>
              </a:lnSpc>
            </a:pPr>
            <a:r>
              <a:rPr lang="en-US" sz="3000" b="1" spc="96">
                <a:solidFill>
                  <a:srgbClr val="FFFFFF"/>
                </a:solidFill>
                <a:latin typeface="Open Sauce Medium"/>
                <a:ea typeface="Open Sauce Medium"/>
                <a:cs typeface="Open Sauce Medium"/>
                <a:sym typeface="Open Sauce Medium"/>
              </a:rPr>
              <a:t>1</a:t>
            </a:r>
          </a:p>
        </p:txBody>
      </p:sp>
      <p:sp>
        <p:nvSpPr>
          <p:cNvPr id="6" name="TextBox 6"/>
          <p:cNvSpPr txBox="1"/>
          <p:nvPr/>
        </p:nvSpPr>
        <p:spPr>
          <a:xfrm>
            <a:off x="3544571" y="3573966"/>
            <a:ext cx="2265543" cy="438151"/>
          </a:xfrm>
          <a:prstGeom prst="rect">
            <a:avLst/>
          </a:prstGeom>
        </p:spPr>
        <p:txBody>
          <a:bodyPr lIns="0" tIns="0" rIns="0" bIns="0" rtlCol="0" anchor="t">
            <a:spAutoFit/>
          </a:bodyPr>
          <a:lstStyle/>
          <a:p>
            <a:pPr algn="ctr">
              <a:lnSpc>
                <a:spcPts val="3300"/>
              </a:lnSpc>
            </a:pPr>
            <a:r>
              <a:rPr lang="en-US" sz="3000" b="1" spc="96">
                <a:solidFill>
                  <a:srgbClr val="FFFFFF"/>
                </a:solidFill>
                <a:latin typeface="Open Sauce Medium"/>
                <a:ea typeface="Open Sauce Medium"/>
                <a:cs typeface="Open Sauce Medium"/>
                <a:sym typeface="Open Sauce Medium"/>
              </a:rPr>
              <a:t>2</a:t>
            </a:r>
          </a:p>
        </p:txBody>
      </p:sp>
      <p:sp>
        <p:nvSpPr>
          <p:cNvPr id="7" name="TextBox 7"/>
          <p:cNvSpPr txBox="1"/>
          <p:nvPr/>
        </p:nvSpPr>
        <p:spPr>
          <a:xfrm>
            <a:off x="4109793" y="4405220"/>
            <a:ext cx="2265543" cy="438150"/>
          </a:xfrm>
          <a:prstGeom prst="rect">
            <a:avLst/>
          </a:prstGeom>
        </p:spPr>
        <p:txBody>
          <a:bodyPr lIns="0" tIns="0" rIns="0" bIns="0" rtlCol="0" anchor="t">
            <a:spAutoFit/>
          </a:bodyPr>
          <a:lstStyle/>
          <a:p>
            <a:pPr algn="ctr">
              <a:lnSpc>
                <a:spcPts val="3300"/>
              </a:lnSpc>
            </a:pPr>
            <a:r>
              <a:rPr lang="en-US" sz="3000" b="1" spc="96">
                <a:solidFill>
                  <a:srgbClr val="FFFFFF"/>
                </a:solidFill>
                <a:latin typeface="Open Sauce Medium"/>
                <a:ea typeface="Open Sauce Medium"/>
                <a:cs typeface="Open Sauce Medium"/>
                <a:sym typeface="Open Sauce Medium"/>
              </a:rPr>
              <a:t>2.1</a:t>
            </a:r>
          </a:p>
        </p:txBody>
      </p:sp>
      <p:sp>
        <p:nvSpPr>
          <p:cNvPr id="8" name="TextBox 8"/>
          <p:cNvSpPr txBox="1"/>
          <p:nvPr/>
        </p:nvSpPr>
        <p:spPr>
          <a:xfrm>
            <a:off x="5720000" y="3477484"/>
            <a:ext cx="8170807" cy="535306"/>
          </a:xfrm>
          <a:prstGeom prst="rect">
            <a:avLst/>
          </a:prstGeom>
        </p:spPr>
        <p:txBody>
          <a:bodyPr lIns="0" tIns="0" rIns="0" bIns="0" rtlCol="0" anchor="t">
            <a:spAutoFit/>
          </a:bodyPr>
          <a:lstStyle/>
          <a:p>
            <a:pPr algn="l">
              <a:lnSpc>
                <a:spcPts val="4409"/>
              </a:lnSpc>
            </a:pPr>
            <a:r>
              <a:rPr lang="en-US" sz="2999">
                <a:solidFill>
                  <a:srgbClr val="FFFFFF"/>
                </a:solidFill>
                <a:latin typeface="Open Sauce Light"/>
                <a:ea typeface="Open Sauce Light"/>
                <a:cs typeface="Open Sauce Light"/>
                <a:sym typeface="Open Sauce Light"/>
              </a:rPr>
              <a:t>Techniques to Improve</a:t>
            </a:r>
          </a:p>
        </p:txBody>
      </p:sp>
      <p:sp>
        <p:nvSpPr>
          <p:cNvPr id="9" name="TextBox 9"/>
          <p:cNvSpPr txBox="1"/>
          <p:nvPr/>
        </p:nvSpPr>
        <p:spPr>
          <a:xfrm>
            <a:off x="6375337" y="4300445"/>
            <a:ext cx="8170807" cy="535305"/>
          </a:xfrm>
          <a:prstGeom prst="rect">
            <a:avLst/>
          </a:prstGeom>
        </p:spPr>
        <p:txBody>
          <a:bodyPr lIns="0" tIns="0" rIns="0" bIns="0" rtlCol="0" anchor="t">
            <a:spAutoFit/>
          </a:bodyPr>
          <a:lstStyle/>
          <a:p>
            <a:pPr algn="l">
              <a:lnSpc>
                <a:spcPts val="4410"/>
              </a:lnSpc>
            </a:pPr>
            <a:r>
              <a:rPr lang="en-US" sz="3000">
                <a:solidFill>
                  <a:srgbClr val="FFFFFF"/>
                </a:solidFill>
                <a:latin typeface="Open Sauce Light"/>
                <a:ea typeface="Open Sauce Light"/>
                <a:cs typeface="Open Sauce Light"/>
                <a:sym typeface="Open Sauce Light"/>
              </a:rPr>
              <a:t>Scheduling</a:t>
            </a:r>
          </a:p>
        </p:txBody>
      </p:sp>
      <p:sp>
        <p:nvSpPr>
          <p:cNvPr id="10" name="TextBox 10"/>
          <p:cNvSpPr txBox="1"/>
          <p:nvPr/>
        </p:nvSpPr>
        <p:spPr>
          <a:xfrm>
            <a:off x="3454456" y="1104900"/>
            <a:ext cx="10610702" cy="1088390"/>
          </a:xfrm>
          <a:prstGeom prst="rect">
            <a:avLst/>
          </a:prstGeom>
        </p:spPr>
        <p:txBody>
          <a:bodyPr lIns="0" tIns="0" rIns="0" bIns="0" rtlCol="0" anchor="t">
            <a:spAutoFit/>
          </a:bodyPr>
          <a:lstStyle/>
          <a:p>
            <a:pPr algn="ctr">
              <a:lnSpc>
                <a:spcPts val="8470"/>
              </a:lnSpc>
            </a:pPr>
            <a:r>
              <a:rPr lang="en-US" sz="7700" b="1" spc="2194">
                <a:solidFill>
                  <a:srgbClr val="FFFFFF"/>
                </a:solidFill>
                <a:latin typeface="Open Sauce Medium"/>
                <a:ea typeface="Open Sauce Medium"/>
                <a:cs typeface="Open Sauce Medium"/>
                <a:sym typeface="Open Sauce Medium"/>
              </a:rPr>
              <a:t>CONTENTS</a:t>
            </a:r>
          </a:p>
        </p:txBody>
      </p:sp>
      <p:sp>
        <p:nvSpPr>
          <p:cNvPr id="11" name="TextBox 11"/>
          <p:cNvSpPr txBox="1"/>
          <p:nvPr/>
        </p:nvSpPr>
        <p:spPr>
          <a:xfrm>
            <a:off x="4846910" y="5262470"/>
            <a:ext cx="2265543" cy="438150"/>
          </a:xfrm>
          <a:prstGeom prst="rect">
            <a:avLst/>
          </a:prstGeom>
        </p:spPr>
        <p:txBody>
          <a:bodyPr lIns="0" tIns="0" rIns="0" bIns="0" rtlCol="0" anchor="t">
            <a:spAutoFit/>
          </a:bodyPr>
          <a:lstStyle/>
          <a:p>
            <a:pPr algn="ctr">
              <a:lnSpc>
                <a:spcPts val="3300"/>
              </a:lnSpc>
            </a:pPr>
            <a:r>
              <a:rPr lang="en-US" sz="3000" b="1" spc="96">
                <a:solidFill>
                  <a:srgbClr val="FFFFFF"/>
                </a:solidFill>
                <a:latin typeface="Open Sauce Medium"/>
                <a:ea typeface="Open Sauce Medium"/>
                <a:cs typeface="Open Sauce Medium"/>
                <a:sym typeface="Open Sauce Medium"/>
              </a:rPr>
              <a:t>3.1</a:t>
            </a:r>
          </a:p>
        </p:txBody>
      </p:sp>
      <p:sp>
        <p:nvSpPr>
          <p:cNvPr id="12" name="TextBox 12"/>
          <p:cNvSpPr txBox="1"/>
          <p:nvPr/>
        </p:nvSpPr>
        <p:spPr>
          <a:xfrm>
            <a:off x="7112453" y="5165315"/>
            <a:ext cx="8170807" cy="535305"/>
          </a:xfrm>
          <a:prstGeom prst="rect">
            <a:avLst/>
          </a:prstGeom>
        </p:spPr>
        <p:txBody>
          <a:bodyPr lIns="0" tIns="0" rIns="0" bIns="0" rtlCol="0" anchor="t">
            <a:spAutoFit/>
          </a:bodyPr>
          <a:lstStyle/>
          <a:p>
            <a:pPr algn="l">
              <a:lnSpc>
                <a:spcPts val="4410"/>
              </a:lnSpc>
            </a:pPr>
            <a:r>
              <a:rPr lang="en-US" sz="3000">
                <a:solidFill>
                  <a:srgbClr val="FFFFFF"/>
                </a:solidFill>
                <a:latin typeface="Open Sauce Light"/>
                <a:ea typeface="Open Sauce Light"/>
                <a:cs typeface="Open Sauce Light"/>
                <a:sym typeface="Open Sauce Light"/>
              </a:rPr>
              <a:t>FIFO Queuing</a:t>
            </a:r>
          </a:p>
        </p:txBody>
      </p:sp>
      <p:sp>
        <p:nvSpPr>
          <p:cNvPr id="13" name="TextBox 13"/>
          <p:cNvSpPr txBox="1"/>
          <p:nvPr/>
        </p:nvSpPr>
        <p:spPr>
          <a:xfrm>
            <a:off x="4846910" y="6100670"/>
            <a:ext cx="2265543" cy="438150"/>
          </a:xfrm>
          <a:prstGeom prst="rect">
            <a:avLst/>
          </a:prstGeom>
        </p:spPr>
        <p:txBody>
          <a:bodyPr lIns="0" tIns="0" rIns="0" bIns="0" rtlCol="0" anchor="t">
            <a:spAutoFit/>
          </a:bodyPr>
          <a:lstStyle/>
          <a:p>
            <a:pPr algn="ctr">
              <a:lnSpc>
                <a:spcPts val="3300"/>
              </a:lnSpc>
            </a:pPr>
            <a:r>
              <a:rPr lang="en-US" sz="3000" b="1" spc="96">
                <a:solidFill>
                  <a:srgbClr val="FFFFFF"/>
                </a:solidFill>
                <a:latin typeface="Open Sauce Medium"/>
                <a:ea typeface="Open Sauce Medium"/>
                <a:cs typeface="Open Sauce Medium"/>
                <a:sym typeface="Open Sauce Medium"/>
              </a:rPr>
              <a:t>3.2</a:t>
            </a:r>
          </a:p>
        </p:txBody>
      </p:sp>
      <p:sp>
        <p:nvSpPr>
          <p:cNvPr id="14" name="TextBox 14"/>
          <p:cNvSpPr txBox="1"/>
          <p:nvPr/>
        </p:nvSpPr>
        <p:spPr>
          <a:xfrm>
            <a:off x="7112453" y="5980655"/>
            <a:ext cx="8170807" cy="535305"/>
          </a:xfrm>
          <a:prstGeom prst="rect">
            <a:avLst/>
          </a:prstGeom>
        </p:spPr>
        <p:txBody>
          <a:bodyPr lIns="0" tIns="0" rIns="0" bIns="0" rtlCol="0" anchor="t">
            <a:spAutoFit/>
          </a:bodyPr>
          <a:lstStyle/>
          <a:p>
            <a:pPr algn="l">
              <a:lnSpc>
                <a:spcPts val="4410"/>
              </a:lnSpc>
            </a:pPr>
            <a:r>
              <a:rPr lang="en-US" sz="3000">
                <a:solidFill>
                  <a:srgbClr val="FFFFFF"/>
                </a:solidFill>
                <a:latin typeface="Open Sauce Light"/>
                <a:ea typeface="Open Sauce Light"/>
                <a:cs typeface="Open Sauce Light"/>
                <a:sym typeface="Open Sauce Light"/>
              </a:rPr>
              <a:t>Priority Queuing</a:t>
            </a:r>
          </a:p>
        </p:txBody>
      </p:sp>
      <p:sp>
        <p:nvSpPr>
          <p:cNvPr id="15" name="TextBox 15"/>
          <p:cNvSpPr txBox="1"/>
          <p:nvPr/>
        </p:nvSpPr>
        <p:spPr>
          <a:xfrm>
            <a:off x="4846910" y="6900770"/>
            <a:ext cx="2265543" cy="438150"/>
          </a:xfrm>
          <a:prstGeom prst="rect">
            <a:avLst/>
          </a:prstGeom>
        </p:spPr>
        <p:txBody>
          <a:bodyPr lIns="0" tIns="0" rIns="0" bIns="0" rtlCol="0" anchor="t">
            <a:spAutoFit/>
          </a:bodyPr>
          <a:lstStyle/>
          <a:p>
            <a:pPr algn="ctr">
              <a:lnSpc>
                <a:spcPts val="3300"/>
              </a:lnSpc>
            </a:pPr>
            <a:r>
              <a:rPr lang="en-US" sz="3000" b="1" spc="96">
                <a:solidFill>
                  <a:srgbClr val="FFFFFF"/>
                </a:solidFill>
                <a:latin typeface="Open Sauce Medium"/>
                <a:ea typeface="Open Sauce Medium"/>
                <a:cs typeface="Open Sauce Medium"/>
                <a:sym typeface="Open Sauce Medium"/>
              </a:rPr>
              <a:t>3.3</a:t>
            </a:r>
          </a:p>
        </p:txBody>
      </p:sp>
      <p:sp>
        <p:nvSpPr>
          <p:cNvPr id="16" name="TextBox 16"/>
          <p:cNvSpPr txBox="1"/>
          <p:nvPr/>
        </p:nvSpPr>
        <p:spPr>
          <a:xfrm>
            <a:off x="7112453" y="6820760"/>
            <a:ext cx="8170807" cy="535305"/>
          </a:xfrm>
          <a:prstGeom prst="rect">
            <a:avLst/>
          </a:prstGeom>
        </p:spPr>
        <p:txBody>
          <a:bodyPr lIns="0" tIns="0" rIns="0" bIns="0" rtlCol="0" anchor="t">
            <a:spAutoFit/>
          </a:bodyPr>
          <a:lstStyle/>
          <a:p>
            <a:pPr algn="l">
              <a:lnSpc>
                <a:spcPts val="4410"/>
              </a:lnSpc>
            </a:pPr>
            <a:r>
              <a:rPr lang="en-US" sz="3000">
                <a:solidFill>
                  <a:srgbClr val="FFFFFF"/>
                </a:solidFill>
                <a:latin typeface="Open Sauce Light"/>
                <a:ea typeface="Open Sauce Light"/>
                <a:cs typeface="Open Sauce Light"/>
                <a:sym typeface="Open Sauce Light"/>
              </a:rPr>
              <a:t>Weighted Fair Queuing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Freeform 2"/>
          <p:cNvSpPr/>
          <p:nvPr/>
        </p:nvSpPr>
        <p:spPr>
          <a:xfrm rot="2923865">
            <a:off x="-2984685" y="1184351"/>
            <a:ext cx="15802157" cy="9423832"/>
          </a:xfrm>
          <a:custGeom>
            <a:avLst/>
            <a:gdLst/>
            <a:ahLst/>
            <a:cxnLst/>
            <a:rect l="l" t="t" r="r" b="b"/>
            <a:pathLst>
              <a:path w="15802157" h="9423832">
                <a:moveTo>
                  <a:pt x="0" y="0"/>
                </a:moveTo>
                <a:lnTo>
                  <a:pt x="15802157" y="0"/>
                </a:lnTo>
                <a:lnTo>
                  <a:pt x="15802157" y="9423832"/>
                </a:lnTo>
                <a:lnTo>
                  <a:pt x="0" y="94238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5400000">
            <a:off x="8046708" y="385825"/>
            <a:ext cx="11245538" cy="9778557"/>
            <a:chOff x="0" y="0"/>
            <a:chExt cx="2961788" cy="2575423"/>
          </a:xfrm>
        </p:grpSpPr>
        <p:sp>
          <p:nvSpPr>
            <p:cNvPr id="4" name="Freeform 4"/>
            <p:cNvSpPr/>
            <p:nvPr/>
          </p:nvSpPr>
          <p:spPr>
            <a:xfrm>
              <a:off x="0" y="0"/>
              <a:ext cx="2961788" cy="2575422"/>
            </a:xfrm>
            <a:custGeom>
              <a:avLst/>
              <a:gdLst/>
              <a:ahLst/>
              <a:cxnLst/>
              <a:rect l="l" t="t" r="r" b="b"/>
              <a:pathLst>
                <a:path w="2961788" h="2575422">
                  <a:moveTo>
                    <a:pt x="0" y="0"/>
                  </a:moveTo>
                  <a:lnTo>
                    <a:pt x="2961788" y="0"/>
                  </a:lnTo>
                  <a:lnTo>
                    <a:pt x="2961788" y="2575422"/>
                  </a:lnTo>
                  <a:lnTo>
                    <a:pt x="0" y="2575422"/>
                  </a:lnTo>
                  <a:close/>
                </a:path>
              </a:pathLst>
            </a:custGeom>
            <a:solidFill>
              <a:srgbClr val="192253"/>
            </a:solidFill>
          </p:spPr>
        </p:sp>
        <p:sp>
          <p:nvSpPr>
            <p:cNvPr id="5" name="TextBox 5"/>
            <p:cNvSpPr txBox="1"/>
            <p:nvPr/>
          </p:nvSpPr>
          <p:spPr>
            <a:xfrm>
              <a:off x="0" y="-28575"/>
              <a:ext cx="2961788" cy="2603998"/>
            </a:xfrm>
            <a:prstGeom prst="rect">
              <a:avLst/>
            </a:prstGeom>
          </p:spPr>
          <p:txBody>
            <a:bodyPr lIns="50800" tIns="50800" rIns="50800" bIns="50800" rtlCol="0" anchor="ctr"/>
            <a:lstStyle/>
            <a:p>
              <a:pPr algn="ctr">
                <a:lnSpc>
                  <a:spcPts val="1869"/>
                </a:lnSpc>
              </a:pPr>
              <a:endParaRPr/>
            </a:p>
          </p:txBody>
        </p:sp>
      </p:grpSp>
      <p:sp>
        <p:nvSpPr>
          <p:cNvPr id="6" name="AutoShape 6"/>
          <p:cNvSpPr/>
          <p:nvPr/>
        </p:nvSpPr>
        <p:spPr>
          <a:xfrm flipH="1">
            <a:off x="8800758" y="8630339"/>
            <a:ext cx="7649801" cy="38100"/>
          </a:xfrm>
          <a:prstGeom prst="line">
            <a:avLst/>
          </a:prstGeom>
          <a:ln w="76200" cap="flat">
            <a:solidFill>
              <a:srgbClr val="C23A97"/>
            </a:solidFill>
            <a:prstDash val="solid"/>
            <a:headEnd type="none" w="sm" len="sm"/>
            <a:tailEnd type="none" w="sm" len="sm"/>
          </a:ln>
        </p:spPr>
      </p:sp>
      <p:sp>
        <p:nvSpPr>
          <p:cNvPr id="7" name="AutoShape 7"/>
          <p:cNvSpPr/>
          <p:nvPr/>
        </p:nvSpPr>
        <p:spPr>
          <a:xfrm flipH="1" flipV="1">
            <a:off x="10559339" y="2095678"/>
            <a:ext cx="7728761" cy="20290"/>
          </a:xfrm>
          <a:prstGeom prst="line">
            <a:avLst/>
          </a:prstGeom>
          <a:ln w="76200" cap="flat">
            <a:solidFill>
              <a:srgbClr val="F5F5F5"/>
            </a:solidFill>
            <a:prstDash val="solid"/>
            <a:headEnd type="none" w="sm" len="sm"/>
            <a:tailEnd type="none" w="sm" len="sm"/>
          </a:ln>
        </p:spPr>
      </p:sp>
      <p:sp>
        <p:nvSpPr>
          <p:cNvPr id="8" name="TextBox 8"/>
          <p:cNvSpPr txBox="1"/>
          <p:nvPr/>
        </p:nvSpPr>
        <p:spPr>
          <a:xfrm>
            <a:off x="9144000" y="927817"/>
            <a:ext cx="9144000" cy="847725"/>
          </a:xfrm>
          <a:prstGeom prst="rect">
            <a:avLst/>
          </a:prstGeom>
        </p:spPr>
        <p:txBody>
          <a:bodyPr lIns="0" tIns="0" rIns="0" bIns="0" rtlCol="0" anchor="t">
            <a:spAutoFit/>
          </a:bodyPr>
          <a:lstStyle/>
          <a:p>
            <a:pPr algn="just">
              <a:lnSpc>
                <a:spcPts val="6599"/>
              </a:lnSpc>
            </a:pPr>
            <a:r>
              <a:rPr lang="en-US" sz="5999" b="1" spc="191">
                <a:solidFill>
                  <a:srgbClr val="FFFFFF"/>
                </a:solidFill>
                <a:latin typeface="Open Sauce Medium"/>
                <a:ea typeface="Open Sauce Medium"/>
                <a:cs typeface="Open Sauce Medium"/>
                <a:sym typeface="Open Sauce Medium"/>
              </a:rPr>
              <a:t>WHAT IS QoS?</a:t>
            </a:r>
          </a:p>
        </p:txBody>
      </p:sp>
      <p:sp>
        <p:nvSpPr>
          <p:cNvPr id="9" name="TextBox 9"/>
          <p:cNvSpPr txBox="1"/>
          <p:nvPr/>
        </p:nvSpPr>
        <p:spPr>
          <a:xfrm>
            <a:off x="8780198" y="2834741"/>
            <a:ext cx="9487432" cy="5010150"/>
          </a:xfrm>
          <a:prstGeom prst="rect">
            <a:avLst/>
          </a:prstGeom>
        </p:spPr>
        <p:txBody>
          <a:bodyPr lIns="0" tIns="0" rIns="0" bIns="0" rtlCol="0" anchor="t">
            <a:spAutoFit/>
          </a:bodyPr>
          <a:lstStyle/>
          <a:p>
            <a:pPr marL="539749" lvl="1" indent="-269875" algn="l">
              <a:lnSpc>
                <a:spcPts val="3674"/>
              </a:lnSpc>
              <a:buFont typeface="Arial"/>
              <a:buChar char="•"/>
            </a:pPr>
            <a:r>
              <a:rPr lang="en-US" sz="2499">
                <a:solidFill>
                  <a:srgbClr val="FFFFFF"/>
                </a:solidFill>
                <a:latin typeface="Open Sauce"/>
                <a:ea typeface="Open Sauce"/>
                <a:cs typeface="Open Sauce"/>
                <a:sym typeface="Open Sauce"/>
              </a:rPr>
              <a:t>Quality of Service (QoS) refers to mechanisms that </a:t>
            </a:r>
            <a:r>
              <a:rPr lang="en-US" sz="2499" b="1" i="1">
                <a:solidFill>
                  <a:srgbClr val="C23A97"/>
                </a:solidFill>
                <a:latin typeface="Open Sauce Bold Italics"/>
                <a:ea typeface="Open Sauce Bold Italics"/>
                <a:cs typeface="Open Sauce Bold Italics"/>
                <a:sym typeface="Open Sauce Bold Italics"/>
              </a:rPr>
              <a:t>prioritize and manage network traffic</a:t>
            </a:r>
            <a:r>
              <a:rPr lang="en-US" sz="2499">
                <a:solidFill>
                  <a:srgbClr val="C23A97"/>
                </a:solidFill>
                <a:latin typeface="Open Sauce"/>
                <a:ea typeface="Open Sauce"/>
                <a:cs typeface="Open Sauce"/>
                <a:sym typeface="Open Sauce"/>
              </a:rPr>
              <a:t> </a:t>
            </a:r>
            <a:r>
              <a:rPr lang="en-US" sz="2499">
                <a:solidFill>
                  <a:srgbClr val="FFFFFF"/>
                </a:solidFill>
                <a:latin typeface="Open Sauce"/>
                <a:ea typeface="Open Sauce"/>
                <a:cs typeface="Open Sauce"/>
                <a:sym typeface="Open Sauce"/>
              </a:rPr>
              <a:t>to ensure critical applications</a:t>
            </a:r>
            <a:r>
              <a:rPr lang="en-US" sz="2499" b="1">
                <a:solidFill>
                  <a:srgbClr val="FFFFFF"/>
                </a:solidFill>
                <a:latin typeface="Open Sauce Bold"/>
                <a:ea typeface="Open Sauce Bold"/>
                <a:cs typeface="Open Sauce Bold"/>
                <a:sym typeface="Open Sauce Bold"/>
              </a:rPr>
              <a:t> </a:t>
            </a:r>
            <a:r>
              <a:rPr lang="en-US" sz="2499" b="1" i="1">
                <a:solidFill>
                  <a:srgbClr val="C23A97"/>
                </a:solidFill>
                <a:latin typeface="Open Sauce Bold Italics"/>
                <a:ea typeface="Open Sauce Bold Italics"/>
                <a:cs typeface="Open Sauce Bold Italics"/>
                <a:sym typeface="Open Sauce Bold Italics"/>
              </a:rPr>
              <a:t>receive the necessary resources and performance</a:t>
            </a:r>
            <a:r>
              <a:rPr lang="en-US" sz="2499">
                <a:solidFill>
                  <a:srgbClr val="FFFFFF"/>
                </a:solidFill>
                <a:latin typeface="Open Sauce"/>
                <a:ea typeface="Open Sauce"/>
                <a:cs typeface="Open Sauce"/>
                <a:sym typeface="Open Sauce"/>
              </a:rPr>
              <a:t>, reducing issues like packet loss, latency, and jitter. </a:t>
            </a:r>
          </a:p>
          <a:p>
            <a:pPr algn="l">
              <a:lnSpc>
                <a:spcPts val="3674"/>
              </a:lnSpc>
            </a:pPr>
            <a:endParaRPr lang="en-US" sz="2499">
              <a:solidFill>
                <a:srgbClr val="FFFFFF"/>
              </a:solidFill>
              <a:latin typeface="Open Sauce"/>
              <a:ea typeface="Open Sauce"/>
              <a:cs typeface="Open Sauce"/>
              <a:sym typeface="Open Sauce"/>
            </a:endParaRPr>
          </a:p>
          <a:p>
            <a:pPr marL="539749" lvl="1" indent="-269875" algn="l">
              <a:lnSpc>
                <a:spcPts val="3674"/>
              </a:lnSpc>
              <a:buFont typeface="Arial"/>
              <a:buChar char="•"/>
            </a:pPr>
            <a:r>
              <a:rPr lang="en-US" sz="2499">
                <a:solidFill>
                  <a:srgbClr val="FFFFFF"/>
                </a:solidFill>
                <a:latin typeface="Open Sauce"/>
                <a:ea typeface="Open Sauce"/>
                <a:cs typeface="Open Sauce"/>
                <a:sym typeface="Open Sauce"/>
              </a:rPr>
              <a:t>Example:</a:t>
            </a:r>
          </a:p>
          <a:p>
            <a:pPr marL="539749" lvl="1" indent="-269875" algn="l">
              <a:lnSpc>
                <a:spcPts val="3674"/>
              </a:lnSpc>
              <a:buAutoNum type="arabicPeriod"/>
            </a:pPr>
            <a:r>
              <a:rPr lang="en-US" sz="2499">
                <a:solidFill>
                  <a:srgbClr val="FFFFFF"/>
                </a:solidFill>
                <a:latin typeface="Open Sauce"/>
                <a:ea typeface="Open Sauce"/>
                <a:cs typeface="Open Sauce"/>
                <a:sym typeface="Open Sauce"/>
              </a:rPr>
              <a:t>VoIP: Ensuring clear and reliable voice calls over IP networks. </a:t>
            </a:r>
          </a:p>
          <a:p>
            <a:pPr marL="539749" lvl="1" indent="-269875" algn="l">
              <a:lnSpc>
                <a:spcPts val="3674"/>
              </a:lnSpc>
              <a:buAutoNum type="arabicPeriod"/>
            </a:pPr>
            <a:r>
              <a:rPr lang="en-US" sz="2499">
                <a:solidFill>
                  <a:srgbClr val="FFFFFF"/>
                </a:solidFill>
                <a:latin typeface="Open Sauce"/>
                <a:ea typeface="Open Sauce"/>
                <a:cs typeface="Open Sauce"/>
                <a:sym typeface="Open Sauce"/>
              </a:rPr>
              <a:t>Video Streaming: Delivering smooth and uninterrupted video playback.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2354"/>
        </a:solidFill>
        <a:effectLst/>
      </p:bgPr>
    </p:bg>
    <p:spTree>
      <p:nvGrpSpPr>
        <p:cNvPr id="1" name=""/>
        <p:cNvGrpSpPr/>
        <p:nvPr/>
      </p:nvGrpSpPr>
      <p:grpSpPr>
        <a:xfrm>
          <a:off x="0" y="0"/>
          <a:ext cx="0" cy="0"/>
          <a:chOff x="0" y="0"/>
          <a:chExt cx="0" cy="0"/>
        </a:xfrm>
      </p:grpSpPr>
      <p:sp>
        <p:nvSpPr>
          <p:cNvPr id="2" name="Freeform 2"/>
          <p:cNvSpPr/>
          <p:nvPr/>
        </p:nvSpPr>
        <p:spPr>
          <a:xfrm rot="5015114">
            <a:off x="-7360535" y="-1325747"/>
            <a:ext cx="17280731" cy="10305599"/>
          </a:xfrm>
          <a:custGeom>
            <a:avLst/>
            <a:gdLst/>
            <a:ahLst/>
            <a:cxnLst/>
            <a:rect l="l" t="t" r="r" b="b"/>
            <a:pathLst>
              <a:path w="17280731" h="10305599">
                <a:moveTo>
                  <a:pt x="0" y="0"/>
                </a:moveTo>
                <a:lnTo>
                  <a:pt x="17280731" y="0"/>
                </a:lnTo>
                <a:lnTo>
                  <a:pt x="17280731" y="10305599"/>
                </a:lnTo>
                <a:lnTo>
                  <a:pt x="0" y="103055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566398" y="1333975"/>
            <a:ext cx="15433919" cy="7619050"/>
            <a:chOff x="0" y="0"/>
            <a:chExt cx="4064900" cy="2006663"/>
          </a:xfrm>
        </p:grpSpPr>
        <p:sp>
          <p:nvSpPr>
            <p:cNvPr id="4" name="Freeform 4"/>
            <p:cNvSpPr/>
            <p:nvPr/>
          </p:nvSpPr>
          <p:spPr>
            <a:xfrm>
              <a:off x="0" y="0"/>
              <a:ext cx="4064900" cy="2006663"/>
            </a:xfrm>
            <a:custGeom>
              <a:avLst/>
              <a:gdLst/>
              <a:ahLst/>
              <a:cxnLst/>
              <a:rect l="l" t="t" r="r" b="b"/>
              <a:pathLst>
                <a:path w="4064900" h="2006663">
                  <a:moveTo>
                    <a:pt x="0" y="0"/>
                  </a:moveTo>
                  <a:lnTo>
                    <a:pt x="4064900" y="0"/>
                  </a:lnTo>
                  <a:lnTo>
                    <a:pt x="4064900" y="2006663"/>
                  </a:lnTo>
                  <a:lnTo>
                    <a:pt x="0" y="2006663"/>
                  </a:lnTo>
                  <a:close/>
                </a:path>
              </a:pathLst>
            </a:custGeom>
            <a:gradFill rotWithShape="1">
              <a:gsLst>
                <a:gs pos="0">
                  <a:srgbClr val="B34593">
                    <a:alpha val="100000"/>
                  </a:srgbClr>
                </a:gs>
                <a:gs pos="100000">
                  <a:srgbClr val="151F52">
                    <a:alpha val="100000"/>
                  </a:srgbClr>
                </a:gs>
              </a:gsLst>
              <a:lin ang="5400000"/>
            </a:gradFill>
            <a:ln w="38100" cap="sq">
              <a:solidFill>
                <a:srgbClr val="202354"/>
              </a:solidFill>
              <a:prstDash val="solid"/>
              <a:miter/>
            </a:ln>
          </p:spPr>
        </p:sp>
        <p:sp>
          <p:nvSpPr>
            <p:cNvPr id="5" name="TextBox 5"/>
            <p:cNvSpPr txBox="1"/>
            <p:nvPr/>
          </p:nvSpPr>
          <p:spPr>
            <a:xfrm>
              <a:off x="0" y="-28575"/>
              <a:ext cx="4064900" cy="2035238"/>
            </a:xfrm>
            <a:prstGeom prst="rect">
              <a:avLst/>
            </a:prstGeom>
          </p:spPr>
          <p:txBody>
            <a:bodyPr lIns="50800" tIns="50800" rIns="50800" bIns="50800" rtlCol="0" anchor="ctr"/>
            <a:lstStyle/>
            <a:p>
              <a:pPr algn="ctr">
                <a:lnSpc>
                  <a:spcPts val="1869"/>
                </a:lnSpc>
              </a:pPr>
              <a:endParaRPr/>
            </a:p>
          </p:txBody>
        </p:sp>
      </p:grpSp>
      <p:sp>
        <p:nvSpPr>
          <p:cNvPr id="6" name="TextBox 6"/>
          <p:cNvSpPr txBox="1"/>
          <p:nvPr/>
        </p:nvSpPr>
        <p:spPr>
          <a:xfrm>
            <a:off x="4691519" y="6716863"/>
            <a:ext cx="4873500" cy="438786"/>
          </a:xfrm>
          <a:prstGeom prst="rect">
            <a:avLst/>
          </a:prstGeom>
        </p:spPr>
        <p:txBody>
          <a:bodyPr lIns="0" tIns="0" rIns="0" bIns="0" rtlCol="0" anchor="t">
            <a:spAutoFit/>
          </a:bodyPr>
          <a:lstStyle/>
          <a:p>
            <a:pPr algn="l">
              <a:lnSpc>
                <a:spcPts val="3639"/>
              </a:lnSpc>
              <a:spcBef>
                <a:spcPct val="0"/>
              </a:spcBef>
            </a:pPr>
            <a:r>
              <a:rPr lang="en-US" sz="2599" b="1">
                <a:solidFill>
                  <a:srgbClr val="FFFFFF"/>
                </a:solidFill>
                <a:latin typeface="Open Sauce Bold"/>
                <a:ea typeface="Open Sauce Bold"/>
                <a:cs typeface="Open Sauce Bold"/>
                <a:sym typeface="Open Sauce Bold"/>
              </a:rPr>
              <a:t>Resource Reservation</a:t>
            </a:r>
          </a:p>
        </p:txBody>
      </p:sp>
      <p:grpSp>
        <p:nvGrpSpPr>
          <p:cNvPr id="7" name="Group 7"/>
          <p:cNvGrpSpPr/>
          <p:nvPr/>
        </p:nvGrpSpPr>
        <p:grpSpPr>
          <a:xfrm>
            <a:off x="3417346" y="4493536"/>
            <a:ext cx="898829" cy="937562"/>
            <a:chOff x="0" y="0"/>
            <a:chExt cx="1198439" cy="1250083"/>
          </a:xfrm>
        </p:grpSpPr>
        <p:grpSp>
          <p:nvGrpSpPr>
            <p:cNvPr id="8" name="Group 8"/>
            <p:cNvGrpSpPr/>
            <p:nvPr/>
          </p:nvGrpSpPr>
          <p:grpSpPr>
            <a:xfrm>
              <a:off x="0" y="0"/>
              <a:ext cx="1198439" cy="1250083"/>
              <a:chOff x="0" y="0"/>
              <a:chExt cx="354711" cy="369996"/>
            </a:xfrm>
          </p:grpSpPr>
          <p:sp>
            <p:nvSpPr>
              <p:cNvPr id="9" name="Freeform 9"/>
              <p:cNvSpPr/>
              <p:nvPr/>
            </p:nvSpPr>
            <p:spPr>
              <a:xfrm>
                <a:off x="0" y="0"/>
                <a:ext cx="354711" cy="369996"/>
              </a:xfrm>
              <a:custGeom>
                <a:avLst/>
                <a:gdLst/>
                <a:ahLst/>
                <a:cxnLst/>
                <a:rect l="l" t="t" r="r" b="b"/>
                <a:pathLst>
                  <a:path w="354711" h="369996">
                    <a:moveTo>
                      <a:pt x="0" y="0"/>
                    </a:moveTo>
                    <a:lnTo>
                      <a:pt x="354711" y="0"/>
                    </a:lnTo>
                    <a:lnTo>
                      <a:pt x="354711" y="369996"/>
                    </a:lnTo>
                    <a:lnTo>
                      <a:pt x="0" y="369996"/>
                    </a:lnTo>
                    <a:close/>
                  </a:path>
                </a:pathLst>
              </a:custGeom>
              <a:gradFill rotWithShape="1">
                <a:gsLst>
                  <a:gs pos="0">
                    <a:srgbClr val="B34593">
                      <a:alpha val="100000"/>
                    </a:srgbClr>
                  </a:gs>
                  <a:gs pos="100000">
                    <a:srgbClr val="151F52">
                      <a:alpha val="100000"/>
                    </a:srgbClr>
                  </a:gs>
                </a:gsLst>
                <a:lin ang="5400000"/>
              </a:gradFill>
            </p:spPr>
          </p:sp>
          <p:sp>
            <p:nvSpPr>
              <p:cNvPr id="10" name="TextBox 10"/>
              <p:cNvSpPr txBox="1"/>
              <p:nvPr/>
            </p:nvSpPr>
            <p:spPr>
              <a:xfrm>
                <a:off x="0" y="-38100"/>
                <a:ext cx="354711" cy="408096"/>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82960"/>
              <a:ext cx="1198439" cy="998437"/>
            </a:xfrm>
            <a:prstGeom prst="rect">
              <a:avLst/>
            </a:prstGeom>
          </p:spPr>
          <p:txBody>
            <a:bodyPr lIns="0" tIns="0" rIns="0" bIns="0" rtlCol="0" anchor="t">
              <a:spAutoFit/>
            </a:bodyPr>
            <a:lstStyle/>
            <a:p>
              <a:pPr algn="ctr">
                <a:lnSpc>
                  <a:spcPts val="6369"/>
                </a:lnSpc>
                <a:spcBef>
                  <a:spcPct val="0"/>
                </a:spcBef>
              </a:pPr>
              <a:r>
                <a:rPr lang="en-US" sz="4549" b="1">
                  <a:solidFill>
                    <a:srgbClr val="FFFFFF"/>
                  </a:solidFill>
                  <a:latin typeface="Open Sauce Medium"/>
                  <a:ea typeface="Open Sauce Medium"/>
                  <a:cs typeface="Open Sauce Medium"/>
                  <a:sym typeface="Open Sauce Medium"/>
                </a:rPr>
                <a:t>01</a:t>
              </a:r>
            </a:p>
          </p:txBody>
        </p:sp>
      </p:grpSp>
      <p:sp>
        <p:nvSpPr>
          <p:cNvPr id="12" name="TextBox 12"/>
          <p:cNvSpPr txBox="1"/>
          <p:nvPr/>
        </p:nvSpPr>
        <p:spPr>
          <a:xfrm>
            <a:off x="4691519" y="4719112"/>
            <a:ext cx="3736180" cy="438786"/>
          </a:xfrm>
          <a:prstGeom prst="rect">
            <a:avLst/>
          </a:prstGeom>
        </p:spPr>
        <p:txBody>
          <a:bodyPr lIns="0" tIns="0" rIns="0" bIns="0" rtlCol="0" anchor="t">
            <a:spAutoFit/>
          </a:bodyPr>
          <a:lstStyle/>
          <a:p>
            <a:pPr algn="l">
              <a:lnSpc>
                <a:spcPts val="3639"/>
              </a:lnSpc>
              <a:spcBef>
                <a:spcPct val="0"/>
              </a:spcBef>
            </a:pPr>
            <a:r>
              <a:rPr lang="en-US" sz="2599" b="1">
                <a:solidFill>
                  <a:srgbClr val="FFFFFF"/>
                </a:solidFill>
                <a:latin typeface="Open Sauce Bold"/>
                <a:ea typeface="Open Sauce Bold"/>
                <a:cs typeface="Open Sauce Bold"/>
                <a:sym typeface="Open Sauce Bold"/>
              </a:rPr>
              <a:t>Scheduling</a:t>
            </a:r>
          </a:p>
        </p:txBody>
      </p:sp>
      <p:sp>
        <p:nvSpPr>
          <p:cNvPr id="13" name="TextBox 13"/>
          <p:cNvSpPr txBox="1"/>
          <p:nvPr/>
        </p:nvSpPr>
        <p:spPr>
          <a:xfrm>
            <a:off x="10791591" y="4704219"/>
            <a:ext cx="4074611" cy="438786"/>
          </a:xfrm>
          <a:prstGeom prst="rect">
            <a:avLst/>
          </a:prstGeom>
        </p:spPr>
        <p:txBody>
          <a:bodyPr lIns="0" tIns="0" rIns="0" bIns="0" rtlCol="0" anchor="t">
            <a:spAutoFit/>
          </a:bodyPr>
          <a:lstStyle/>
          <a:p>
            <a:pPr algn="l">
              <a:lnSpc>
                <a:spcPts val="3639"/>
              </a:lnSpc>
              <a:spcBef>
                <a:spcPct val="0"/>
              </a:spcBef>
            </a:pPr>
            <a:r>
              <a:rPr lang="en-US" sz="2599" b="1">
                <a:solidFill>
                  <a:srgbClr val="FFFFFF"/>
                </a:solidFill>
                <a:latin typeface="Open Sauce Bold"/>
                <a:ea typeface="Open Sauce Bold"/>
                <a:cs typeface="Open Sauce Bold"/>
                <a:sym typeface="Open Sauce Bold"/>
              </a:rPr>
              <a:t>Traffic Shaping</a:t>
            </a:r>
          </a:p>
        </p:txBody>
      </p:sp>
      <p:sp>
        <p:nvSpPr>
          <p:cNvPr id="14" name="TextBox 14"/>
          <p:cNvSpPr txBox="1"/>
          <p:nvPr/>
        </p:nvSpPr>
        <p:spPr>
          <a:xfrm>
            <a:off x="10791591" y="6716863"/>
            <a:ext cx="5592507" cy="438786"/>
          </a:xfrm>
          <a:prstGeom prst="rect">
            <a:avLst/>
          </a:prstGeom>
        </p:spPr>
        <p:txBody>
          <a:bodyPr lIns="0" tIns="0" rIns="0" bIns="0" rtlCol="0" anchor="t">
            <a:spAutoFit/>
          </a:bodyPr>
          <a:lstStyle/>
          <a:p>
            <a:pPr algn="l">
              <a:lnSpc>
                <a:spcPts val="3639"/>
              </a:lnSpc>
              <a:spcBef>
                <a:spcPct val="0"/>
              </a:spcBef>
            </a:pPr>
            <a:r>
              <a:rPr lang="en-US" sz="2599" b="1">
                <a:solidFill>
                  <a:srgbClr val="FFFFFF"/>
                </a:solidFill>
                <a:latin typeface="Open Sauce Bold"/>
                <a:ea typeface="Open Sauce Bold"/>
                <a:cs typeface="Open Sauce Bold"/>
                <a:sym typeface="Open Sauce Bold"/>
              </a:rPr>
              <a:t>Admission Control</a:t>
            </a:r>
          </a:p>
        </p:txBody>
      </p:sp>
      <p:sp>
        <p:nvSpPr>
          <p:cNvPr id="15" name="TextBox 15"/>
          <p:cNvSpPr txBox="1"/>
          <p:nvPr/>
        </p:nvSpPr>
        <p:spPr>
          <a:xfrm>
            <a:off x="3417346" y="2634978"/>
            <a:ext cx="11442900" cy="1009650"/>
          </a:xfrm>
          <a:prstGeom prst="rect">
            <a:avLst/>
          </a:prstGeom>
        </p:spPr>
        <p:txBody>
          <a:bodyPr lIns="0" tIns="0" rIns="0" bIns="0" rtlCol="0" anchor="t">
            <a:spAutoFit/>
          </a:bodyPr>
          <a:lstStyle/>
          <a:p>
            <a:pPr algn="ctr">
              <a:lnSpc>
                <a:spcPts val="7920"/>
              </a:lnSpc>
            </a:pPr>
            <a:r>
              <a:rPr lang="en-US" sz="6600" b="1">
                <a:solidFill>
                  <a:srgbClr val="FFFFFF"/>
                </a:solidFill>
                <a:latin typeface="Open Sauce Bold"/>
                <a:ea typeface="Open Sauce Bold"/>
                <a:cs typeface="Open Sauce Bold"/>
                <a:sym typeface="Open Sauce Bold"/>
              </a:rPr>
              <a:t>TECHNIQUES</a:t>
            </a:r>
          </a:p>
        </p:txBody>
      </p:sp>
      <p:grpSp>
        <p:nvGrpSpPr>
          <p:cNvPr id="16" name="Group 16"/>
          <p:cNvGrpSpPr/>
          <p:nvPr/>
        </p:nvGrpSpPr>
        <p:grpSpPr>
          <a:xfrm>
            <a:off x="9565018" y="4478643"/>
            <a:ext cx="898829" cy="937562"/>
            <a:chOff x="0" y="0"/>
            <a:chExt cx="1198439" cy="1250083"/>
          </a:xfrm>
        </p:grpSpPr>
        <p:grpSp>
          <p:nvGrpSpPr>
            <p:cNvPr id="17" name="Group 17"/>
            <p:cNvGrpSpPr/>
            <p:nvPr/>
          </p:nvGrpSpPr>
          <p:grpSpPr>
            <a:xfrm>
              <a:off x="0" y="0"/>
              <a:ext cx="1198439" cy="1250083"/>
              <a:chOff x="0" y="0"/>
              <a:chExt cx="354711" cy="369996"/>
            </a:xfrm>
          </p:grpSpPr>
          <p:sp>
            <p:nvSpPr>
              <p:cNvPr id="18" name="Freeform 18"/>
              <p:cNvSpPr/>
              <p:nvPr/>
            </p:nvSpPr>
            <p:spPr>
              <a:xfrm>
                <a:off x="0" y="0"/>
                <a:ext cx="354711" cy="369996"/>
              </a:xfrm>
              <a:custGeom>
                <a:avLst/>
                <a:gdLst/>
                <a:ahLst/>
                <a:cxnLst/>
                <a:rect l="l" t="t" r="r" b="b"/>
                <a:pathLst>
                  <a:path w="354711" h="369996">
                    <a:moveTo>
                      <a:pt x="0" y="0"/>
                    </a:moveTo>
                    <a:lnTo>
                      <a:pt x="354711" y="0"/>
                    </a:lnTo>
                    <a:lnTo>
                      <a:pt x="354711" y="369996"/>
                    </a:lnTo>
                    <a:lnTo>
                      <a:pt x="0" y="369996"/>
                    </a:lnTo>
                    <a:close/>
                  </a:path>
                </a:pathLst>
              </a:custGeom>
              <a:gradFill rotWithShape="1">
                <a:gsLst>
                  <a:gs pos="0">
                    <a:srgbClr val="B34593">
                      <a:alpha val="100000"/>
                    </a:srgbClr>
                  </a:gs>
                  <a:gs pos="100000">
                    <a:srgbClr val="151F52">
                      <a:alpha val="100000"/>
                    </a:srgbClr>
                  </a:gs>
                </a:gsLst>
                <a:lin ang="5400000"/>
              </a:gradFill>
            </p:spPr>
          </p:sp>
          <p:sp>
            <p:nvSpPr>
              <p:cNvPr id="19" name="TextBox 19"/>
              <p:cNvSpPr txBox="1"/>
              <p:nvPr/>
            </p:nvSpPr>
            <p:spPr>
              <a:xfrm>
                <a:off x="0" y="-38100"/>
                <a:ext cx="354711" cy="408096"/>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0" y="82960"/>
              <a:ext cx="1198439" cy="998437"/>
            </a:xfrm>
            <a:prstGeom prst="rect">
              <a:avLst/>
            </a:prstGeom>
          </p:spPr>
          <p:txBody>
            <a:bodyPr lIns="0" tIns="0" rIns="0" bIns="0" rtlCol="0" anchor="t">
              <a:spAutoFit/>
            </a:bodyPr>
            <a:lstStyle/>
            <a:p>
              <a:pPr algn="ctr">
                <a:lnSpc>
                  <a:spcPts val="6369"/>
                </a:lnSpc>
                <a:spcBef>
                  <a:spcPct val="0"/>
                </a:spcBef>
              </a:pPr>
              <a:r>
                <a:rPr lang="en-US" sz="4549" b="1">
                  <a:solidFill>
                    <a:srgbClr val="FFFFFF"/>
                  </a:solidFill>
                  <a:latin typeface="Open Sauce Semi-Bold"/>
                  <a:ea typeface="Open Sauce Semi-Bold"/>
                  <a:cs typeface="Open Sauce Semi-Bold"/>
                  <a:sym typeface="Open Sauce Semi-Bold"/>
                </a:rPr>
                <a:t>02</a:t>
              </a:r>
            </a:p>
          </p:txBody>
        </p:sp>
      </p:grpSp>
      <p:grpSp>
        <p:nvGrpSpPr>
          <p:cNvPr id="21" name="Group 21"/>
          <p:cNvGrpSpPr/>
          <p:nvPr/>
        </p:nvGrpSpPr>
        <p:grpSpPr>
          <a:xfrm>
            <a:off x="3417346" y="6491288"/>
            <a:ext cx="898829" cy="937562"/>
            <a:chOff x="0" y="0"/>
            <a:chExt cx="1198439" cy="1250083"/>
          </a:xfrm>
        </p:grpSpPr>
        <p:grpSp>
          <p:nvGrpSpPr>
            <p:cNvPr id="22" name="Group 22"/>
            <p:cNvGrpSpPr/>
            <p:nvPr/>
          </p:nvGrpSpPr>
          <p:grpSpPr>
            <a:xfrm>
              <a:off x="0" y="0"/>
              <a:ext cx="1198439" cy="1250083"/>
              <a:chOff x="0" y="0"/>
              <a:chExt cx="354711" cy="369996"/>
            </a:xfrm>
          </p:grpSpPr>
          <p:sp>
            <p:nvSpPr>
              <p:cNvPr id="23" name="Freeform 23"/>
              <p:cNvSpPr/>
              <p:nvPr/>
            </p:nvSpPr>
            <p:spPr>
              <a:xfrm>
                <a:off x="0" y="0"/>
                <a:ext cx="354711" cy="369996"/>
              </a:xfrm>
              <a:custGeom>
                <a:avLst/>
                <a:gdLst/>
                <a:ahLst/>
                <a:cxnLst/>
                <a:rect l="l" t="t" r="r" b="b"/>
                <a:pathLst>
                  <a:path w="354711" h="369996">
                    <a:moveTo>
                      <a:pt x="0" y="0"/>
                    </a:moveTo>
                    <a:lnTo>
                      <a:pt x="354711" y="0"/>
                    </a:lnTo>
                    <a:lnTo>
                      <a:pt x="354711" y="369996"/>
                    </a:lnTo>
                    <a:lnTo>
                      <a:pt x="0" y="369996"/>
                    </a:lnTo>
                    <a:close/>
                  </a:path>
                </a:pathLst>
              </a:custGeom>
              <a:gradFill rotWithShape="1">
                <a:gsLst>
                  <a:gs pos="0">
                    <a:srgbClr val="B34593">
                      <a:alpha val="100000"/>
                    </a:srgbClr>
                  </a:gs>
                  <a:gs pos="100000">
                    <a:srgbClr val="151F52">
                      <a:alpha val="100000"/>
                    </a:srgbClr>
                  </a:gs>
                </a:gsLst>
                <a:lin ang="5400000"/>
              </a:gradFill>
            </p:spPr>
          </p:sp>
          <p:sp>
            <p:nvSpPr>
              <p:cNvPr id="24" name="TextBox 24"/>
              <p:cNvSpPr txBox="1"/>
              <p:nvPr/>
            </p:nvSpPr>
            <p:spPr>
              <a:xfrm>
                <a:off x="0" y="-38100"/>
                <a:ext cx="354711" cy="408096"/>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0" y="82960"/>
              <a:ext cx="1198439" cy="998437"/>
            </a:xfrm>
            <a:prstGeom prst="rect">
              <a:avLst/>
            </a:prstGeom>
          </p:spPr>
          <p:txBody>
            <a:bodyPr lIns="0" tIns="0" rIns="0" bIns="0" rtlCol="0" anchor="t">
              <a:spAutoFit/>
            </a:bodyPr>
            <a:lstStyle/>
            <a:p>
              <a:pPr algn="ctr">
                <a:lnSpc>
                  <a:spcPts val="6369"/>
                </a:lnSpc>
                <a:spcBef>
                  <a:spcPct val="0"/>
                </a:spcBef>
              </a:pPr>
              <a:r>
                <a:rPr lang="en-US" sz="4549" b="1">
                  <a:solidFill>
                    <a:srgbClr val="FFFFFF"/>
                  </a:solidFill>
                  <a:latin typeface="Open Sauce Semi-Bold"/>
                  <a:ea typeface="Open Sauce Semi-Bold"/>
                  <a:cs typeface="Open Sauce Semi-Bold"/>
                  <a:sym typeface="Open Sauce Semi-Bold"/>
                </a:rPr>
                <a:t>03</a:t>
              </a:r>
            </a:p>
          </p:txBody>
        </p:sp>
      </p:grpSp>
      <p:grpSp>
        <p:nvGrpSpPr>
          <p:cNvPr id="26" name="Group 26"/>
          <p:cNvGrpSpPr/>
          <p:nvPr/>
        </p:nvGrpSpPr>
        <p:grpSpPr>
          <a:xfrm>
            <a:off x="9565018" y="6491288"/>
            <a:ext cx="898829" cy="937562"/>
            <a:chOff x="0" y="0"/>
            <a:chExt cx="1198439" cy="1250083"/>
          </a:xfrm>
        </p:grpSpPr>
        <p:grpSp>
          <p:nvGrpSpPr>
            <p:cNvPr id="27" name="Group 27"/>
            <p:cNvGrpSpPr/>
            <p:nvPr/>
          </p:nvGrpSpPr>
          <p:grpSpPr>
            <a:xfrm>
              <a:off x="0" y="0"/>
              <a:ext cx="1198439" cy="1250083"/>
              <a:chOff x="0" y="0"/>
              <a:chExt cx="354711" cy="369996"/>
            </a:xfrm>
          </p:grpSpPr>
          <p:sp>
            <p:nvSpPr>
              <p:cNvPr id="28" name="Freeform 28"/>
              <p:cNvSpPr/>
              <p:nvPr/>
            </p:nvSpPr>
            <p:spPr>
              <a:xfrm>
                <a:off x="0" y="0"/>
                <a:ext cx="354711" cy="369996"/>
              </a:xfrm>
              <a:custGeom>
                <a:avLst/>
                <a:gdLst/>
                <a:ahLst/>
                <a:cxnLst/>
                <a:rect l="l" t="t" r="r" b="b"/>
                <a:pathLst>
                  <a:path w="354711" h="369996">
                    <a:moveTo>
                      <a:pt x="0" y="0"/>
                    </a:moveTo>
                    <a:lnTo>
                      <a:pt x="354711" y="0"/>
                    </a:lnTo>
                    <a:lnTo>
                      <a:pt x="354711" y="369996"/>
                    </a:lnTo>
                    <a:lnTo>
                      <a:pt x="0" y="369996"/>
                    </a:lnTo>
                    <a:close/>
                  </a:path>
                </a:pathLst>
              </a:custGeom>
              <a:gradFill rotWithShape="1">
                <a:gsLst>
                  <a:gs pos="0">
                    <a:srgbClr val="B34593">
                      <a:alpha val="100000"/>
                    </a:srgbClr>
                  </a:gs>
                  <a:gs pos="100000">
                    <a:srgbClr val="151F52">
                      <a:alpha val="100000"/>
                    </a:srgbClr>
                  </a:gs>
                </a:gsLst>
                <a:lin ang="5400000"/>
              </a:gradFill>
            </p:spPr>
          </p:sp>
          <p:sp>
            <p:nvSpPr>
              <p:cNvPr id="29" name="TextBox 29"/>
              <p:cNvSpPr txBox="1"/>
              <p:nvPr/>
            </p:nvSpPr>
            <p:spPr>
              <a:xfrm>
                <a:off x="0" y="-38100"/>
                <a:ext cx="354711" cy="408096"/>
              </a:xfrm>
              <a:prstGeom prst="rect">
                <a:avLst/>
              </a:prstGeom>
            </p:spPr>
            <p:txBody>
              <a:bodyPr lIns="50800" tIns="50800" rIns="50800" bIns="50800" rtlCol="0" anchor="ctr"/>
              <a:lstStyle/>
              <a:p>
                <a:pPr algn="ctr">
                  <a:lnSpc>
                    <a:spcPts val="2659"/>
                  </a:lnSpc>
                </a:pPr>
                <a:endParaRPr/>
              </a:p>
            </p:txBody>
          </p:sp>
        </p:grpSp>
        <p:sp>
          <p:nvSpPr>
            <p:cNvPr id="30" name="TextBox 30"/>
            <p:cNvSpPr txBox="1"/>
            <p:nvPr/>
          </p:nvSpPr>
          <p:spPr>
            <a:xfrm>
              <a:off x="0" y="82960"/>
              <a:ext cx="1198439" cy="998437"/>
            </a:xfrm>
            <a:prstGeom prst="rect">
              <a:avLst/>
            </a:prstGeom>
          </p:spPr>
          <p:txBody>
            <a:bodyPr lIns="0" tIns="0" rIns="0" bIns="0" rtlCol="0" anchor="t">
              <a:spAutoFit/>
            </a:bodyPr>
            <a:lstStyle/>
            <a:p>
              <a:pPr algn="ctr">
                <a:lnSpc>
                  <a:spcPts val="6369"/>
                </a:lnSpc>
                <a:spcBef>
                  <a:spcPct val="0"/>
                </a:spcBef>
              </a:pPr>
              <a:r>
                <a:rPr lang="en-US" sz="4549" b="1">
                  <a:solidFill>
                    <a:srgbClr val="FFFFFF"/>
                  </a:solidFill>
                  <a:latin typeface="Open Sauce Semi-Bold"/>
                  <a:ea typeface="Open Sauce Semi-Bold"/>
                  <a:cs typeface="Open Sauce Semi-Bold"/>
                  <a:sym typeface="Open Sauce Semi-Bold"/>
                </a:rPr>
                <a:t>04</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Freeform 2"/>
          <p:cNvSpPr/>
          <p:nvPr/>
        </p:nvSpPr>
        <p:spPr>
          <a:xfrm rot="2923865">
            <a:off x="-2984685" y="1184351"/>
            <a:ext cx="15802157" cy="9423832"/>
          </a:xfrm>
          <a:custGeom>
            <a:avLst/>
            <a:gdLst/>
            <a:ahLst/>
            <a:cxnLst/>
            <a:rect l="l" t="t" r="r" b="b"/>
            <a:pathLst>
              <a:path w="15802157" h="9423832">
                <a:moveTo>
                  <a:pt x="0" y="0"/>
                </a:moveTo>
                <a:lnTo>
                  <a:pt x="15802157" y="0"/>
                </a:lnTo>
                <a:lnTo>
                  <a:pt x="15802157" y="9423832"/>
                </a:lnTo>
                <a:lnTo>
                  <a:pt x="0" y="94238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5400000">
            <a:off x="8046708" y="385825"/>
            <a:ext cx="11245538" cy="9778557"/>
            <a:chOff x="0" y="0"/>
            <a:chExt cx="2961788" cy="2575423"/>
          </a:xfrm>
        </p:grpSpPr>
        <p:sp>
          <p:nvSpPr>
            <p:cNvPr id="4" name="Freeform 4"/>
            <p:cNvSpPr/>
            <p:nvPr/>
          </p:nvSpPr>
          <p:spPr>
            <a:xfrm>
              <a:off x="0" y="0"/>
              <a:ext cx="2961788" cy="2575422"/>
            </a:xfrm>
            <a:custGeom>
              <a:avLst/>
              <a:gdLst/>
              <a:ahLst/>
              <a:cxnLst/>
              <a:rect l="l" t="t" r="r" b="b"/>
              <a:pathLst>
                <a:path w="2961788" h="2575422">
                  <a:moveTo>
                    <a:pt x="0" y="0"/>
                  </a:moveTo>
                  <a:lnTo>
                    <a:pt x="2961788" y="0"/>
                  </a:lnTo>
                  <a:lnTo>
                    <a:pt x="2961788" y="2575422"/>
                  </a:lnTo>
                  <a:lnTo>
                    <a:pt x="0" y="2575422"/>
                  </a:lnTo>
                  <a:close/>
                </a:path>
              </a:pathLst>
            </a:custGeom>
            <a:solidFill>
              <a:srgbClr val="192253"/>
            </a:solidFill>
          </p:spPr>
        </p:sp>
        <p:sp>
          <p:nvSpPr>
            <p:cNvPr id="5" name="TextBox 5"/>
            <p:cNvSpPr txBox="1"/>
            <p:nvPr/>
          </p:nvSpPr>
          <p:spPr>
            <a:xfrm>
              <a:off x="0" y="-28575"/>
              <a:ext cx="2961788" cy="2603998"/>
            </a:xfrm>
            <a:prstGeom prst="rect">
              <a:avLst/>
            </a:prstGeom>
          </p:spPr>
          <p:txBody>
            <a:bodyPr lIns="50800" tIns="50800" rIns="50800" bIns="50800" rtlCol="0" anchor="ctr"/>
            <a:lstStyle/>
            <a:p>
              <a:pPr algn="ctr">
                <a:lnSpc>
                  <a:spcPts val="1869"/>
                </a:lnSpc>
              </a:pPr>
              <a:endParaRPr/>
            </a:p>
          </p:txBody>
        </p:sp>
      </p:grpSp>
      <p:sp>
        <p:nvSpPr>
          <p:cNvPr id="6" name="AutoShape 6"/>
          <p:cNvSpPr/>
          <p:nvPr/>
        </p:nvSpPr>
        <p:spPr>
          <a:xfrm flipH="1">
            <a:off x="8780198" y="8980147"/>
            <a:ext cx="7588855" cy="0"/>
          </a:xfrm>
          <a:prstGeom prst="line">
            <a:avLst/>
          </a:prstGeom>
          <a:ln w="76200" cap="flat">
            <a:solidFill>
              <a:srgbClr val="C23A97"/>
            </a:solidFill>
            <a:prstDash val="solid"/>
            <a:headEnd type="none" w="sm" len="sm"/>
            <a:tailEnd type="none" w="sm" len="sm"/>
          </a:ln>
        </p:spPr>
      </p:sp>
      <p:sp>
        <p:nvSpPr>
          <p:cNvPr id="7" name="AutoShape 7"/>
          <p:cNvSpPr/>
          <p:nvPr/>
        </p:nvSpPr>
        <p:spPr>
          <a:xfrm flipH="1">
            <a:off x="10483876" y="1975205"/>
            <a:ext cx="8347436" cy="0"/>
          </a:xfrm>
          <a:prstGeom prst="line">
            <a:avLst/>
          </a:prstGeom>
          <a:ln w="76200" cap="flat">
            <a:solidFill>
              <a:srgbClr val="F5F5F5"/>
            </a:solidFill>
            <a:prstDash val="solid"/>
            <a:headEnd type="none" w="sm" len="sm"/>
            <a:tailEnd type="none" w="sm" len="sm"/>
          </a:ln>
        </p:spPr>
      </p:sp>
      <p:sp>
        <p:nvSpPr>
          <p:cNvPr id="8" name="TextBox 8"/>
          <p:cNvSpPr txBox="1"/>
          <p:nvPr/>
        </p:nvSpPr>
        <p:spPr>
          <a:xfrm>
            <a:off x="8780198" y="2484036"/>
            <a:ext cx="9507802" cy="5924611"/>
          </a:xfrm>
          <a:prstGeom prst="rect">
            <a:avLst/>
          </a:prstGeom>
        </p:spPr>
        <p:txBody>
          <a:bodyPr lIns="0" tIns="0" rIns="0" bIns="0" rtlCol="0" anchor="t">
            <a:spAutoFit/>
          </a:bodyPr>
          <a:lstStyle/>
          <a:p>
            <a:pPr marL="539364" lvl="1" indent="-269682" algn="l">
              <a:lnSpc>
                <a:spcPts val="3672"/>
              </a:lnSpc>
              <a:buFont typeface="Arial"/>
              <a:buChar char="•"/>
            </a:pPr>
            <a:r>
              <a:rPr lang="en-US" sz="2498">
                <a:solidFill>
                  <a:srgbClr val="FFFFFF"/>
                </a:solidFill>
                <a:latin typeface="Open Sauce"/>
                <a:ea typeface="Open Sauce"/>
                <a:cs typeface="Open Sauce"/>
                <a:sym typeface="Open Sauce"/>
              </a:rPr>
              <a:t>Packets from different flows </a:t>
            </a:r>
            <a:r>
              <a:rPr lang="en-US" sz="2498" b="1" i="1">
                <a:solidFill>
                  <a:srgbClr val="C23A97"/>
                </a:solidFill>
                <a:latin typeface="Open Sauce Bold Italics"/>
                <a:ea typeface="Open Sauce Bold Italics"/>
                <a:cs typeface="Open Sauce Bold Italics"/>
                <a:sym typeface="Open Sauce Bold Italics"/>
              </a:rPr>
              <a:t>arrive at a switch or router for processing</a:t>
            </a:r>
            <a:r>
              <a:rPr lang="en-US" sz="2498">
                <a:solidFill>
                  <a:srgbClr val="FFFFFF"/>
                </a:solidFill>
                <a:latin typeface="Open Sauce"/>
                <a:ea typeface="Open Sauce"/>
                <a:cs typeface="Open Sauce"/>
                <a:sym typeface="Open Sauce"/>
              </a:rPr>
              <a:t>.</a:t>
            </a:r>
          </a:p>
          <a:p>
            <a:pPr marL="539364" lvl="1" indent="-269682" algn="l">
              <a:lnSpc>
                <a:spcPts val="3672"/>
              </a:lnSpc>
              <a:buFont typeface="Arial"/>
              <a:buChar char="•"/>
            </a:pPr>
            <a:r>
              <a:rPr lang="en-US" sz="2498">
                <a:solidFill>
                  <a:srgbClr val="FFFFFF"/>
                </a:solidFill>
                <a:latin typeface="Open Sauce"/>
                <a:ea typeface="Open Sauce"/>
                <a:cs typeface="Open Sauce"/>
                <a:sym typeface="Open Sauce"/>
              </a:rPr>
              <a:t>A good scheduling technique treats the different flows in a fair and appropriate manner.</a:t>
            </a:r>
          </a:p>
          <a:p>
            <a:pPr marL="539364" lvl="1" indent="-269682" algn="l">
              <a:lnSpc>
                <a:spcPts val="3672"/>
              </a:lnSpc>
              <a:buFont typeface="Arial"/>
              <a:buChar char="•"/>
            </a:pPr>
            <a:r>
              <a:rPr lang="en-US" sz="2498">
                <a:solidFill>
                  <a:srgbClr val="FFFFFF"/>
                </a:solidFill>
                <a:latin typeface="Open Sauce"/>
                <a:ea typeface="Open Sauce"/>
                <a:cs typeface="Open Sauce"/>
                <a:sym typeface="Open Sauce"/>
              </a:rPr>
              <a:t>Multiple queues are present each with </a:t>
            </a:r>
            <a:r>
              <a:rPr lang="en-US" sz="2498" b="1" i="1">
                <a:solidFill>
                  <a:srgbClr val="C23A97"/>
                </a:solidFill>
                <a:latin typeface="Open Sauce Bold Italics"/>
                <a:ea typeface="Open Sauce Bold Italics"/>
                <a:cs typeface="Open Sauce Bold Italics"/>
                <a:sym typeface="Open Sauce Bold Italics"/>
              </a:rPr>
              <a:t>different priority levels</a:t>
            </a:r>
            <a:r>
              <a:rPr lang="en-US" sz="2498">
                <a:solidFill>
                  <a:srgbClr val="FFFFFF"/>
                </a:solidFill>
                <a:latin typeface="Open Sauce"/>
                <a:ea typeface="Open Sauce"/>
                <a:cs typeface="Open Sauce"/>
                <a:sym typeface="Open Sauce"/>
              </a:rPr>
              <a:t>. The </a:t>
            </a:r>
            <a:r>
              <a:rPr lang="en-US" sz="2498" b="1" i="1">
                <a:solidFill>
                  <a:srgbClr val="C23A97"/>
                </a:solidFill>
                <a:latin typeface="Open Sauce Bold Italics"/>
                <a:ea typeface="Open Sauce Bold Italics"/>
                <a:cs typeface="Open Sauce Bold Italics"/>
                <a:sym typeface="Open Sauce Bold Italics"/>
              </a:rPr>
              <a:t>scheduler decides</a:t>
            </a:r>
            <a:r>
              <a:rPr lang="en-US" sz="2498">
                <a:solidFill>
                  <a:srgbClr val="FFFFFF"/>
                </a:solidFill>
                <a:latin typeface="Open Sauce"/>
                <a:ea typeface="Open Sauce"/>
                <a:cs typeface="Open Sauce"/>
                <a:sym typeface="Open Sauce"/>
              </a:rPr>
              <a:t> the type of treatment to be given to the traffic in each queue. When traffic is available, </a:t>
            </a:r>
            <a:r>
              <a:rPr lang="en-US" sz="2498" b="1" i="1">
                <a:solidFill>
                  <a:srgbClr val="C23A97"/>
                </a:solidFill>
                <a:latin typeface="Open Sauce Bold Italics"/>
                <a:ea typeface="Open Sauce Bold Italics"/>
                <a:cs typeface="Open Sauce Bold Italics"/>
                <a:sym typeface="Open Sauce Bold Italics"/>
              </a:rPr>
              <a:t>the scheduler maps it to the appropriate queue</a:t>
            </a:r>
            <a:r>
              <a:rPr lang="en-US" sz="2498">
                <a:solidFill>
                  <a:srgbClr val="FFFFFF"/>
                </a:solidFill>
                <a:latin typeface="Open Sauce"/>
                <a:ea typeface="Open Sauce"/>
                <a:cs typeface="Open Sauce"/>
                <a:sym typeface="Open Sauce"/>
              </a:rPr>
              <a:t>.</a:t>
            </a:r>
          </a:p>
          <a:p>
            <a:pPr marL="539364" lvl="1" indent="-269682" algn="l">
              <a:lnSpc>
                <a:spcPts val="3672"/>
              </a:lnSpc>
              <a:buFont typeface="Arial"/>
              <a:buChar char="•"/>
            </a:pPr>
            <a:r>
              <a:rPr lang="en-US" sz="2498">
                <a:solidFill>
                  <a:srgbClr val="FFFFFF"/>
                </a:solidFill>
                <a:latin typeface="Open Sauce"/>
                <a:ea typeface="Open Sauce"/>
                <a:cs typeface="Open Sauce"/>
                <a:sym typeface="Open Sauce"/>
              </a:rPr>
              <a:t>For example, video and voice traffic are kept is queued with higher priority than background traffic.</a:t>
            </a:r>
          </a:p>
          <a:p>
            <a:pPr marL="539364" lvl="1" indent="-269682" algn="l">
              <a:lnSpc>
                <a:spcPts val="3672"/>
              </a:lnSpc>
              <a:buFont typeface="Arial"/>
              <a:buChar char="•"/>
            </a:pPr>
            <a:r>
              <a:rPr lang="en-US" sz="2498">
                <a:solidFill>
                  <a:srgbClr val="FFFFFF"/>
                </a:solidFill>
                <a:latin typeface="Open Sauce"/>
                <a:ea typeface="Open Sauce"/>
                <a:cs typeface="Open Sauce"/>
                <a:sym typeface="Open Sauce"/>
              </a:rPr>
              <a:t>Several scheduling techniques are designed to improve the quality of service.</a:t>
            </a:r>
          </a:p>
        </p:txBody>
      </p:sp>
      <p:sp>
        <p:nvSpPr>
          <p:cNvPr id="9" name="TextBox 9"/>
          <p:cNvSpPr txBox="1"/>
          <p:nvPr/>
        </p:nvSpPr>
        <p:spPr>
          <a:xfrm>
            <a:off x="9144000" y="602514"/>
            <a:ext cx="5297101" cy="1028700"/>
          </a:xfrm>
          <a:prstGeom prst="rect">
            <a:avLst/>
          </a:prstGeom>
        </p:spPr>
        <p:txBody>
          <a:bodyPr lIns="0" tIns="0" rIns="0" bIns="0" rtlCol="0" anchor="t">
            <a:spAutoFit/>
          </a:bodyPr>
          <a:lstStyle/>
          <a:p>
            <a:pPr algn="ctr">
              <a:lnSpc>
                <a:spcPts val="8400"/>
              </a:lnSpc>
            </a:pPr>
            <a:r>
              <a:rPr lang="en-US" sz="6000" b="1">
                <a:solidFill>
                  <a:srgbClr val="FFFFFF"/>
                </a:solidFill>
                <a:latin typeface="Canva Sans Bold"/>
                <a:ea typeface="Canva Sans Bold"/>
                <a:cs typeface="Canva Sans Bold"/>
                <a:sym typeface="Canva Sans Bold"/>
              </a:rPr>
              <a:t>SCHEDULING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Freeform 2"/>
          <p:cNvSpPr/>
          <p:nvPr/>
        </p:nvSpPr>
        <p:spPr>
          <a:xfrm rot="5015114">
            <a:off x="8359952" y="-1288011"/>
            <a:ext cx="17280731" cy="10305599"/>
          </a:xfrm>
          <a:custGeom>
            <a:avLst/>
            <a:gdLst/>
            <a:ahLst/>
            <a:cxnLst/>
            <a:rect l="l" t="t" r="r" b="b"/>
            <a:pathLst>
              <a:path w="17280731" h="10305599">
                <a:moveTo>
                  <a:pt x="0" y="0"/>
                </a:moveTo>
                <a:lnTo>
                  <a:pt x="17280730" y="0"/>
                </a:lnTo>
                <a:lnTo>
                  <a:pt x="17280730" y="10305599"/>
                </a:lnTo>
                <a:lnTo>
                  <a:pt x="0" y="103055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566398" y="1333975"/>
            <a:ext cx="15433919" cy="7619050"/>
            <a:chOff x="0" y="0"/>
            <a:chExt cx="4064900" cy="2006663"/>
          </a:xfrm>
        </p:grpSpPr>
        <p:sp>
          <p:nvSpPr>
            <p:cNvPr id="4" name="Freeform 4"/>
            <p:cNvSpPr/>
            <p:nvPr/>
          </p:nvSpPr>
          <p:spPr>
            <a:xfrm>
              <a:off x="0" y="0"/>
              <a:ext cx="4064900" cy="2006663"/>
            </a:xfrm>
            <a:custGeom>
              <a:avLst/>
              <a:gdLst/>
              <a:ahLst/>
              <a:cxnLst/>
              <a:rect l="l" t="t" r="r" b="b"/>
              <a:pathLst>
                <a:path w="4064900" h="2006663">
                  <a:moveTo>
                    <a:pt x="0" y="0"/>
                  </a:moveTo>
                  <a:lnTo>
                    <a:pt x="4064900" y="0"/>
                  </a:lnTo>
                  <a:lnTo>
                    <a:pt x="4064900" y="2006663"/>
                  </a:lnTo>
                  <a:lnTo>
                    <a:pt x="0" y="2006663"/>
                  </a:lnTo>
                  <a:close/>
                </a:path>
              </a:pathLst>
            </a:custGeom>
            <a:solidFill>
              <a:srgbClr val="F5F5F5"/>
            </a:solidFill>
            <a:ln w="38100" cap="sq">
              <a:solidFill>
                <a:srgbClr val="202354"/>
              </a:solidFill>
              <a:prstDash val="solid"/>
              <a:miter/>
            </a:ln>
          </p:spPr>
        </p:sp>
        <p:sp>
          <p:nvSpPr>
            <p:cNvPr id="5" name="TextBox 5"/>
            <p:cNvSpPr txBox="1"/>
            <p:nvPr/>
          </p:nvSpPr>
          <p:spPr>
            <a:xfrm>
              <a:off x="0" y="-28575"/>
              <a:ext cx="4064900" cy="2035238"/>
            </a:xfrm>
            <a:prstGeom prst="rect">
              <a:avLst/>
            </a:prstGeom>
          </p:spPr>
          <p:txBody>
            <a:bodyPr lIns="50800" tIns="50800" rIns="50800" bIns="50800" rtlCol="0" anchor="ctr"/>
            <a:lstStyle/>
            <a:p>
              <a:pPr algn="ctr">
                <a:lnSpc>
                  <a:spcPts val="1869"/>
                </a:lnSpc>
              </a:pPr>
              <a:endParaRPr/>
            </a:p>
          </p:txBody>
        </p:sp>
      </p:grpSp>
      <p:sp>
        <p:nvSpPr>
          <p:cNvPr id="6" name="AutoShape 6"/>
          <p:cNvSpPr/>
          <p:nvPr/>
        </p:nvSpPr>
        <p:spPr>
          <a:xfrm flipV="1">
            <a:off x="8673701" y="3104667"/>
            <a:ext cx="0" cy="4077666"/>
          </a:xfrm>
          <a:prstGeom prst="line">
            <a:avLst/>
          </a:prstGeom>
          <a:ln w="38100" cap="flat">
            <a:solidFill>
              <a:srgbClr val="192253"/>
            </a:solidFill>
            <a:prstDash val="solid"/>
            <a:headEnd type="none" w="sm" len="sm"/>
            <a:tailEnd type="none" w="sm" len="sm"/>
          </a:ln>
        </p:spPr>
      </p:sp>
      <p:grpSp>
        <p:nvGrpSpPr>
          <p:cNvPr id="7" name="Group 7"/>
          <p:cNvGrpSpPr>
            <a:grpSpLocks noChangeAspect="1"/>
          </p:cNvGrpSpPr>
          <p:nvPr/>
        </p:nvGrpSpPr>
        <p:grpSpPr>
          <a:xfrm>
            <a:off x="8488742" y="3102722"/>
            <a:ext cx="369918" cy="369918"/>
            <a:chOff x="6705600" y="1371600"/>
            <a:chExt cx="10972800" cy="10972800"/>
          </a:xfrm>
        </p:grpSpPr>
        <p:sp>
          <p:nvSpPr>
            <p:cNvPr id="8" name="Freeform 8"/>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adFill rotWithShape="1">
              <a:gsLst>
                <a:gs pos="0">
                  <a:srgbClr val="B34593">
                    <a:alpha val="100000"/>
                  </a:srgbClr>
                </a:gs>
                <a:gs pos="100000">
                  <a:srgbClr val="151F52">
                    <a:alpha val="100000"/>
                  </a:srgbClr>
                </a:gs>
              </a:gsLst>
              <a:lin ang="5400000"/>
            </a:gradFill>
          </p:spPr>
        </p:sp>
      </p:grpSp>
      <p:grpSp>
        <p:nvGrpSpPr>
          <p:cNvPr id="9" name="Group 9"/>
          <p:cNvGrpSpPr>
            <a:grpSpLocks noChangeAspect="1"/>
          </p:cNvGrpSpPr>
          <p:nvPr/>
        </p:nvGrpSpPr>
        <p:grpSpPr>
          <a:xfrm>
            <a:off x="8488742" y="4958541"/>
            <a:ext cx="369918" cy="369918"/>
            <a:chOff x="6705600" y="1371600"/>
            <a:chExt cx="10972800" cy="10972800"/>
          </a:xfrm>
        </p:grpSpPr>
        <p:sp>
          <p:nvSpPr>
            <p:cNvPr id="10" name="Freeform 10"/>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adFill rotWithShape="1">
              <a:gsLst>
                <a:gs pos="0">
                  <a:srgbClr val="B34593">
                    <a:alpha val="100000"/>
                  </a:srgbClr>
                </a:gs>
                <a:gs pos="100000">
                  <a:srgbClr val="151F52">
                    <a:alpha val="100000"/>
                  </a:srgbClr>
                </a:gs>
              </a:gsLst>
              <a:lin ang="5400000"/>
            </a:gradFill>
          </p:spPr>
        </p:sp>
      </p:grpSp>
      <p:sp>
        <p:nvSpPr>
          <p:cNvPr id="11" name="TextBox 11"/>
          <p:cNvSpPr txBox="1"/>
          <p:nvPr/>
        </p:nvSpPr>
        <p:spPr>
          <a:xfrm>
            <a:off x="9054139" y="3057177"/>
            <a:ext cx="5260448" cy="480060"/>
          </a:xfrm>
          <a:prstGeom prst="rect">
            <a:avLst/>
          </a:prstGeom>
        </p:spPr>
        <p:txBody>
          <a:bodyPr lIns="0" tIns="0" rIns="0" bIns="0" rtlCol="0" anchor="t">
            <a:spAutoFit/>
          </a:bodyPr>
          <a:lstStyle/>
          <a:p>
            <a:pPr algn="just">
              <a:lnSpc>
                <a:spcPts val="3630"/>
              </a:lnSpc>
            </a:pPr>
            <a:r>
              <a:rPr lang="en-US" sz="3300" b="1" spc="105">
                <a:solidFill>
                  <a:srgbClr val="000000"/>
                </a:solidFill>
                <a:latin typeface="Open Sauce Bold"/>
                <a:ea typeface="Open Sauce Bold"/>
                <a:cs typeface="Open Sauce Bold"/>
                <a:sym typeface="Open Sauce Bold"/>
              </a:rPr>
              <a:t>FIFO QUEUING</a:t>
            </a:r>
          </a:p>
        </p:txBody>
      </p:sp>
      <p:sp>
        <p:nvSpPr>
          <p:cNvPr id="12" name="TextBox 12"/>
          <p:cNvSpPr txBox="1"/>
          <p:nvPr/>
        </p:nvSpPr>
        <p:spPr>
          <a:xfrm>
            <a:off x="9054139" y="4912995"/>
            <a:ext cx="5260448" cy="480060"/>
          </a:xfrm>
          <a:prstGeom prst="rect">
            <a:avLst/>
          </a:prstGeom>
        </p:spPr>
        <p:txBody>
          <a:bodyPr lIns="0" tIns="0" rIns="0" bIns="0" rtlCol="0" anchor="t">
            <a:spAutoFit/>
          </a:bodyPr>
          <a:lstStyle/>
          <a:p>
            <a:pPr algn="just">
              <a:lnSpc>
                <a:spcPts val="3630"/>
              </a:lnSpc>
            </a:pPr>
            <a:r>
              <a:rPr lang="en-US" sz="3300" b="1" spc="105">
                <a:solidFill>
                  <a:srgbClr val="000000"/>
                </a:solidFill>
                <a:latin typeface="Open Sauce Bold"/>
                <a:ea typeface="Open Sauce Bold"/>
                <a:cs typeface="Open Sauce Bold"/>
                <a:sym typeface="Open Sauce Bold"/>
              </a:rPr>
              <a:t>PRIORITY QUEUING</a:t>
            </a:r>
          </a:p>
        </p:txBody>
      </p:sp>
      <p:grpSp>
        <p:nvGrpSpPr>
          <p:cNvPr id="13" name="Group 13"/>
          <p:cNvGrpSpPr>
            <a:grpSpLocks noChangeAspect="1"/>
          </p:cNvGrpSpPr>
          <p:nvPr/>
        </p:nvGrpSpPr>
        <p:grpSpPr>
          <a:xfrm>
            <a:off x="8488742" y="6812414"/>
            <a:ext cx="369918" cy="369918"/>
            <a:chOff x="6705600" y="1371600"/>
            <a:chExt cx="10972800" cy="10972800"/>
          </a:xfrm>
        </p:grpSpPr>
        <p:sp>
          <p:nvSpPr>
            <p:cNvPr id="14" name="Freeform 14"/>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adFill rotWithShape="1">
              <a:gsLst>
                <a:gs pos="0">
                  <a:srgbClr val="B34593">
                    <a:alpha val="100000"/>
                  </a:srgbClr>
                </a:gs>
                <a:gs pos="100000">
                  <a:srgbClr val="151F52">
                    <a:alpha val="100000"/>
                  </a:srgbClr>
                </a:gs>
              </a:gsLst>
              <a:lin ang="5400000"/>
            </a:gradFill>
          </p:spPr>
        </p:sp>
      </p:grpSp>
      <p:sp>
        <p:nvSpPr>
          <p:cNvPr id="15" name="TextBox 15"/>
          <p:cNvSpPr txBox="1"/>
          <p:nvPr/>
        </p:nvSpPr>
        <p:spPr>
          <a:xfrm>
            <a:off x="9054139" y="6766869"/>
            <a:ext cx="5967695" cy="480060"/>
          </a:xfrm>
          <a:prstGeom prst="rect">
            <a:avLst/>
          </a:prstGeom>
        </p:spPr>
        <p:txBody>
          <a:bodyPr lIns="0" tIns="0" rIns="0" bIns="0" rtlCol="0" anchor="t">
            <a:spAutoFit/>
          </a:bodyPr>
          <a:lstStyle/>
          <a:p>
            <a:pPr algn="just">
              <a:lnSpc>
                <a:spcPts val="3630"/>
              </a:lnSpc>
            </a:pPr>
            <a:r>
              <a:rPr lang="en-US" sz="3300" b="1" spc="105">
                <a:solidFill>
                  <a:srgbClr val="000000"/>
                </a:solidFill>
                <a:latin typeface="Open Sauce Bold"/>
                <a:ea typeface="Open Sauce Bold"/>
                <a:cs typeface="Open Sauce Bold"/>
                <a:sym typeface="Open Sauce Bold"/>
              </a:rPr>
              <a:t>WEIGHTED FAIR QUEUING</a:t>
            </a:r>
          </a:p>
        </p:txBody>
      </p:sp>
      <p:sp>
        <p:nvSpPr>
          <p:cNvPr id="16" name="TextBox 16"/>
          <p:cNvSpPr txBox="1"/>
          <p:nvPr/>
        </p:nvSpPr>
        <p:spPr>
          <a:xfrm>
            <a:off x="2564734" y="3952730"/>
            <a:ext cx="5218363" cy="1406524"/>
          </a:xfrm>
          <a:prstGeom prst="rect">
            <a:avLst/>
          </a:prstGeom>
        </p:spPr>
        <p:txBody>
          <a:bodyPr lIns="0" tIns="0" rIns="0" bIns="0" rtlCol="0" anchor="t">
            <a:spAutoFit/>
          </a:bodyPr>
          <a:lstStyle/>
          <a:p>
            <a:pPr algn="l">
              <a:lnSpc>
                <a:spcPts val="5499"/>
              </a:lnSpc>
            </a:pPr>
            <a:r>
              <a:rPr lang="en-US" sz="4999" spc="159">
                <a:solidFill>
                  <a:srgbClr val="000000"/>
                </a:solidFill>
                <a:latin typeface="Days"/>
                <a:ea typeface="Days"/>
                <a:cs typeface="Days"/>
                <a:sym typeface="Days"/>
              </a:rPr>
              <a:t>SCHEDULING TECHNIQUES</a:t>
            </a:r>
          </a:p>
        </p:txBody>
      </p:sp>
      <p:sp>
        <p:nvSpPr>
          <p:cNvPr id="17" name="AutoShape 17"/>
          <p:cNvSpPr/>
          <p:nvPr/>
        </p:nvSpPr>
        <p:spPr>
          <a:xfrm flipH="1" flipV="1">
            <a:off x="-7373459" y="5680735"/>
            <a:ext cx="15156557" cy="0"/>
          </a:xfrm>
          <a:prstGeom prst="line">
            <a:avLst/>
          </a:prstGeom>
          <a:ln w="76200" cap="flat">
            <a:solidFill>
              <a:srgbClr val="C23A97"/>
            </a:solidFill>
            <a:prstDash val="solid"/>
            <a:headEnd type="none" w="sm" len="sm"/>
            <a:tailEnd type="none" w="sm"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53356" t="-19866" r="-347" b="-33836"/>
            </a:stretch>
          </a:blipFill>
        </p:spPr>
      </p:sp>
      <p:grpSp>
        <p:nvGrpSpPr>
          <p:cNvPr id="3" name="Group 3"/>
          <p:cNvGrpSpPr/>
          <p:nvPr/>
        </p:nvGrpSpPr>
        <p:grpSpPr>
          <a:xfrm>
            <a:off x="857679" y="-942360"/>
            <a:ext cx="7705521" cy="12171720"/>
            <a:chOff x="0" y="0"/>
            <a:chExt cx="1598161" cy="2524471"/>
          </a:xfrm>
        </p:grpSpPr>
        <p:sp>
          <p:nvSpPr>
            <p:cNvPr id="4" name="Freeform 4"/>
            <p:cNvSpPr/>
            <p:nvPr/>
          </p:nvSpPr>
          <p:spPr>
            <a:xfrm>
              <a:off x="0" y="0"/>
              <a:ext cx="1598161" cy="2524471"/>
            </a:xfrm>
            <a:custGeom>
              <a:avLst/>
              <a:gdLst/>
              <a:ahLst/>
              <a:cxnLst/>
              <a:rect l="l" t="t" r="r" b="b"/>
              <a:pathLst>
                <a:path w="1598161" h="2524471">
                  <a:moveTo>
                    <a:pt x="0" y="0"/>
                  </a:moveTo>
                  <a:lnTo>
                    <a:pt x="1598161" y="0"/>
                  </a:lnTo>
                  <a:lnTo>
                    <a:pt x="1598161" y="2524471"/>
                  </a:lnTo>
                  <a:lnTo>
                    <a:pt x="0" y="2524471"/>
                  </a:lnTo>
                  <a:close/>
                </a:path>
              </a:pathLst>
            </a:custGeom>
            <a:solidFill>
              <a:srgbClr val="F5F5F5"/>
            </a:solidFill>
            <a:ln cap="sq">
              <a:noFill/>
              <a:prstDash val="solid"/>
              <a:miter/>
            </a:ln>
          </p:spPr>
        </p:sp>
        <p:sp>
          <p:nvSpPr>
            <p:cNvPr id="5" name="TextBox 5"/>
            <p:cNvSpPr txBox="1"/>
            <p:nvPr/>
          </p:nvSpPr>
          <p:spPr>
            <a:xfrm>
              <a:off x="0" y="-28575"/>
              <a:ext cx="1598161" cy="2553046"/>
            </a:xfrm>
            <a:prstGeom prst="rect">
              <a:avLst/>
            </a:prstGeom>
          </p:spPr>
          <p:txBody>
            <a:bodyPr lIns="50800" tIns="50800" rIns="50800" bIns="50800" rtlCol="0" anchor="ctr"/>
            <a:lstStyle/>
            <a:p>
              <a:pPr algn="ctr">
                <a:lnSpc>
                  <a:spcPts val="1869"/>
                </a:lnSpc>
              </a:pPr>
              <a:endParaRPr/>
            </a:p>
          </p:txBody>
        </p:sp>
      </p:grpSp>
      <p:sp>
        <p:nvSpPr>
          <p:cNvPr id="6" name="AutoShape 6"/>
          <p:cNvSpPr/>
          <p:nvPr/>
        </p:nvSpPr>
        <p:spPr>
          <a:xfrm flipH="1" flipV="1">
            <a:off x="1028700" y="2278048"/>
            <a:ext cx="5316312" cy="0"/>
          </a:xfrm>
          <a:prstGeom prst="line">
            <a:avLst/>
          </a:prstGeom>
          <a:ln w="76200" cap="flat">
            <a:solidFill>
              <a:srgbClr val="C23A97"/>
            </a:solidFill>
            <a:prstDash val="solid"/>
            <a:headEnd type="none" w="sm" len="sm"/>
            <a:tailEnd type="none" w="sm" len="sm"/>
          </a:ln>
        </p:spPr>
      </p:sp>
      <p:sp>
        <p:nvSpPr>
          <p:cNvPr id="7" name="AutoShape 7"/>
          <p:cNvSpPr/>
          <p:nvPr/>
        </p:nvSpPr>
        <p:spPr>
          <a:xfrm flipH="1" flipV="1">
            <a:off x="2942835" y="8113303"/>
            <a:ext cx="5620365" cy="0"/>
          </a:xfrm>
          <a:prstGeom prst="line">
            <a:avLst/>
          </a:prstGeom>
          <a:ln w="76200" cap="flat">
            <a:solidFill>
              <a:srgbClr val="C23A97"/>
            </a:solidFill>
            <a:prstDash val="solid"/>
            <a:headEnd type="none" w="sm" len="sm"/>
            <a:tailEnd type="none" w="sm" len="sm"/>
          </a:ln>
        </p:spPr>
      </p:sp>
      <p:sp>
        <p:nvSpPr>
          <p:cNvPr id="8" name="Freeform 8"/>
          <p:cNvSpPr/>
          <p:nvPr/>
        </p:nvSpPr>
        <p:spPr>
          <a:xfrm>
            <a:off x="8838241" y="3823389"/>
            <a:ext cx="9233860" cy="2310893"/>
          </a:xfrm>
          <a:custGeom>
            <a:avLst/>
            <a:gdLst/>
            <a:ahLst/>
            <a:cxnLst/>
            <a:rect l="l" t="t" r="r" b="b"/>
            <a:pathLst>
              <a:path w="9233860" h="2310893">
                <a:moveTo>
                  <a:pt x="0" y="0"/>
                </a:moveTo>
                <a:lnTo>
                  <a:pt x="9233860" y="0"/>
                </a:lnTo>
                <a:lnTo>
                  <a:pt x="9233860" y="2310893"/>
                </a:lnTo>
                <a:lnTo>
                  <a:pt x="0" y="2310893"/>
                </a:lnTo>
                <a:lnTo>
                  <a:pt x="0" y="0"/>
                </a:lnTo>
                <a:close/>
              </a:path>
            </a:pathLst>
          </a:custGeom>
          <a:blipFill>
            <a:blip r:embed="rId3"/>
            <a:stretch>
              <a:fillRect l="-15188" r="-3689" b="-22418"/>
            </a:stretch>
          </a:blipFill>
        </p:spPr>
      </p:sp>
      <p:sp>
        <p:nvSpPr>
          <p:cNvPr id="9" name="TextBox 9"/>
          <p:cNvSpPr txBox="1"/>
          <p:nvPr/>
        </p:nvSpPr>
        <p:spPr>
          <a:xfrm>
            <a:off x="1788230" y="839395"/>
            <a:ext cx="5844419" cy="838200"/>
          </a:xfrm>
          <a:prstGeom prst="rect">
            <a:avLst/>
          </a:prstGeom>
        </p:spPr>
        <p:txBody>
          <a:bodyPr lIns="0" tIns="0" rIns="0" bIns="0" rtlCol="0" anchor="t">
            <a:spAutoFit/>
          </a:bodyPr>
          <a:lstStyle/>
          <a:p>
            <a:pPr algn="l">
              <a:lnSpc>
                <a:spcPts val="6599"/>
              </a:lnSpc>
            </a:pPr>
            <a:r>
              <a:rPr lang="en-US" sz="5999" b="1" spc="191">
                <a:solidFill>
                  <a:srgbClr val="000000"/>
                </a:solidFill>
                <a:latin typeface="Canva Sans Bold"/>
                <a:ea typeface="Canva Sans Bold"/>
                <a:cs typeface="Canva Sans Bold"/>
                <a:sym typeface="Canva Sans Bold"/>
              </a:rPr>
              <a:t>FIFO QUEUING</a:t>
            </a:r>
          </a:p>
        </p:txBody>
      </p:sp>
      <p:sp>
        <p:nvSpPr>
          <p:cNvPr id="10" name="TextBox 10"/>
          <p:cNvSpPr txBox="1"/>
          <p:nvPr/>
        </p:nvSpPr>
        <p:spPr>
          <a:xfrm>
            <a:off x="1028700" y="2655477"/>
            <a:ext cx="7318284" cy="5010151"/>
          </a:xfrm>
          <a:prstGeom prst="rect">
            <a:avLst/>
          </a:prstGeom>
        </p:spPr>
        <p:txBody>
          <a:bodyPr lIns="0" tIns="0" rIns="0" bIns="0" rtlCol="0" anchor="t">
            <a:spAutoFit/>
          </a:bodyPr>
          <a:lstStyle/>
          <a:p>
            <a:pPr marL="539746" lvl="1" indent="-269873" algn="just">
              <a:lnSpc>
                <a:spcPts val="3674"/>
              </a:lnSpc>
              <a:buFont typeface="Arial"/>
              <a:buChar char="•"/>
            </a:pPr>
            <a:r>
              <a:rPr lang="en-US" sz="2499" b="1" dirty="0">
                <a:solidFill>
                  <a:srgbClr val="000000"/>
                </a:solidFill>
                <a:latin typeface="Open Sauce Bold"/>
                <a:ea typeface="Open Sauce Bold"/>
                <a:cs typeface="Open Sauce Bold"/>
                <a:sym typeface="Open Sauce Bold"/>
              </a:rPr>
              <a:t>The </a:t>
            </a:r>
            <a:r>
              <a:rPr lang="en-US" sz="2499" b="1" i="1" dirty="0">
                <a:solidFill>
                  <a:srgbClr val="C23A97"/>
                </a:solidFill>
                <a:latin typeface="Open Sauce Bold Italics"/>
                <a:ea typeface="Open Sauce Bold Italics"/>
                <a:cs typeface="Open Sauce Bold Italics"/>
                <a:sym typeface="Open Sauce Bold Italics"/>
              </a:rPr>
              <a:t>principle of a queue</a:t>
            </a:r>
            <a:r>
              <a:rPr lang="en-US" sz="2499" b="1" dirty="0">
                <a:solidFill>
                  <a:srgbClr val="000000"/>
                </a:solidFill>
                <a:latin typeface="Open Sauce Bold"/>
                <a:ea typeface="Open Sauce Bold"/>
                <a:cs typeface="Open Sauce Bold"/>
                <a:sym typeface="Open Sauce Bold"/>
              </a:rPr>
              <a:t> or first-come first serve behavior: what comes in first is handled first, what comes in next waits until the first is finished etc.</a:t>
            </a:r>
          </a:p>
          <a:p>
            <a:pPr marL="539746" lvl="1" indent="-269873" algn="just">
              <a:lnSpc>
                <a:spcPts val="3674"/>
              </a:lnSpc>
              <a:buFont typeface="Arial"/>
              <a:buChar char="•"/>
            </a:pPr>
            <a:r>
              <a:rPr lang="en-US" sz="2499" b="1" dirty="0">
                <a:solidFill>
                  <a:srgbClr val="000000"/>
                </a:solidFill>
                <a:latin typeface="Open Sauce Bold"/>
                <a:ea typeface="Open Sauce Bold"/>
                <a:cs typeface="Open Sauce Bold"/>
                <a:sym typeface="Open Sauce Bold"/>
              </a:rPr>
              <a:t>All packets are </a:t>
            </a:r>
            <a:r>
              <a:rPr lang="en-US" sz="2499" b="1" i="1" dirty="0">
                <a:solidFill>
                  <a:srgbClr val="C23A97"/>
                </a:solidFill>
                <a:latin typeface="Open Sauce Bold Italics"/>
                <a:ea typeface="Open Sauce Bold Italics"/>
                <a:cs typeface="Open Sauce Bold Italics"/>
                <a:sym typeface="Open Sauce Bold Italics"/>
              </a:rPr>
              <a:t>treated equally by placing them into a single queue</a:t>
            </a:r>
            <a:r>
              <a:rPr lang="en-US" sz="2499" b="1" dirty="0">
                <a:solidFill>
                  <a:srgbClr val="000000"/>
                </a:solidFill>
                <a:latin typeface="Open Sauce Bold"/>
                <a:ea typeface="Open Sauce Bold"/>
                <a:cs typeface="Open Sauce Bold"/>
                <a:sym typeface="Open Sauce Bold"/>
              </a:rPr>
              <a:t>, then servicing them in the same order they were placed in the queue. </a:t>
            </a:r>
          </a:p>
          <a:p>
            <a:pPr marL="539746" lvl="1" indent="-269873" algn="just">
              <a:lnSpc>
                <a:spcPts val="3674"/>
              </a:lnSpc>
              <a:buFont typeface="Arial"/>
              <a:buChar char="•"/>
            </a:pPr>
            <a:r>
              <a:rPr lang="en-US" sz="2499" b="1" dirty="0">
                <a:solidFill>
                  <a:srgbClr val="000000"/>
                </a:solidFill>
                <a:latin typeface="Open Sauce Bold"/>
                <a:ea typeface="Open Sauce Bold"/>
                <a:cs typeface="Open Sauce Bold"/>
                <a:sym typeface="Open Sauce Bold"/>
              </a:rPr>
              <a:t>If the </a:t>
            </a:r>
            <a:r>
              <a:rPr lang="en-US" sz="2499" b="1" i="1" dirty="0">
                <a:solidFill>
                  <a:srgbClr val="C23A97"/>
                </a:solidFill>
                <a:latin typeface="Open Sauce Bold Italics"/>
                <a:ea typeface="Open Sauce Bold Italics"/>
                <a:cs typeface="Open Sauce Bold Italics"/>
                <a:sym typeface="Open Sauce Bold Italics"/>
              </a:rPr>
              <a:t>average arrival rate is higher than the average processing rate</a:t>
            </a:r>
            <a:r>
              <a:rPr lang="en-US" sz="2499" b="1" dirty="0">
                <a:solidFill>
                  <a:srgbClr val="000000"/>
                </a:solidFill>
                <a:latin typeface="Open Sauce Bold"/>
                <a:ea typeface="Open Sauce Bold"/>
                <a:cs typeface="Open Sauce Bold"/>
                <a:sym typeface="Open Sauce Bold"/>
              </a:rPr>
              <a:t>, the queue will fill up and new packets will be discarded.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Freeform 2"/>
          <p:cNvSpPr/>
          <p:nvPr/>
        </p:nvSpPr>
        <p:spPr>
          <a:xfrm rot="2923865">
            <a:off x="-2984685" y="1184351"/>
            <a:ext cx="15802157" cy="9423832"/>
          </a:xfrm>
          <a:custGeom>
            <a:avLst/>
            <a:gdLst/>
            <a:ahLst/>
            <a:cxnLst/>
            <a:rect l="l" t="t" r="r" b="b"/>
            <a:pathLst>
              <a:path w="15802157" h="9423832">
                <a:moveTo>
                  <a:pt x="0" y="0"/>
                </a:moveTo>
                <a:lnTo>
                  <a:pt x="15802157" y="0"/>
                </a:lnTo>
                <a:lnTo>
                  <a:pt x="15802157" y="9423832"/>
                </a:lnTo>
                <a:lnTo>
                  <a:pt x="0" y="94238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5400000">
            <a:off x="8046708" y="385825"/>
            <a:ext cx="11245538" cy="9778557"/>
            <a:chOff x="0" y="0"/>
            <a:chExt cx="2961788" cy="2575423"/>
          </a:xfrm>
        </p:grpSpPr>
        <p:sp>
          <p:nvSpPr>
            <p:cNvPr id="4" name="Freeform 4"/>
            <p:cNvSpPr/>
            <p:nvPr/>
          </p:nvSpPr>
          <p:spPr>
            <a:xfrm>
              <a:off x="0" y="0"/>
              <a:ext cx="2961788" cy="2575422"/>
            </a:xfrm>
            <a:custGeom>
              <a:avLst/>
              <a:gdLst/>
              <a:ahLst/>
              <a:cxnLst/>
              <a:rect l="l" t="t" r="r" b="b"/>
              <a:pathLst>
                <a:path w="2961788" h="2575422">
                  <a:moveTo>
                    <a:pt x="0" y="0"/>
                  </a:moveTo>
                  <a:lnTo>
                    <a:pt x="2961788" y="0"/>
                  </a:lnTo>
                  <a:lnTo>
                    <a:pt x="2961788" y="2575422"/>
                  </a:lnTo>
                  <a:lnTo>
                    <a:pt x="0" y="2575422"/>
                  </a:lnTo>
                  <a:close/>
                </a:path>
              </a:pathLst>
            </a:custGeom>
            <a:solidFill>
              <a:srgbClr val="192253"/>
            </a:solidFill>
          </p:spPr>
        </p:sp>
        <p:sp>
          <p:nvSpPr>
            <p:cNvPr id="5" name="TextBox 5"/>
            <p:cNvSpPr txBox="1"/>
            <p:nvPr/>
          </p:nvSpPr>
          <p:spPr>
            <a:xfrm>
              <a:off x="0" y="-28575"/>
              <a:ext cx="2961788" cy="2603998"/>
            </a:xfrm>
            <a:prstGeom prst="rect">
              <a:avLst/>
            </a:prstGeom>
          </p:spPr>
          <p:txBody>
            <a:bodyPr lIns="50800" tIns="50800" rIns="50800" bIns="50800" rtlCol="0" anchor="ctr"/>
            <a:lstStyle/>
            <a:p>
              <a:pPr algn="ctr">
                <a:lnSpc>
                  <a:spcPts val="1869"/>
                </a:lnSpc>
              </a:pPr>
              <a:endParaRPr/>
            </a:p>
          </p:txBody>
        </p:sp>
      </p:grpSp>
      <p:sp>
        <p:nvSpPr>
          <p:cNvPr id="6" name="AutoShape 6"/>
          <p:cNvSpPr/>
          <p:nvPr/>
        </p:nvSpPr>
        <p:spPr>
          <a:xfrm flipH="1">
            <a:off x="8759416" y="9944100"/>
            <a:ext cx="7942080" cy="0"/>
          </a:xfrm>
          <a:prstGeom prst="line">
            <a:avLst/>
          </a:prstGeom>
          <a:ln w="76200" cap="flat">
            <a:solidFill>
              <a:srgbClr val="C23A97"/>
            </a:solidFill>
            <a:prstDash val="solid"/>
            <a:headEnd type="none" w="sm" len="sm"/>
            <a:tailEnd type="none" w="sm" len="sm"/>
          </a:ln>
        </p:spPr>
      </p:sp>
      <p:sp>
        <p:nvSpPr>
          <p:cNvPr id="7" name="AutoShape 7"/>
          <p:cNvSpPr/>
          <p:nvPr/>
        </p:nvSpPr>
        <p:spPr>
          <a:xfrm flipH="1">
            <a:off x="10539593" y="2176845"/>
            <a:ext cx="8347436" cy="0"/>
          </a:xfrm>
          <a:prstGeom prst="line">
            <a:avLst/>
          </a:prstGeom>
          <a:ln w="76200" cap="flat">
            <a:solidFill>
              <a:srgbClr val="F5F5F5"/>
            </a:solidFill>
            <a:prstDash val="solid"/>
            <a:headEnd type="none" w="sm" len="sm"/>
            <a:tailEnd type="none" w="sm" len="sm"/>
          </a:ln>
        </p:spPr>
      </p:sp>
      <p:sp>
        <p:nvSpPr>
          <p:cNvPr id="8" name="Freeform 8"/>
          <p:cNvSpPr/>
          <p:nvPr/>
        </p:nvSpPr>
        <p:spPr>
          <a:xfrm>
            <a:off x="0" y="3546794"/>
            <a:ext cx="8726525" cy="3456619"/>
          </a:xfrm>
          <a:custGeom>
            <a:avLst/>
            <a:gdLst/>
            <a:ahLst/>
            <a:cxnLst/>
            <a:rect l="l" t="t" r="r" b="b"/>
            <a:pathLst>
              <a:path w="8726525" h="3456619">
                <a:moveTo>
                  <a:pt x="0" y="0"/>
                </a:moveTo>
                <a:lnTo>
                  <a:pt x="8726525" y="0"/>
                </a:lnTo>
                <a:lnTo>
                  <a:pt x="8726525" y="3456619"/>
                </a:lnTo>
                <a:lnTo>
                  <a:pt x="0" y="3456619"/>
                </a:lnTo>
                <a:lnTo>
                  <a:pt x="0" y="0"/>
                </a:lnTo>
                <a:close/>
              </a:path>
            </a:pathLst>
          </a:custGeom>
          <a:blipFill>
            <a:blip r:embed="rId4"/>
            <a:stretch>
              <a:fillRect b="-11367"/>
            </a:stretch>
          </a:blipFill>
        </p:spPr>
      </p:sp>
      <p:sp>
        <p:nvSpPr>
          <p:cNvPr id="9" name="TextBox 9"/>
          <p:cNvSpPr txBox="1"/>
          <p:nvPr/>
        </p:nvSpPr>
        <p:spPr>
          <a:xfrm>
            <a:off x="9530560" y="483513"/>
            <a:ext cx="7750302" cy="1011089"/>
          </a:xfrm>
          <a:prstGeom prst="rect">
            <a:avLst/>
          </a:prstGeom>
        </p:spPr>
        <p:txBody>
          <a:bodyPr wrap="square" lIns="0" tIns="0" rIns="0" bIns="0" rtlCol="0" anchor="t">
            <a:spAutoFit/>
          </a:bodyPr>
          <a:lstStyle/>
          <a:p>
            <a:pPr algn="ctr">
              <a:lnSpc>
                <a:spcPts val="8320"/>
              </a:lnSpc>
            </a:pPr>
            <a:r>
              <a:rPr lang="en-US" sz="5943" b="1" dirty="0">
                <a:solidFill>
                  <a:srgbClr val="FFFFFF"/>
                </a:solidFill>
                <a:latin typeface="Canva Sans Bold"/>
                <a:ea typeface="Canva Sans Bold"/>
                <a:cs typeface="Canva Sans Bold"/>
                <a:sym typeface="Canva Sans Bold"/>
              </a:rPr>
              <a:t>PRIORITY QUEUING</a:t>
            </a:r>
          </a:p>
        </p:txBody>
      </p:sp>
      <p:sp>
        <p:nvSpPr>
          <p:cNvPr id="10" name="TextBox 10"/>
          <p:cNvSpPr txBox="1"/>
          <p:nvPr/>
        </p:nvSpPr>
        <p:spPr>
          <a:xfrm>
            <a:off x="8747307" y="2495146"/>
            <a:ext cx="9251026" cy="7072449"/>
          </a:xfrm>
          <a:prstGeom prst="rect">
            <a:avLst/>
          </a:prstGeom>
        </p:spPr>
        <p:txBody>
          <a:bodyPr lIns="0" tIns="0" rIns="0" bIns="0" rtlCol="0" anchor="t">
            <a:spAutoFit/>
          </a:bodyPr>
          <a:lstStyle/>
          <a:p>
            <a:pPr marL="539766" lvl="1" indent="-269883" algn="l">
              <a:lnSpc>
                <a:spcPts val="3675"/>
              </a:lnSpc>
              <a:buFont typeface="Arial"/>
              <a:buChar char="•"/>
            </a:pPr>
            <a:r>
              <a:rPr lang="en-US" sz="2500" b="1" spc="80" dirty="0">
                <a:solidFill>
                  <a:srgbClr val="FFFFFF"/>
                </a:solidFill>
                <a:latin typeface="Open Sauce Medium" panose="020B0604020202020204" charset="0"/>
                <a:ea typeface="Open Sauce Medium"/>
                <a:cs typeface="Open Sauce Medium"/>
                <a:sym typeface="Open Sauce Medium"/>
              </a:rPr>
              <a:t>In priority queuing, packets are </a:t>
            </a:r>
            <a:r>
              <a:rPr lang="en-US" sz="2500" b="1" spc="80" dirty="0">
                <a:solidFill>
                  <a:srgbClr val="C23A97"/>
                </a:solidFill>
                <a:latin typeface="Open Sauce Bold Italics" panose="020B0604020202020204" charset="0"/>
                <a:ea typeface="Open Sauce Bold Italics"/>
                <a:cs typeface="Open Sauce Bold Italics"/>
                <a:sym typeface="Open Sauce Bold Italics"/>
              </a:rPr>
              <a:t>first assigned to a priority class</a:t>
            </a:r>
            <a:r>
              <a:rPr lang="en-US" sz="2500" b="1" spc="80" dirty="0">
                <a:solidFill>
                  <a:srgbClr val="FFFFFF"/>
                </a:solidFill>
                <a:latin typeface="Open Sauce Medium" panose="020B0604020202020204" charset="0"/>
                <a:ea typeface="Open Sauce Medium"/>
                <a:cs typeface="Open Sauce Medium"/>
                <a:sym typeface="Open Sauce Medium"/>
              </a:rPr>
              <a:t>. Each priority class has </a:t>
            </a:r>
            <a:r>
              <a:rPr lang="en-US" sz="2500" b="1" spc="80" dirty="0">
                <a:solidFill>
                  <a:srgbClr val="C23A97"/>
                </a:solidFill>
                <a:latin typeface="Open Sauce Bold Italics" panose="020B0604020202020204" charset="0"/>
                <a:ea typeface="Open Sauce Medium"/>
                <a:cs typeface="Open Sauce Medium"/>
                <a:sym typeface="Open Sauce Medium"/>
              </a:rPr>
              <a:t>its own queue</a:t>
            </a:r>
            <a:r>
              <a:rPr lang="en-US" sz="2500" b="1" spc="80" dirty="0">
                <a:solidFill>
                  <a:srgbClr val="FFFFFF"/>
                </a:solidFill>
                <a:latin typeface="Open Sauce Medium" panose="020B0604020202020204" charset="0"/>
                <a:ea typeface="Open Sauce Medium"/>
                <a:cs typeface="Open Sauce Medium"/>
                <a:sym typeface="Open Sauce Medium"/>
              </a:rPr>
              <a:t>.</a:t>
            </a:r>
          </a:p>
          <a:p>
            <a:pPr marL="539766" lvl="1" indent="-269883" algn="l">
              <a:lnSpc>
                <a:spcPts val="3675"/>
              </a:lnSpc>
              <a:buFont typeface="Arial"/>
              <a:buChar char="•"/>
            </a:pPr>
            <a:r>
              <a:rPr lang="en-US" sz="2500" b="1" spc="80" dirty="0">
                <a:solidFill>
                  <a:srgbClr val="FFFFFF"/>
                </a:solidFill>
                <a:latin typeface="Open Sauce Medium" panose="020B0604020202020204" charset="0"/>
                <a:ea typeface="Open Sauce Medium"/>
                <a:cs typeface="Open Sauce Medium"/>
                <a:sym typeface="Open Sauce Medium"/>
              </a:rPr>
              <a:t>The packets in the </a:t>
            </a:r>
            <a:r>
              <a:rPr lang="en-US" sz="2500" b="1" spc="80" dirty="0">
                <a:solidFill>
                  <a:srgbClr val="C23A97"/>
                </a:solidFill>
                <a:latin typeface="Open Sauce Bold Italics" panose="020B0604020202020204" charset="0"/>
                <a:ea typeface="Open Sauce Medium Italics"/>
                <a:cs typeface="Open Sauce Medium Italics"/>
                <a:sym typeface="Open Sauce Medium Italics"/>
              </a:rPr>
              <a:t>highest-priority queue</a:t>
            </a:r>
            <a:r>
              <a:rPr lang="en-US" sz="2500" b="1" spc="80" dirty="0">
                <a:solidFill>
                  <a:srgbClr val="FFFFFF"/>
                </a:solidFill>
                <a:latin typeface="Open Sauce Bold Italics" panose="020B0604020202020204" charset="0"/>
                <a:ea typeface="Open Sauce Medium"/>
                <a:cs typeface="Open Sauce Medium"/>
                <a:sym typeface="Open Sauce Medium"/>
              </a:rPr>
              <a:t> </a:t>
            </a:r>
            <a:r>
              <a:rPr lang="en-US" sz="2500" b="1" spc="80" dirty="0">
                <a:solidFill>
                  <a:srgbClr val="FFFFFF"/>
                </a:solidFill>
                <a:latin typeface="Open Sauce Medium" panose="020B0604020202020204" charset="0"/>
                <a:ea typeface="Open Sauce Medium"/>
                <a:cs typeface="Open Sauce Medium"/>
                <a:sym typeface="Open Sauce Medium"/>
              </a:rPr>
              <a:t>are processed </a:t>
            </a:r>
            <a:r>
              <a:rPr lang="en-US" sz="2500" b="1" spc="80" dirty="0">
                <a:solidFill>
                  <a:srgbClr val="C23A97"/>
                </a:solidFill>
                <a:latin typeface="Open Sauce Bold Italics" panose="020B0604020202020204" charset="0"/>
                <a:ea typeface="Open Sauce Medium Italics"/>
                <a:cs typeface="Open Sauce Medium Italics"/>
                <a:sym typeface="Open Sauce Medium Italics"/>
              </a:rPr>
              <a:t>first</a:t>
            </a:r>
            <a:r>
              <a:rPr lang="en-US" sz="2500" b="1" spc="80" dirty="0">
                <a:solidFill>
                  <a:srgbClr val="FFFFFF"/>
                </a:solidFill>
                <a:latin typeface="Open Sauce Medium" panose="020B0604020202020204" charset="0"/>
                <a:ea typeface="Open Sauce Medium"/>
                <a:cs typeface="Open Sauce Medium"/>
                <a:sym typeface="Open Sauce Medium"/>
              </a:rPr>
              <a:t>. Packets in the </a:t>
            </a:r>
            <a:r>
              <a:rPr lang="en-US" sz="2500" b="1" spc="80" dirty="0">
                <a:solidFill>
                  <a:srgbClr val="C23A97"/>
                </a:solidFill>
                <a:latin typeface="Open Sauce Bold Italics" panose="020B0604020202020204" charset="0"/>
                <a:ea typeface="Open Sauce Medium Italics"/>
                <a:cs typeface="Open Sauce Medium Italics"/>
                <a:sym typeface="Open Sauce Medium Italics"/>
              </a:rPr>
              <a:t>lowest-priority queue</a:t>
            </a:r>
            <a:r>
              <a:rPr lang="en-US" sz="2500" b="1" spc="80" dirty="0">
                <a:solidFill>
                  <a:srgbClr val="FFFFFF"/>
                </a:solidFill>
                <a:latin typeface="Open Sauce Medium" panose="020B0604020202020204" charset="0"/>
                <a:ea typeface="Open Sauce Medium"/>
                <a:cs typeface="Open Sauce Medium"/>
                <a:sym typeface="Open Sauce Medium"/>
              </a:rPr>
              <a:t> are processed </a:t>
            </a:r>
            <a:r>
              <a:rPr lang="en-US" sz="2500" b="1" spc="80" dirty="0">
                <a:solidFill>
                  <a:srgbClr val="C23A97"/>
                </a:solidFill>
                <a:latin typeface="Open Sauce Bold Italics" panose="020B0604020202020204" charset="0"/>
                <a:ea typeface="Open Sauce Medium Italics"/>
                <a:cs typeface="Open Sauce Medium Italics"/>
                <a:sym typeface="Open Sauce Medium Italics"/>
              </a:rPr>
              <a:t>last</a:t>
            </a:r>
            <a:r>
              <a:rPr lang="en-US" sz="2500" b="1" spc="80" dirty="0">
                <a:solidFill>
                  <a:srgbClr val="FFFFFF"/>
                </a:solidFill>
                <a:latin typeface="Open Sauce Medium" panose="020B0604020202020204" charset="0"/>
                <a:ea typeface="Open Sauce Medium"/>
                <a:cs typeface="Open Sauce Medium"/>
                <a:sym typeface="Open Sauce Medium"/>
              </a:rPr>
              <a:t>.</a:t>
            </a:r>
          </a:p>
          <a:p>
            <a:pPr marL="539766" lvl="1" indent="-269883" algn="l">
              <a:lnSpc>
                <a:spcPts val="3675"/>
              </a:lnSpc>
              <a:buFont typeface="Arial"/>
              <a:buChar char="•"/>
            </a:pPr>
            <a:r>
              <a:rPr lang="en-US" sz="2500" b="1" spc="80" dirty="0">
                <a:solidFill>
                  <a:srgbClr val="FFFFFF"/>
                </a:solidFill>
                <a:latin typeface="Open Sauce Medium" panose="020B0604020202020204" charset="0"/>
                <a:ea typeface="Open Sauce Medium"/>
                <a:cs typeface="Open Sauce Medium"/>
                <a:sym typeface="Open Sauce Medium"/>
              </a:rPr>
              <a:t>A priority queue can provide </a:t>
            </a:r>
            <a:r>
              <a:rPr lang="en-US" sz="2500" b="1" spc="80" dirty="0">
                <a:solidFill>
                  <a:srgbClr val="C23A97"/>
                </a:solidFill>
                <a:latin typeface="Open Sauce Bold Italics" panose="020B0604020202020204" charset="0"/>
                <a:ea typeface="Open Sauce Medium Italics"/>
                <a:cs typeface="Open Sauce Medium Italics"/>
                <a:sym typeface="Open Sauce Medium Italics"/>
              </a:rPr>
              <a:t>better QoS than the FIFO queue</a:t>
            </a:r>
            <a:r>
              <a:rPr lang="en-US" sz="2500" b="1" spc="80" dirty="0">
                <a:solidFill>
                  <a:srgbClr val="FFFFFF"/>
                </a:solidFill>
                <a:latin typeface="Open Sauce Medium" panose="020B0604020202020204" charset="0"/>
                <a:ea typeface="Open Sauce Medium"/>
                <a:cs typeface="Open Sauce Medium"/>
                <a:sym typeface="Open Sauce Medium"/>
              </a:rPr>
              <a:t> because higher priority traffic, such as multimedia, can reach the destination with less delay.</a:t>
            </a:r>
          </a:p>
          <a:p>
            <a:pPr marL="539766" lvl="1" indent="-269883" algn="l">
              <a:lnSpc>
                <a:spcPts val="3675"/>
              </a:lnSpc>
              <a:buFont typeface="Arial"/>
              <a:buChar char="•"/>
            </a:pPr>
            <a:r>
              <a:rPr lang="en-US" sz="2500" b="1" spc="80" dirty="0">
                <a:solidFill>
                  <a:srgbClr val="FFFFFF"/>
                </a:solidFill>
                <a:latin typeface="Open Sauce Medium" panose="020B0604020202020204" charset="0"/>
                <a:ea typeface="Open Sauce Medium"/>
                <a:cs typeface="Open Sauce Medium"/>
                <a:sym typeface="Open Sauce Medium"/>
              </a:rPr>
              <a:t>Drawback : If there is a </a:t>
            </a:r>
            <a:r>
              <a:rPr lang="en-US" sz="2500" b="1" spc="80" dirty="0">
                <a:solidFill>
                  <a:srgbClr val="C23A97"/>
                </a:solidFill>
                <a:latin typeface="Open Sauce Bold Italics" panose="020B0604020202020204" charset="0"/>
                <a:ea typeface="Open Sauce Medium Italics"/>
                <a:cs typeface="Open Sauce Medium Italics"/>
                <a:sym typeface="Open Sauce Medium Italics"/>
              </a:rPr>
              <a:t>continuous flow in a high-priority queue</a:t>
            </a:r>
            <a:r>
              <a:rPr lang="en-US" sz="2500" b="1" spc="80" dirty="0">
                <a:solidFill>
                  <a:srgbClr val="FFFFFF"/>
                </a:solidFill>
                <a:latin typeface="Open Sauce Medium" panose="020B0604020202020204" charset="0"/>
                <a:ea typeface="Open Sauce Medium"/>
                <a:cs typeface="Open Sauce Medium"/>
                <a:sym typeface="Open Sauce Medium"/>
              </a:rPr>
              <a:t>, the packets in the </a:t>
            </a:r>
            <a:r>
              <a:rPr lang="en-US" sz="2500" b="1" spc="80" dirty="0">
                <a:solidFill>
                  <a:srgbClr val="C23A97"/>
                </a:solidFill>
                <a:latin typeface="Open Sauce Bold Italics" panose="020B0604020202020204" charset="0"/>
                <a:ea typeface="Open Sauce Medium Italics"/>
                <a:cs typeface="Open Sauce Medium Italics"/>
                <a:sym typeface="Open Sauce Medium Italics"/>
              </a:rPr>
              <a:t>lower-priority queues will never have a chance to be processed</a:t>
            </a:r>
            <a:r>
              <a:rPr lang="en-US" sz="2500" b="1" spc="80" dirty="0">
                <a:solidFill>
                  <a:srgbClr val="FFFFFF"/>
                </a:solidFill>
                <a:latin typeface="Open Sauce Medium" panose="020B0604020202020204" charset="0"/>
                <a:ea typeface="Open Sauce Medium"/>
                <a:cs typeface="Open Sauce Medium"/>
                <a:sym typeface="Open Sauce Medium"/>
              </a:rPr>
              <a:t>. This is a condition called </a:t>
            </a:r>
            <a:r>
              <a:rPr lang="en-US" sz="2500" b="1" spc="80" dirty="0">
                <a:solidFill>
                  <a:srgbClr val="C23A97"/>
                </a:solidFill>
                <a:latin typeface="Open Sauce Bold Italics" panose="020B0604020202020204" charset="0"/>
                <a:ea typeface="Open Sauce Medium Italics"/>
                <a:cs typeface="Open Sauce Medium Italics"/>
                <a:sym typeface="Open Sauce Medium Italics"/>
              </a:rPr>
              <a:t>starvation</a:t>
            </a:r>
            <a:r>
              <a:rPr lang="en-US" sz="2500" b="1" spc="80" dirty="0">
                <a:solidFill>
                  <a:srgbClr val="FFFFFF"/>
                </a:solidFill>
                <a:latin typeface="Open Sauce Medium" panose="020B0604020202020204" charset="0"/>
                <a:ea typeface="Open Sauce Medium"/>
                <a:cs typeface="Open Sauce Medium"/>
                <a:sym typeface="Open Sauce Medium"/>
              </a:rPr>
              <a:t>. </a:t>
            </a:r>
          </a:p>
          <a:p>
            <a:pPr marL="539766" lvl="1" indent="-269883" algn="l">
              <a:lnSpc>
                <a:spcPts val="3675"/>
              </a:lnSpc>
              <a:buFont typeface="Arial"/>
              <a:buChar char="•"/>
            </a:pPr>
            <a:r>
              <a:rPr lang="en-US" sz="2500" b="1" spc="80" dirty="0">
                <a:solidFill>
                  <a:srgbClr val="FFFFFF"/>
                </a:solidFill>
                <a:latin typeface="Open Sauce Medium" panose="020B0604020202020204" charset="0"/>
                <a:ea typeface="Open Sauce Medium"/>
                <a:cs typeface="Open Sauce Medium"/>
                <a:sym typeface="Open Sauce Medium"/>
              </a:rPr>
              <a:t>Solution : </a:t>
            </a:r>
            <a:r>
              <a:rPr lang="en-US" sz="2500" b="1" spc="80" dirty="0">
                <a:solidFill>
                  <a:srgbClr val="C23A97"/>
                </a:solidFill>
                <a:latin typeface="Open Sauce Bold Italics" panose="020B0604020202020204" charset="0"/>
                <a:ea typeface="Open Sauce Medium Italics"/>
                <a:cs typeface="Open Sauce Medium Italics"/>
                <a:sym typeface="Open Sauce Medium Italics"/>
              </a:rPr>
              <a:t>Ageing</a:t>
            </a:r>
            <a:r>
              <a:rPr lang="en-US" sz="2500" b="1" spc="80" dirty="0">
                <a:solidFill>
                  <a:srgbClr val="FFFFFF"/>
                </a:solidFill>
                <a:latin typeface="Open Sauce Medium" panose="020B0604020202020204" charset="0"/>
                <a:ea typeface="Open Sauce Medium"/>
                <a:cs typeface="Open Sauce Medium"/>
                <a:sym typeface="Open Sauce Medium"/>
              </a:rPr>
              <a:t> Technique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53356" t="-19866" r="-347" b="-33836"/>
            </a:stretch>
          </a:blipFill>
        </p:spPr>
      </p:sp>
      <p:grpSp>
        <p:nvGrpSpPr>
          <p:cNvPr id="3" name="Group 3"/>
          <p:cNvGrpSpPr/>
          <p:nvPr/>
        </p:nvGrpSpPr>
        <p:grpSpPr>
          <a:xfrm>
            <a:off x="2428329" y="-1147525"/>
            <a:ext cx="13414071" cy="12171720"/>
            <a:chOff x="0" y="0"/>
            <a:chExt cx="2782141" cy="2524471"/>
          </a:xfrm>
        </p:grpSpPr>
        <p:sp>
          <p:nvSpPr>
            <p:cNvPr id="4" name="Freeform 4"/>
            <p:cNvSpPr/>
            <p:nvPr/>
          </p:nvSpPr>
          <p:spPr>
            <a:xfrm>
              <a:off x="0" y="0"/>
              <a:ext cx="2782141" cy="2524471"/>
            </a:xfrm>
            <a:custGeom>
              <a:avLst/>
              <a:gdLst/>
              <a:ahLst/>
              <a:cxnLst/>
              <a:rect l="l" t="t" r="r" b="b"/>
              <a:pathLst>
                <a:path w="2782141" h="2524471">
                  <a:moveTo>
                    <a:pt x="0" y="0"/>
                  </a:moveTo>
                  <a:lnTo>
                    <a:pt x="2782141" y="0"/>
                  </a:lnTo>
                  <a:lnTo>
                    <a:pt x="2782141" y="2524471"/>
                  </a:lnTo>
                  <a:lnTo>
                    <a:pt x="0" y="2524471"/>
                  </a:lnTo>
                  <a:close/>
                </a:path>
              </a:pathLst>
            </a:custGeom>
            <a:solidFill>
              <a:srgbClr val="F5F5F5"/>
            </a:solidFill>
            <a:ln cap="sq">
              <a:noFill/>
              <a:prstDash val="solid"/>
              <a:miter/>
            </a:ln>
          </p:spPr>
        </p:sp>
        <p:sp>
          <p:nvSpPr>
            <p:cNvPr id="5" name="TextBox 5"/>
            <p:cNvSpPr txBox="1"/>
            <p:nvPr/>
          </p:nvSpPr>
          <p:spPr>
            <a:xfrm>
              <a:off x="0" y="-28575"/>
              <a:ext cx="2782141" cy="2553046"/>
            </a:xfrm>
            <a:prstGeom prst="rect">
              <a:avLst/>
            </a:prstGeom>
          </p:spPr>
          <p:txBody>
            <a:bodyPr lIns="50800" tIns="50800" rIns="50800" bIns="50800" rtlCol="0" anchor="ctr"/>
            <a:lstStyle/>
            <a:p>
              <a:pPr algn="ctr">
                <a:lnSpc>
                  <a:spcPts val="1869"/>
                </a:lnSpc>
              </a:pPr>
              <a:endParaRPr/>
            </a:p>
          </p:txBody>
        </p:sp>
      </p:grpSp>
      <p:sp>
        <p:nvSpPr>
          <p:cNvPr id="6" name="AutoShape 6"/>
          <p:cNvSpPr/>
          <p:nvPr/>
        </p:nvSpPr>
        <p:spPr>
          <a:xfrm flipH="1">
            <a:off x="2428329" y="2537859"/>
            <a:ext cx="5882296" cy="0"/>
          </a:xfrm>
          <a:prstGeom prst="line">
            <a:avLst/>
          </a:prstGeom>
          <a:ln w="76200" cap="flat">
            <a:solidFill>
              <a:srgbClr val="C23A97"/>
            </a:solidFill>
            <a:prstDash val="solid"/>
            <a:headEnd type="none" w="sm" len="sm"/>
            <a:tailEnd type="none" w="sm" len="sm"/>
          </a:ln>
        </p:spPr>
      </p:sp>
      <p:sp>
        <p:nvSpPr>
          <p:cNvPr id="7" name="AutoShape 7"/>
          <p:cNvSpPr/>
          <p:nvPr/>
        </p:nvSpPr>
        <p:spPr>
          <a:xfrm flipH="1">
            <a:off x="9790698" y="9745008"/>
            <a:ext cx="6051463" cy="38100"/>
          </a:xfrm>
          <a:prstGeom prst="line">
            <a:avLst/>
          </a:prstGeom>
          <a:ln w="76200" cap="flat">
            <a:solidFill>
              <a:srgbClr val="C23A97"/>
            </a:solidFill>
            <a:prstDash val="solid"/>
            <a:headEnd type="none" w="sm" len="sm"/>
            <a:tailEnd type="none" w="sm" len="sm"/>
          </a:ln>
        </p:spPr>
      </p:sp>
      <p:sp>
        <p:nvSpPr>
          <p:cNvPr id="8" name="TextBox 8"/>
          <p:cNvSpPr txBox="1"/>
          <p:nvPr/>
        </p:nvSpPr>
        <p:spPr>
          <a:xfrm>
            <a:off x="2713193" y="2889591"/>
            <a:ext cx="12844344" cy="6545361"/>
          </a:xfrm>
          <a:prstGeom prst="rect">
            <a:avLst/>
          </a:prstGeom>
        </p:spPr>
        <p:txBody>
          <a:bodyPr lIns="0" tIns="0" rIns="0" bIns="0" rtlCol="0" anchor="t">
            <a:spAutoFit/>
          </a:bodyPr>
          <a:lstStyle/>
          <a:p>
            <a:pPr marL="589106" lvl="1" indent="-294553" algn="just">
              <a:lnSpc>
                <a:spcPts val="4011"/>
              </a:lnSpc>
              <a:buFont typeface="Arial"/>
              <a:buChar char="•"/>
            </a:pPr>
            <a:r>
              <a:rPr lang="en-US" sz="2728" b="1" dirty="0">
                <a:solidFill>
                  <a:srgbClr val="000000"/>
                </a:solidFill>
                <a:latin typeface="Open Sauce Bold"/>
                <a:ea typeface="Open Sauce Bold"/>
                <a:cs typeface="Open Sauce Bold"/>
                <a:sym typeface="Open Sauce Bold"/>
              </a:rPr>
              <a:t>The packets are still </a:t>
            </a:r>
            <a:r>
              <a:rPr lang="en-US" sz="2728" b="1" i="1" dirty="0">
                <a:solidFill>
                  <a:srgbClr val="C23A97"/>
                </a:solidFill>
                <a:latin typeface="Open Sauce Bold Italics"/>
                <a:ea typeface="Open Sauce Bold Italics"/>
                <a:cs typeface="Open Sauce Bold Italics"/>
                <a:sym typeface="Open Sauce Bold Italics"/>
              </a:rPr>
              <a:t>assigned to different classes</a:t>
            </a:r>
            <a:r>
              <a:rPr lang="en-US" sz="2728" b="1" dirty="0">
                <a:solidFill>
                  <a:srgbClr val="000000"/>
                </a:solidFill>
                <a:latin typeface="Open Sauce Bold"/>
                <a:ea typeface="Open Sauce Bold"/>
                <a:cs typeface="Open Sauce Bold"/>
                <a:sym typeface="Open Sauce Bold"/>
              </a:rPr>
              <a:t> and </a:t>
            </a:r>
            <a:r>
              <a:rPr lang="en-US" sz="2728" b="1" i="1" dirty="0">
                <a:solidFill>
                  <a:srgbClr val="C23A97"/>
                </a:solidFill>
                <a:latin typeface="Open Sauce Bold Italics"/>
                <a:ea typeface="Open Sauce Bold Italics"/>
                <a:cs typeface="Open Sauce Bold Italics"/>
                <a:sym typeface="Open Sauce Bold Italics"/>
              </a:rPr>
              <a:t>admitted to different queues</a:t>
            </a:r>
            <a:r>
              <a:rPr lang="en-US" sz="2728" b="1" dirty="0">
                <a:solidFill>
                  <a:srgbClr val="000000"/>
                </a:solidFill>
                <a:latin typeface="Open Sauce Bold"/>
                <a:ea typeface="Open Sauce Bold"/>
                <a:cs typeface="Open Sauce Bold"/>
                <a:sym typeface="Open Sauce Bold"/>
              </a:rPr>
              <a:t>.</a:t>
            </a:r>
          </a:p>
          <a:p>
            <a:pPr marL="589106" lvl="1" indent="-294553" algn="just">
              <a:lnSpc>
                <a:spcPts val="4011"/>
              </a:lnSpc>
              <a:buFont typeface="Arial"/>
              <a:buChar char="•"/>
            </a:pPr>
            <a:r>
              <a:rPr lang="en-US" sz="2728" b="1" dirty="0">
                <a:solidFill>
                  <a:srgbClr val="000000"/>
                </a:solidFill>
                <a:latin typeface="Open Sauce Bold"/>
                <a:ea typeface="Open Sauce Bold"/>
                <a:cs typeface="Open Sauce Bold"/>
                <a:sym typeface="Open Sauce Bold"/>
              </a:rPr>
              <a:t>The queues are </a:t>
            </a:r>
            <a:r>
              <a:rPr lang="en-US" sz="2728" b="1" i="1" dirty="0">
                <a:solidFill>
                  <a:srgbClr val="C23A97"/>
                </a:solidFill>
                <a:latin typeface="Open Sauce Bold Italics"/>
                <a:ea typeface="Open Sauce Bold Italics"/>
                <a:cs typeface="Open Sauce Bold Italics"/>
                <a:sym typeface="Open Sauce Bold Italics"/>
              </a:rPr>
              <a:t>weighted based on the priority of the queues</a:t>
            </a:r>
            <a:r>
              <a:rPr lang="en-US" sz="2728" b="1" dirty="0">
                <a:solidFill>
                  <a:srgbClr val="000000"/>
                </a:solidFill>
                <a:latin typeface="Open Sauce Bold"/>
                <a:ea typeface="Open Sauce Bold"/>
                <a:cs typeface="Open Sauce Bold"/>
                <a:sym typeface="Open Sauce Bold"/>
              </a:rPr>
              <a:t>; higher priority means a higher weight.</a:t>
            </a:r>
          </a:p>
          <a:p>
            <a:pPr marL="589106" lvl="1" indent="-294553" algn="just">
              <a:lnSpc>
                <a:spcPts val="4011"/>
              </a:lnSpc>
              <a:buFont typeface="Arial"/>
              <a:buChar char="•"/>
            </a:pPr>
            <a:r>
              <a:rPr lang="en-US" sz="2728" b="1" dirty="0">
                <a:solidFill>
                  <a:srgbClr val="000000"/>
                </a:solidFill>
                <a:latin typeface="Open Sauce Bold"/>
                <a:ea typeface="Open Sauce Bold"/>
                <a:cs typeface="Open Sauce Bold"/>
                <a:sym typeface="Open Sauce Bold"/>
              </a:rPr>
              <a:t> The system </a:t>
            </a:r>
            <a:r>
              <a:rPr lang="en-US" sz="2728" b="1" i="1" dirty="0">
                <a:solidFill>
                  <a:srgbClr val="C23A97"/>
                </a:solidFill>
                <a:latin typeface="Open Sauce Bold Italics"/>
                <a:ea typeface="Open Sauce Bold Italics"/>
                <a:cs typeface="Open Sauce Bold Italics"/>
                <a:sym typeface="Open Sauce Bold Italics"/>
              </a:rPr>
              <a:t>processes packets in each queue in a round-robin fashion</a:t>
            </a:r>
            <a:r>
              <a:rPr lang="en-US" sz="2728" b="1" dirty="0">
                <a:solidFill>
                  <a:srgbClr val="000000"/>
                </a:solidFill>
                <a:latin typeface="Open Sauce Bold"/>
                <a:ea typeface="Open Sauce Bold"/>
                <a:cs typeface="Open Sauce Bold"/>
                <a:sym typeface="Open Sauce Bold"/>
              </a:rPr>
              <a:t> with the number of packets selected from each queue based on the corresponding weight.</a:t>
            </a:r>
          </a:p>
          <a:p>
            <a:pPr marL="589106" lvl="1" indent="-294553" algn="just">
              <a:lnSpc>
                <a:spcPts val="4011"/>
              </a:lnSpc>
              <a:buFont typeface="Arial"/>
              <a:buChar char="•"/>
            </a:pPr>
            <a:r>
              <a:rPr lang="en-US" sz="2728" b="1" dirty="0">
                <a:solidFill>
                  <a:srgbClr val="000000"/>
                </a:solidFill>
                <a:latin typeface="Open Sauce Bold"/>
                <a:ea typeface="Open Sauce Bold"/>
                <a:cs typeface="Open Sauce Bold"/>
                <a:sym typeface="Open Sauce Bold"/>
              </a:rPr>
              <a:t>For example, if the weights are 3, 2, and 1, three packets are processed from the first queue, two from the second queue, and one from the third queue. If the system does not impose priority on the classes, all weights can be equal. </a:t>
            </a:r>
          </a:p>
          <a:p>
            <a:pPr marL="589106" lvl="1" indent="-294553" algn="just">
              <a:lnSpc>
                <a:spcPts val="4011"/>
              </a:lnSpc>
              <a:buFont typeface="Arial"/>
              <a:buChar char="•"/>
            </a:pPr>
            <a:r>
              <a:rPr lang="en-US" sz="2728" b="1" dirty="0">
                <a:solidFill>
                  <a:srgbClr val="000000"/>
                </a:solidFill>
                <a:latin typeface="Open Sauce Bold"/>
                <a:ea typeface="Open Sauce Bold"/>
                <a:cs typeface="Open Sauce Bold"/>
                <a:sym typeface="Open Sauce Bold"/>
              </a:rPr>
              <a:t>In shared network resources - fair distribution of bandwidth - </a:t>
            </a:r>
            <a:r>
              <a:rPr lang="en-US" sz="2728" b="1" i="1" dirty="0">
                <a:solidFill>
                  <a:srgbClr val="C23A97"/>
                </a:solidFill>
                <a:latin typeface="Open Sauce Bold Italics"/>
                <a:ea typeface="Open Sauce Bold Italics"/>
                <a:cs typeface="Open Sauce Bold Italics"/>
                <a:sym typeface="Open Sauce Bold Italics"/>
              </a:rPr>
              <a:t>prevents network congestion and ensures smooth data transmission</a:t>
            </a:r>
            <a:r>
              <a:rPr lang="en-US" sz="2728" b="1" dirty="0">
                <a:solidFill>
                  <a:srgbClr val="000000"/>
                </a:solidFill>
                <a:latin typeface="Open Sauce Bold"/>
                <a:ea typeface="Open Sauce Bold"/>
                <a:cs typeface="Open Sauce Bold"/>
                <a:sym typeface="Open Sauce Bold"/>
              </a:rPr>
              <a:t>.</a:t>
            </a:r>
          </a:p>
        </p:txBody>
      </p:sp>
      <p:sp>
        <p:nvSpPr>
          <p:cNvPr id="9" name="TextBox 9"/>
          <p:cNvSpPr txBox="1"/>
          <p:nvPr/>
        </p:nvSpPr>
        <p:spPr>
          <a:xfrm>
            <a:off x="4146146" y="669363"/>
            <a:ext cx="9995708" cy="1028700"/>
          </a:xfrm>
          <a:prstGeom prst="rect">
            <a:avLst/>
          </a:prstGeom>
        </p:spPr>
        <p:txBody>
          <a:bodyPr lIns="0" tIns="0" rIns="0" bIns="0" rtlCol="0" anchor="t">
            <a:spAutoFit/>
          </a:bodyPr>
          <a:lstStyle/>
          <a:p>
            <a:pPr algn="l">
              <a:lnSpc>
                <a:spcPts val="8400"/>
              </a:lnSpc>
            </a:pPr>
            <a:r>
              <a:rPr lang="en-US" sz="6000" b="1">
                <a:solidFill>
                  <a:srgbClr val="000000"/>
                </a:solidFill>
                <a:latin typeface="Canva Sans Bold"/>
                <a:ea typeface="Canva Sans Bold"/>
                <a:cs typeface="Canva Sans Bold"/>
                <a:sym typeface="Canva Sans Bold"/>
              </a:rPr>
              <a:t>WEIGHTED FAIR QUEUING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561</Words>
  <Application>Microsoft Office PowerPoint</Application>
  <PresentationFormat>Custom</PresentationFormat>
  <Paragraphs>60</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Open Sauce Bold Italics</vt:lpstr>
      <vt:lpstr>Open Sauce Medium</vt:lpstr>
      <vt:lpstr>Open Sauce</vt:lpstr>
      <vt:lpstr>Arial</vt:lpstr>
      <vt:lpstr>Agrandir Narrow Bold</vt:lpstr>
      <vt:lpstr>Open Sauce Semi-Bold</vt:lpstr>
      <vt:lpstr>Open Sauce Light</vt:lpstr>
      <vt:lpstr>Calibri</vt:lpstr>
      <vt:lpstr>Days</vt:lpstr>
      <vt:lpstr>Canva Sans Bold</vt:lpstr>
      <vt:lpstr>Open Sauce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R</dc:title>
  <cp:lastModifiedBy>Rohit Malayil</cp:lastModifiedBy>
  <cp:revision>2</cp:revision>
  <dcterms:created xsi:type="dcterms:W3CDTF">2006-08-16T00:00:00Z</dcterms:created>
  <dcterms:modified xsi:type="dcterms:W3CDTF">2025-03-16T21:49:51Z</dcterms:modified>
  <dc:identifier>DAGh6xdMuIU</dc:identifier>
</cp:coreProperties>
</file>