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80" r:id="rId24"/>
    <p:sldId id="279" r:id="rId25"/>
    <p:sldId id="281" r:id="rId26"/>
    <p:sldId id="282" r:id="rId27"/>
    <p:sldId id="284" r:id="rId28"/>
    <p:sldId id="283" r:id="rId29"/>
    <p:sldId id="285" r:id="rId30"/>
    <p:sldId id="286" r:id="rId31"/>
    <p:sldId id="287" r:id="rId32"/>
    <p:sldId id="288" r:id="rId33"/>
    <p:sldId id="289" r:id="rId34"/>
    <p:sldId id="290" r:id="rId35"/>
    <p:sldId id="292" r:id="rId36"/>
    <p:sldId id="291" r:id="rId37"/>
    <p:sldId id="293"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AE88-7C42-6526-AF91-F36B2EE1C6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F4DF2A-03C0-525D-03FD-8BEC949E9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C0BF6C-97BB-A0BB-1D13-FB1D61DACB7B}"/>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5" name="Footer Placeholder 4">
            <a:extLst>
              <a:ext uri="{FF2B5EF4-FFF2-40B4-BE49-F238E27FC236}">
                <a16:creationId xmlns:a16="http://schemas.microsoft.com/office/drawing/2014/main" id="{B5CA10E3-126D-037B-039B-785ED7446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6072-F411-6B95-090E-2706CC7EA2E4}"/>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471620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4112-C912-F3E5-DC3B-E38EB3BECB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169ED9-8873-D1FD-4264-F4A1C1520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583AA-C3DA-9A02-0CDB-86EEC4AE3F2B}"/>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5" name="Footer Placeholder 4">
            <a:extLst>
              <a:ext uri="{FF2B5EF4-FFF2-40B4-BE49-F238E27FC236}">
                <a16:creationId xmlns:a16="http://schemas.microsoft.com/office/drawing/2014/main" id="{76C6C585-E432-3F06-7740-1876393C2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7A89C-B099-03DE-5D63-1AE695904E5C}"/>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177704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399C78-85BC-85FC-5A0A-425AEB4B39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CC00E6-6237-9315-1399-2D3072C04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47344F-D326-4397-C1CA-96F00BFDC064}"/>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5" name="Footer Placeholder 4">
            <a:extLst>
              <a:ext uri="{FF2B5EF4-FFF2-40B4-BE49-F238E27FC236}">
                <a16:creationId xmlns:a16="http://schemas.microsoft.com/office/drawing/2014/main" id="{C6DB1568-6454-F740-BA27-376B289C7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199D1-583B-8A36-A232-F4D8BDF1542D}"/>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91475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94D8-98F1-3BEB-2303-76EBD52E54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D9397-3C67-9DA8-7E0E-ABD01930D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AEE905-BC3D-00FB-1A42-0B1A549F0093}"/>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5" name="Footer Placeholder 4">
            <a:extLst>
              <a:ext uri="{FF2B5EF4-FFF2-40B4-BE49-F238E27FC236}">
                <a16:creationId xmlns:a16="http://schemas.microsoft.com/office/drawing/2014/main" id="{CF741E24-641D-3C2A-FFE5-6F85B5FBB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F175C-7471-C33D-23A5-A9205AE0112F}"/>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9905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8B82-BFC0-99B0-A4CB-C2C4C2BF9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FD2AE6-1AC5-A7DF-DCEF-7E4262A2D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FF4B6-A549-B3A2-400C-EB972F102FD7}"/>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5" name="Footer Placeholder 4">
            <a:extLst>
              <a:ext uri="{FF2B5EF4-FFF2-40B4-BE49-F238E27FC236}">
                <a16:creationId xmlns:a16="http://schemas.microsoft.com/office/drawing/2014/main" id="{FA922294-0E27-C811-9F32-C784F3F282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745C1-0F8F-4D94-C3B4-A29B096FC5D2}"/>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25462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A93-9B08-EB42-D13F-BF2C50F21A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DEC16-0A95-8920-665B-44703329B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8AE553-F10E-D8BD-0773-59A8013FC8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DF58FB-00B1-CDA6-D5B2-01BE6FED58E8}"/>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6" name="Footer Placeholder 5">
            <a:extLst>
              <a:ext uri="{FF2B5EF4-FFF2-40B4-BE49-F238E27FC236}">
                <a16:creationId xmlns:a16="http://schemas.microsoft.com/office/drawing/2014/main" id="{D1B61888-5C71-22B6-FBEA-C480AE7AB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E02EE1-0DF1-634A-ED2D-B399ABDB6433}"/>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207609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01DB-05A8-8A2E-CA93-80D4E1B598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1659E-6CEF-46FE-DE91-2BACB34C9D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DB757-DDFE-3B0B-B130-C58ABFC9D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56C60C-F8AA-64CF-9806-7A3C6D89D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53CA4-9EF0-E386-1267-155456C27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151A27-FE0C-8681-08DE-136533E70E4D}"/>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8" name="Footer Placeholder 7">
            <a:extLst>
              <a:ext uri="{FF2B5EF4-FFF2-40B4-BE49-F238E27FC236}">
                <a16:creationId xmlns:a16="http://schemas.microsoft.com/office/drawing/2014/main" id="{5E4F87DE-88BC-9B19-EDA9-A1DA3A2668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AE930F-F4F0-85AE-6EF7-641935DA4BEA}"/>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118947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E110-0ADC-EBBC-CFC9-E0956A00A7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271916-11DF-91CD-02C2-774CDDD41C5B}"/>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4" name="Footer Placeholder 3">
            <a:extLst>
              <a:ext uri="{FF2B5EF4-FFF2-40B4-BE49-F238E27FC236}">
                <a16:creationId xmlns:a16="http://schemas.microsoft.com/office/drawing/2014/main" id="{A1DB2B55-2078-AE82-8FD1-4CEB2DF236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518AC6-A394-8B3E-A987-CB4098E35AD8}"/>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195339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AC3F66-E742-5C67-CCAF-17B17984710C}"/>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3" name="Footer Placeholder 2">
            <a:extLst>
              <a:ext uri="{FF2B5EF4-FFF2-40B4-BE49-F238E27FC236}">
                <a16:creationId xmlns:a16="http://schemas.microsoft.com/office/drawing/2014/main" id="{790059D3-5EDF-76B9-30AF-0A343B48A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D8DCD3-E55A-4D75-CB29-3E8032183211}"/>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220106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3963-EE18-B846-6EAC-BF64BECCB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ED72B6-060C-98EE-4A6A-4C6498B19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A1B865-F39E-B69A-CEE7-4997DB891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31E6E-7A54-3FEC-AE0A-FE46536C80B3}"/>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6" name="Footer Placeholder 5">
            <a:extLst>
              <a:ext uri="{FF2B5EF4-FFF2-40B4-BE49-F238E27FC236}">
                <a16:creationId xmlns:a16="http://schemas.microsoft.com/office/drawing/2014/main" id="{ACEA2B8B-00E8-8852-0A63-224241458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0F2FD5-604A-E0A7-AEC5-90A639CEA58E}"/>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309765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21F0-CD06-1A1B-C397-BE0DCC05A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4F05B8-098D-D447-3263-48AA45C11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EFC04-9A77-A9BA-E012-70563B938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77CEE6-7B2A-8726-4597-88E456027FA6}"/>
              </a:ext>
            </a:extLst>
          </p:cNvPr>
          <p:cNvSpPr>
            <a:spLocks noGrp="1"/>
          </p:cNvSpPr>
          <p:nvPr>
            <p:ph type="dt" sz="half" idx="10"/>
          </p:nvPr>
        </p:nvSpPr>
        <p:spPr/>
        <p:txBody>
          <a:bodyPr/>
          <a:lstStyle/>
          <a:p>
            <a:fld id="{39AEDB1A-3984-4108-983F-7A24E230516F}" type="datetimeFigureOut">
              <a:rPr lang="en-IN" smtClean="0"/>
              <a:t>13-02-2025</a:t>
            </a:fld>
            <a:endParaRPr lang="en-IN"/>
          </a:p>
        </p:txBody>
      </p:sp>
      <p:sp>
        <p:nvSpPr>
          <p:cNvPr id="6" name="Footer Placeholder 5">
            <a:extLst>
              <a:ext uri="{FF2B5EF4-FFF2-40B4-BE49-F238E27FC236}">
                <a16:creationId xmlns:a16="http://schemas.microsoft.com/office/drawing/2014/main" id="{9797AEDC-3F6F-0789-C0C7-CF57ED739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99090-5F31-8D40-6E1E-CB69A18085A3}"/>
              </a:ext>
            </a:extLst>
          </p:cNvPr>
          <p:cNvSpPr>
            <a:spLocks noGrp="1"/>
          </p:cNvSpPr>
          <p:nvPr>
            <p:ph type="sldNum" sz="quarter" idx="12"/>
          </p:nvPr>
        </p:nvSpPr>
        <p:spPr/>
        <p:txBody>
          <a:bodyPr/>
          <a:lstStyle/>
          <a:p>
            <a:fld id="{3EEDF0CF-9EEC-493D-928F-EC3EFB1C853D}" type="slidenum">
              <a:rPr lang="en-IN" smtClean="0"/>
              <a:t>‹#›</a:t>
            </a:fld>
            <a:endParaRPr lang="en-IN"/>
          </a:p>
        </p:txBody>
      </p:sp>
    </p:spTree>
    <p:extLst>
      <p:ext uri="{BB962C8B-B14F-4D97-AF65-F5344CB8AC3E}">
        <p14:creationId xmlns:p14="http://schemas.microsoft.com/office/powerpoint/2010/main" val="281148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231205-B7F8-8B25-28D2-FE09FC40A3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90129-F754-71CA-F1C6-2D39D1FC25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0213D5-B747-6CD0-8830-BDD008D4B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EDB1A-3984-4108-983F-7A24E230516F}" type="datetimeFigureOut">
              <a:rPr lang="en-IN" smtClean="0"/>
              <a:t>13-02-2025</a:t>
            </a:fld>
            <a:endParaRPr lang="en-IN"/>
          </a:p>
        </p:txBody>
      </p:sp>
      <p:sp>
        <p:nvSpPr>
          <p:cNvPr id="5" name="Footer Placeholder 4">
            <a:extLst>
              <a:ext uri="{FF2B5EF4-FFF2-40B4-BE49-F238E27FC236}">
                <a16:creationId xmlns:a16="http://schemas.microsoft.com/office/drawing/2014/main" id="{581D0272-483E-6E35-D0D0-38B8C09B5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9FBBDB-A7DB-8E3B-14A2-2563239EE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DF0CF-9EEC-493D-928F-EC3EFB1C853D}" type="slidenum">
              <a:rPr lang="en-IN" smtClean="0"/>
              <a:t>‹#›</a:t>
            </a:fld>
            <a:endParaRPr lang="en-IN"/>
          </a:p>
        </p:txBody>
      </p:sp>
    </p:spTree>
    <p:extLst>
      <p:ext uri="{BB962C8B-B14F-4D97-AF65-F5344CB8AC3E}">
        <p14:creationId xmlns:p14="http://schemas.microsoft.com/office/powerpoint/2010/main" val="2258026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difference-between-data-administrator-da-and-database-administrator-db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abstraction-in-java-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C0C6-6DD5-C38C-EE13-B4BAC939A414}"/>
              </a:ext>
            </a:extLst>
          </p:cNvPr>
          <p:cNvSpPr>
            <a:spLocks noGrp="1"/>
          </p:cNvSpPr>
          <p:nvPr>
            <p:ph type="ctrTitle"/>
          </p:nvPr>
        </p:nvSpPr>
        <p:spPr>
          <a:xfrm>
            <a:off x="1524000" y="1122363"/>
            <a:ext cx="9144000" cy="1655762"/>
          </a:xfrm>
        </p:spPr>
        <p:txBody>
          <a:bodyPr/>
          <a:lstStyle/>
          <a:p>
            <a:r>
              <a:rPr lang="en-IN" dirty="0">
                <a:solidFill>
                  <a:srgbClr val="FF0000"/>
                </a:solidFill>
              </a:rPr>
              <a:t>MODULE 1</a:t>
            </a:r>
          </a:p>
        </p:txBody>
      </p:sp>
      <p:sp>
        <p:nvSpPr>
          <p:cNvPr id="3" name="Subtitle 2">
            <a:extLst>
              <a:ext uri="{FF2B5EF4-FFF2-40B4-BE49-F238E27FC236}">
                <a16:creationId xmlns:a16="http://schemas.microsoft.com/office/drawing/2014/main" id="{4CB778DB-8F10-10E1-FDEB-EB2B88DA6D25}"/>
              </a:ext>
            </a:extLst>
          </p:cNvPr>
          <p:cNvSpPr>
            <a:spLocks noGrp="1"/>
          </p:cNvSpPr>
          <p:nvPr>
            <p:ph type="subTitle" idx="1"/>
          </p:nvPr>
        </p:nvSpPr>
        <p:spPr/>
        <p:txBody>
          <a:bodyPr>
            <a:normAutofit/>
          </a:bodyPr>
          <a:lstStyle/>
          <a:p>
            <a:r>
              <a:rPr lang="en-IN" sz="4000" dirty="0">
                <a:solidFill>
                  <a:srgbClr val="00B0F0"/>
                </a:solidFill>
              </a:rPr>
              <a:t>RELATIONAL DATABASE</a:t>
            </a:r>
          </a:p>
        </p:txBody>
      </p:sp>
    </p:spTree>
    <p:extLst>
      <p:ext uri="{BB962C8B-B14F-4D97-AF65-F5344CB8AC3E}">
        <p14:creationId xmlns:p14="http://schemas.microsoft.com/office/powerpoint/2010/main" val="423377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185B9-F0E1-C375-0849-A343D8D47C48}"/>
              </a:ext>
            </a:extLst>
          </p:cNvPr>
          <p:cNvSpPr>
            <a:spLocks noGrp="1"/>
          </p:cNvSpPr>
          <p:nvPr>
            <p:ph idx="1"/>
          </p:nvPr>
        </p:nvSpPr>
        <p:spPr>
          <a:xfrm>
            <a:off x="838200" y="396240"/>
            <a:ext cx="10515600" cy="5780723"/>
          </a:xfrm>
        </p:spPr>
        <p:txBody>
          <a:bodyPr/>
          <a:lstStyle/>
          <a:p>
            <a:pPr algn="l" fontAlgn="base">
              <a:spcBef>
                <a:spcPts val="1800"/>
              </a:spcBef>
              <a:spcAft>
                <a:spcPts val="1800"/>
              </a:spcAft>
            </a:pPr>
            <a:endParaRPr lang="en-US" b="1" i="0" dirty="0">
              <a:solidFill>
                <a:srgbClr val="273239"/>
              </a:solidFill>
              <a:effectLst/>
              <a:latin typeface="Nunito" pitchFamily="2" charset="0"/>
            </a:endParaRPr>
          </a:p>
          <a:p>
            <a:pPr algn="l" fontAlgn="base">
              <a:spcBef>
                <a:spcPts val="1800"/>
              </a:spcBef>
              <a:spcAft>
                <a:spcPts val="1800"/>
              </a:spcAft>
            </a:pPr>
            <a:r>
              <a:rPr lang="en-US" b="1" i="0" dirty="0">
                <a:solidFill>
                  <a:srgbClr val="273239"/>
                </a:solidFill>
                <a:effectLst/>
                <a:latin typeface="Nunito" pitchFamily="2" charset="0"/>
              </a:rPr>
              <a:t>Applications of Database System</a:t>
            </a:r>
          </a:p>
          <a:p>
            <a:pPr algn="just" rtl="0" fontAlgn="base">
              <a:spcAft>
                <a:spcPts val="750"/>
              </a:spcAft>
            </a:pPr>
            <a:r>
              <a:rPr lang="en-US" b="0" i="0" dirty="0">
                <a:solidFill>
                  <a:srgbClr val="273239"/>
                </a:solidFill>
                <a:effectLst/>
                <a:latin typeface="Nunito" pitchFamily="2" charset="0"/>
              </a:rPr>
              <a:t>Database systems have a prominent effect in many industries which includes finance, telecommunications, logistics, manufacturing, entertainment, and more. They enable efficient data storage, retrieval, and analysis, for the user or the organization helping in fast and efficient decision-making.</a:t>
            </a:r>
          </a:p>
          <a:p>
            <a:endParaRPr lang="en-IN" dirty="0"/>
          </a:p>
        </p:txBody>
      </p:sp>
    </p:spTree>
    <p:extLst>
      <p:ext uri="{BB962C8B-B14F-4D97-AF65-F5344CB8AC3E}">
        <p14:creationId xmlns:p14="http://schemas.microsoft.com/office/powerpoint/2010/main" val="885866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F52D334D-169D-4540-2A46-7C1ACCD553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12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E0FF-13F4-46B5-4CE1-C3A309BA71F4}"/>
              </a:ext>
            </a:extLst>
          </p:cNvPr>
          <p:cNvSpPr>
            <a:spLocks noGrp="1"/>
          </p:cNvSpPr>
          <p:nvPr>
            <p:ph type="title"/>
          </p:nvPr>
        </p:nvSpPr>
        <p:spPr>
          <a:xfrm>
            <a:off x="543560" y="-102235"/>
            <a:ext cx="10515600" cy="1325563"/>
          </a:xfrm>
        </p:spPr>
        <p:txBody>
          <a:bodyPr>
            <a:normAutofit/>
          </a:bodyPr>
          <a:lstStyle/>
          <a:p>
            <a:pPr algn="ctr"/>
            <a:r>
              <a:rPr lang="en-IN" sz="4000" b="0" i="0" u="sng" strike="noStrike" baseline="0" dirty="0">
                <a:solidFill>
                  <a:srgbClr val="FF0000"/>
                </a:solidFill>
                <a:latin typeface="Arial" panose="020B0604020202020204" pitchFamily="34" charset="0"/>
                <a:cs typeface="Arial" panose="020B0604020202020204" pitchFamily="34" charset="0"/>
              </a:rPr>
              <a:t>View of Data</a:t>
            </a:r>
            <a:endParaRPr lang="en-IN" sz="4000" u="sng"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6440FA3B-4A17-A65F-EF90-57D3F8EA3E13}"/>
              </a:ext>
            </a:extLst>
          </p:cNvPr>
          <p:cNvPicPr>
            <a:picLocks noGrp="1" noChangeAspect="1"/>
          </p:cNvPicPr>
          <p:nvPr>
            <p:ph idx="1"/>
          </p:nvPr>
        </p:nvPicPr>
        <p:blipFill>
          <a:blip r:embed="rId2"/>
          <a:stretch>
            <a:fillRect/>
          </a:stretch>
        </p:blipFill>
        <p:spPr>
          <a:xfrm>
            <a:off x="0" y="1554481"/>
            <a:ext cx="12191999" cy="5303520"/>
          </a:xfrm>
        </p:spPr>
      </p:pic>
    </p:spTree>
    <p:extLst>
      <p:ext uri="{BB962C8B-B14F-4D97-AF65-F5344CB8AC3E}">
        <p14:creationId xmlns:p14="http://schemas.microsoft.com/office/powerpoint/2010/main" val="5304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8F73-113E-5EF6-FF8A-3800FC020375}"/>
              </a:ext>
            </a:extLst>
          </p:cNvPr>
          <p:cNvSpPr>
            <a:spLocks noGrp="1"/>
          </p:cNvSpPr>
          <p:nvPr>
            <p:ph type="title"/>
          </p:nvPr>
        </p:nvSpPr>
        <p:spPr>
          <a:xfrm>
            <a:off x="756920" y="1"/>
            <a:ext cx="10515600" cy="487680"/>
          </a:xfrm>
        </p:spPr>
        <p:txBody>
          <a:bodyPr>
            <a:normAutofit fontScale="90000"/>
          </a:bodyPr>
          <a:lstStyle/>
          <a:p>
            <a:r>
              <a:rPr lang="en-IN" b="1" u="sng" dirty="0">
                <a:solidFill>
                  <a:srgbClr val="FF0000"/>
                </a:solidFill>
              </a:rPr>
              <a:t>Data Abstraction</a:t>
            </a:r>
          </a:p>
        </p:txBody>
      </p:sp>
      <p:pic>
        <p:nvPicPr>
          <p:cNvPr id="5" name="Content Placeholder 4">
            <a:extLst>
              <a:ext uri="{FF2B5EF4-FFF2-40B4-BE49-F238E27FC236}">
                <a16:creationId xmlns:a16="http://schemas.microsoft.com/office/drawing/2014/main" id="{F37EE5A1-121D-9647-B9C5-AF7075FAE9B7}"/>
              </a:ext>
            </a:extLst>
          </p:cNvPr>
          <p:cNvPicPr>
            <a:picLocks noGrp="1" noChangeAspect="1"/>
          </p:cNvPicPr>
          <p:nvPr>
            <p:ph idx="1"/>
          </p:nvPr>
        </p:nvPicPr>
        <p:blipFill>
          <a:blip r:embed="rId2"/>
          <a:stretch>
            <a:fillRect/>
          </a:stretch>
        </p:blipFill>
        <p:spPr>
          <a:xfrm>
            <a:off x="0" y="487682"/>
            <a:ext cx="12192000" cy="6370318"/>
          </a:xfrm>
        </p:spPr>
      </p:pic>
    </p:spTree>
    <p:extLst>
      <p:ext uri="{BB962C8B-B14F-4D97-AF65-F5344CB8AC3E}">
        <p14:creationId xmlns:p14="http://schemas.microsoft.com/office/powerpoint/2010/main" val="281387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D6A1-3923-4163-AD86-956361831B19}"/>
              </a:ext>
            </a:extLst>
          </p:cNvPr>
          <p:cNvSpPr>
            <a:spLocks noGrp="1"/>
          </p:cNvSpPr>
          <p:nvPr>
            <p:ph type="title"/>
          </p:nvPr>
        </p:nvSpPr>
        <p:spPr/>
        <p:txBody>
          <a:bodyPr/>
          <a:lstStyle/>
          <a:p>
            <a:r>
              <a:rPr lang="en-US" b="1" i="0" dirty="0">
                <a:solidFill>
                  <a:srgbClr val="273239"/>
                </a:solidFill>
                <a:effectLst/>
                <a:latin typeface="Nunito" pitchFamily="2" charset="0"/>
              </a:rPr>
              <a:t>Physical or Internal Level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E1B3828-1BB6-B1B5-C1EA-1CDF467D781A}"/>
              </a:ext>
            </a:extLst>
          </p:cNvPr>
          <p:cNvSpPr>
            <a:spLocks noGrp="1"/>
          </p:cNvSpPr>
          <p:nvPr>
            <p:ph idx="1"/>
          </p:nvPr>
        </p:nvSpPr>
        <p:spPr>
          <a:xfrm>
            <a:off x="574040" y="1124584"/>
            <a:ext cx="11038840" cy="5194935"/>
          </a:xfrm>
        </p:spPr>
        <p:txBody>
          <a:bodyPr>
            <a:noAutofit/>
          </a:bodyPr>
          <a:lstStyle/>
          <a:p>
            <a:pPr algn="l"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It is the lowest level of data abstraction which defines how data is stored in database . </a:t>
            </a:r>
          </a:p>
          <a:p>
            <a:pPr algn="l"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It defines data structures used to store data and methods to access data in database.</a:t>
            </a:r>
          </a:p>
          <a:p>
            <a:pPr algn="l"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 It is very complex to understand and hence kept hidden from user. </a:t>
            </a:r>
          </a:p>
          <a:p>
            <a:pPr algn="l" rtl="0" fontAlgn="base">
              <a:spcAft>
                <a:spcPts val="750"/>
              </a:spcAft>
            </a:pPr>
            <a:r>
              <a:rPr lang="en-US" b="0" i="0" u="sng" dirty="0">
                <a:solidFill>
                  <a:srgbClr val="273239"/>
                </a:solidFill>
                <a:effectLst/>
                <a:latin typeface="Arial" panose="020B0604020202020204" pitchFamily="34" charset="0"/>
                <a:cs typeface="Arial" panose="020B0604020202020204" pitchFamily="34" charset="0"/>
                <a:hlinkClick r:id="rId2"/>
              </a:rPr>
              <a:t>Database administrator </a:t>
            </a:r>
            <a:r>
              <a:rPr lang="en-US" b="0" i="0" dirty="0">
                <a:solidFill>
                  <a:srgbClr val="273239"/>
                </a:solidFill>
                <a:effectLst/>
                <a:latin typeface="Arial" panose="020B0604020202020204" pitchFamily="34" charset="0"/>
                <a:cs typeface="Arial" panose="020B0604020202020204" pitchFamily="34" charset="0"/>
              </a:rPr>
              <a:t>decides how and where to store the data in database.</a:t>
            </a:r>
          </a:p>
          <a:p>
            <a:pPr algn="l"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Physical level deals with actual storage details like data organization, disk space allocation and data access methods.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0441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3A43-284D-52B2-83A6-CAC4075879D2}"/>
              </a:ext>
            </a:extLst>
          </p:cNvPr>
          <p:cNvSpPr>
            <a:spLocks noGrp="1"/>
          </p:cNvSpPr>
          <p:nvPr>
            <p:ph type="title"/>
          </p:nvPr>
        </p:nvSpPr>
        <p:spPr/>
        <p:txBody>
          <a:bodyPr/>
          <a:lstStyle/>
          <a:p>
            <a:r>
              <a:rPr lang="en-US" b="1" i="0" dirty="0">
                <a:solidFill>
                  <a:srgbClr val="273239"/>
                </a:solidFill>
                <a:effectLst/>
                <a:latin typeface="Nunito" pitchFamily="2" charset="0"/>
              </a:rPr>
              <a:t>Logical or Conceptual Level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D5A149B-85DE-B13A-F1F9-DF4B60E5AB2C}"/>
              </a:ext>
            </a:extLst>
          </p:cNvPr>
          <p:cNvSpPr>
            <a:spLocks noGrp="1"/>
          </p:cNvSpPr>
          <p:nvPr>
            <p:ph idx="1"/>
          </p:nvPr>
        </p:nvSpPr>
        <p:spPr/>
        <p:txBody>
          <a:bodyPr/>
          <a:lstStyle/>
          <a:p>
            <a:pPr algn="l" rtl="0" fontAlgn="base">
              <a:spcAft>
                <a:spcPts val="750"/>
              </a:spcAft>
            </a:pPr>
            <a:r>
              <a:rPr lang="en-US" b="0" i="0" dirty="0">
                <a:solidFill>
                  <a:srgbClr val="273239"/>
                </a:solidFill>
                <a:effectLst/>
                <a:latin typeface="Nunito" pitchFamily="2" charset="0"/>
              </a:rPr>
              <a:t>It is intermediate level present next to physical level.</a:t>
            </a:r>
          </a:p>
          <a:p>
            <a:pPr algn="l" rtl="0" fontAlgn="base">
              <a:spcAft>
                <a:spcPts val="750"/>
              </a:spcAft>
            </a:pPr>
            <a:r>
              <a:rPr lang="en-US" b="0" i="0" dirty="0">
                <a:solidFill>
                  <a:srgbClr val="273239"/>
                </a:solidFill>
                <a:effectLst/>
                <a:latin typeface="Nunito" pitchFamily="2" charset="0"/>
              </a:rPr>
              <a:t> It defines what data is present in database and their relationships between them . </a:t>
            </a:r>
          </a:p>
          <a:p>
            <a:pPr algn="l" rtl="0" fontAlgn="base">
              <a:spcAft>
                <a:spcPts val="750"/>
              </a:spcAft>
            </a:pPr>
            <a:r>
              <a:rPr lang="en-US" b="0" i="0" dirty="0">
                <a:solidFill>
                  <a:srgbClr val="273239"/>
                </a:solidFill>
                <a:effectLst/>
                <a:latin typeface="Nunito" pitchFamily="2" charset="0"/>
              </a:rPr>
              <a:t>It is less complex as compared to physical level.</a:t>
            </a:r>
          </a:p>
          <a:p>
            <a:pPr algn="l" rtl="0" fontAlgn="base">
              <a:spcAft>
                <a:spcPts val="750"/>
              </a:spcAft>
            </a:pPr>
            <a:r>
              <a:rPr lang="en-US" b="0" i="0" dirty="0">
                <a:solidFill>
                  <a:srgbClr val="273239"/>
                </a:solidFill>
                <a:effectLst/>
                <a:latin typeface="Nunito" pitchFamily="2" charset="0"/>
              </a:rPr>
              <a:t> Programmers generally work at this level and depending on data, structure of tables, relationships and their constraints is decided at this level.</a:t>
            </a:r>
          </a:p>
          <a:p>
            <a:endParaRPr lang="en-IN" dirty="0"/>
          </a:p>
        </p:txBody>
      </p:sp>
    </p:spTree>
    <p:extLst>
      <p:ext uri="{BB962C8B-B14F-4D97-AF65-F5344CB8AC3E}">
        <p14:creationId xmlns:p14="http://schemas.microsoft.com/office/powerpoint/2010/main" val="123058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B33D-8ECC-3E10-17DE-FC5E4630E4DD}"/>
              </a:ext>
            </a:extLst>
          </p:cNvPr>
          <p:cNvSpPr>
            <a:spLocks noGrp="1"/>
          </p:cNvSpPr>
          <p:nvPr>
            <p:ph type="title"/>
          </p:nvPr>
        </p:nvSpPr>
        <p:spPr/>
        <p:txBody>
          <a:bodyPr/>
          <a:lstStyle/>
          <a:p>
            <a:r>
              <a:rPr lang="en-US" b="1" i="0" dirty="0">
                <a:solidFill>
                  <a:srgbClr val="273239"/>
                </a:solidFill>
                <a:effectLst/>
                <a:latin typeface="Nunito" pitchFamily="2" charset="0"/>
              </a:rPr>
              <a:t>View or External Level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E8CC879-C97F-ABE6-D2E7-2739D7A27298}"/>
              </a:ext>
            </a:extLst>
          </p:cNvPr>
          <p:cNvSpPr>
            <a:spLocks noGrp="1"/>
          </p:cNvSpPr>
          <p:nvPr>
            <p:ph idx="1"/>
          </p:nvPr>
        </p:nvSpPr>
        <p:spPr/>
        <p:txBody>
          <a:bodyPr>
            <a:normAutofit/>
          </a:bodyPr>
          <a:lstStyle/>
          <a:p>
            <a:pPr algn="l" rtl="0" fontAlgn="base">
              <a:spcAft>
                <a:spcPts val="750"/>
              </a:spcAft>
            </a:pPr>
            <a:r>
              <a:rPr lang="en-US" sz="3200" b="0" i="0" dirty="0">
                <a:solidFill>
                  <a:srgbClr val="273239"/>
                </a:solidFill>
                <a:effectLst/>
                <a:latin typeface="Arial" panose="020B0604020202020204" pitchFamily="34" charset="0"/>
                <a:cs typeface="Arial" panose="020B0604020202020204" pitchFamily="34" charset="0"/>
              </a:rPr>
              <a:t>It is the highest level in </a:t>
            </a:r>
            <a:r>
              <a:rPr lang="en-US" sz="3200" b="0" i="0" u="sng" dirty="0">
                <a:solidFill>
                  <a:srgbClr val="273239"/>
                </a:solidFill>
                <a:effectLst/>
                <a:latin typeface="Arial" panose="020B0604020202020204" pitchFamily="34" charset="0"/>
                <a:cs typeface="Arial" panose="020B0604020202020204" pitchFamily="34" charset="0"/>
                <a:hlinkClick r:id="rId2"/>
              </a:rPr>
              <a:t>abstraction</a:t>
            </a:r>
            <a:r>
              <a:rPr lang="en-US" sz="3200" b="0" i="0" dirty="0">
                <a:solidFill>
                  <a:srgbClr val="273239"/>
                </a:solidFill>
                <a:effectLst/>
                <a:latin typeface="Arial" panose="020B0604020202020204" pitchFamily="34" charset="0"/>
                <a:cs typeface="Arial" panose="020B0604020202020204" pitchFamily="34" charset="0"/>
              </a:rPr>
              <a:t>. </a:t>
            </a:r>
          </a:p>
          <a:p>
            <a:pPr algn="l"/>
            <a:r>
              <a:rPr lang="en-US" sz="3200" dirty="0">
                <a:solidFill>
                  <a:srgbClr val="273239"/>
                </a:solidFill>
                <a:latin typeface="Arial" panose="020B0604020202020204" pitchFamily="34" charset="0"/>
                <a:cs typeface="Arial" panose="020B0604020202020204" pitchFamily="34" charset="0"/>
              </a:rPr>
              <a:t>Many users of the database system do not need all information; instead, they need to access only a part of the database.</a:t>
            </a:r>
          </a:p>
          <a:p>
            <a:pPr algn="l"/>
            <a:r>
              <a:rPr lang="en-US" sz="3200" dirty="0">
                <a:solidFill>
                  <a:srgbClr val="273239"/>
                </a:solidFill>
                <a:latin typeface="Arial" panose="020B0604020202020204" pitchFamily="34" charset="0"/>
                <a:cs typeface="Arial" panose="020B0604020202020204" pitchFamily="34" charset="0"/>
              </a:rPr>
              <a:t>The system may provide many views for the </a:t>
            </a:r>
            <a:r>
              <a:rPr lang="en-IN" sz="3200" dirty="0">
                <a:solidFill>
                  <a:srgbClr val="273239"/>
                </a:solidFill>
                <a:latin typeface="Arial" panose="020B0604020202020204" pitchFamily="34" charset="0"/>
                <a:cs typeface="Arial" panose="020B0604020202020204" pitchFamily="34" charset="0"/>
              </a:rPr>
              <a:t>same database.</a:t>
            </a:r>
            <a:endParaRPr lang="en-US" sz="3200" dirty="0">
              <a:solidFill>
                <a:srgbClr val="273239"/>
              </a:solidFill>
              <a:latin typeface="Arial" panose="020B0604020202020204" pitchFamily="34" charset="0"/>
              <a:cs typeface="Arial" panose="020B0604020202020204" pitchFamily="34" charset="0"/>
            </a:endParaRPr>
          </a:p>
          <a:p>
            <a:pPr algn="l" rtl="0" fontAlgn="base">
              <a:spcAft>
                <a:spcPts val="750"/>
              </a:spcAft>
            </a:pPr>
            <a:r>
              <a:rPr lang="en-US" sz="3200" b="0" i="0" dirty="0">
                <a:solidFill>
                  <a:srgbClr val="273239"/>
                </a:solidFill>
                <a:effectLst/>
                <a:latin typeface="Arial" panose="020B0604020202020204" pitchFamily="34" charset="0"/>
                <a:cs typeface="Arial" panose="020B0604020202020204" pitchFamily="34" charset="0"/>
              </a:rPr>
              <a:t>There are different levels of views and each view defines only a part of whole data required to user. </a:t>
            </a: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74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DF9CB5-20FD-E17B-7F7C-251FBC70197C}"/>
              </a:ext>
            </a:extLst>
          </p:cNvPr>
          <p:cNvPicPr>
            <a:picLocks noGrp="1" noChangeAspect="1"/>
          </p:cNvPicPr>
          <p:nvPr>
            <p:ph idx="1"/>
          </p:nvPr>
        </p:nvPicPr>
        <p:blipFill>
          <a:blip r:embed="rId2"/>
          <a:stretch>
            <a:fillRect/>
          </a:stretch>
        </p:blipFill>
        <p:spPr>
          <a:xfrm>
            <a:off x="-71120" y="0"/>
            <a:ext cx="12263120" cy="6858000"/>
          </a:xfrm>
        </p:spPr>
      </p:pic>
    </p:spTree>
    <p:extLst>
      <p:ext uri="{BB962C8B-B14F-4D97-AF65-F5344CB8AC3E}">
        <p14:creationId xmlns:p14="http://schemas.microsoft.com/office/powerpoint/2010/main" val="87055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0E2B78-3703-FA5D-6B62-CC8B6E90A8AC}"/>
              </a:ext>
            </a:extLst>
          </p:cNvPr>
          <p:cNvPicPr>
            <a:picLocks noGrp="1" noChangeAspect="1"/>
          </p:cNvPicPr>
          <p:nvPr>
            <p:ph idx="1"/>
          </p:nvPr>
        </p:nvPicPr>
        <p:blipFill>
          <a:blip r:embed="rId2"/>
          <a:stretch>
            <a:fillRect/>
          </a:stretch>
        </p:blipFill>
        <p:spPr>
          <a:xfrm>
            <a:off x="0" y="0"/>
            <a:ext cx="12191999" cy="6857999"/>
          </a:xfrm>
        </p:spPr>
      </p:pic>
    </p:spTree>
    <p:extLst>
      <p:ext uri="{BB962C8B-B14F-4D97-AF65-F5344CB8AC3E}">
        <p14:creationId xmlns:p14="http://schemas.microsoft.com/office/powerpoint/2010/main" val="72636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4B2C0-F5F9-B0E3-F7E0-71BB6D26E084}"/>
              </a:ext>
            </a:extLst>
          </p:cNvPr>
          <p:cNvSpPr>
            <a:spLocks noGrp="1"/>
          </p:cNvSpPr>
          <p:nvPr>
            <p:ph idx="1"/>
          </p:nvPr>
        </p:nvSpPr>
        <p:spPr/>
        <p:txBody>
          <a:bodyPr/>
          <a:lstStyle/>
          <a:p>
            <a:r>
              <a:rPr lang="en-US" b="1" i="0" dirty="0">
                <a:solidFill>
                  <a:srgbClr val="273239"/>
                </a:solidFill>
                <a:effectLst/>
                <a:latin typeface="Nunito" pitchFamily="2" charset="0"/>
              </a:rPr>
              <a:t>“Schema”</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“Instance”</a:t>
            </a:r>
            <a:r>
              <a:rPr lang="en-US" b="0" i="0" dirty="0">
                <a:solidFill>
                  <a:srgbClr val="273239"/>
                </a:solidFill>
                <a:effectLst/>
                <a:latin typeface="Nunito" pitchFamily="2" charset="0"/>
              </a:rPr>
              <a:t> are key ideas in a database management system (DBMS) that help organize and manage data. </a:t>
            </a:r>
          </a:p>
          <a:p>
            <a:r>
              <a:rPr lang="en-US" b="0" i="0" dirty="0">
                <a:solidFill>
                  <a:srgbClr val="273239"/>
                </a:solidFill>
                <a:effectLst/>
                <a:latin typeface="Nunito" pitchFamily="2" charset="0"/>
              </a:rPr>
              <a:t>A schema can be referred to as the blueprint of the database while an instance is the actual contents of the database at a given point of time.</a:t>
            </a:r>
            <a:endParaRPr lang="en-IN" dirty="0"/>
          </a:p>
        </p:txBody>
      </p:sp>
    </p:spTree>
    <p:extLst>
      <p:ext uri="{BB962C8B-B14F-4D97-AF65-F5344CB8AC3E}">
        <p14:creationId xmlns:p14="http://schemas.microsoft.com/office/powerpoint/2010/main" val="354685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F2567A-3B7B-1EA5-EB50-13DCCB064BD2}"/>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633949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0A34-0E14-9961-9F03-16AB0D3C829B}"/>
              </a:ext>
            </a:extLst>
          </p:cNvPr>
          <p:cNvSpPr>
            <a:spLocks noGrp="1"/>
          </p:cNvSpPr>
          <p:nvPr>
            <p:ph type="title"/>
          </p:nvPr>
        </p:nvSpPr>
        <p:spPr>
          <a:xfrm>
            <a:off x="838200" y="365125"/>
            <a:ext cx="10515600" cy="650875"/>
          </a:xfrm>
        </p:spPr>
        <p:txBody>
          <a:bodyPr>
            <a:normAutofit fontScale="90000"/>
          </a:bodyPr>
          <a:lstStyle/>
          <a:p>
            <a:r>
              <a:rPr lang="en-US" b="1" i="0" dirty="0">
                <a:solidFill>
                  <a:srgbClr val="273239"/>
                </a:solidFill>
                <a:effectLst/>
                <a:latin typeface="Nunito" pitchFamily="2" charset="0"/>
              </a:rPr>
              <a:t>What is Schema?</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09BDF2AA-8B1B-63A1-3DC5-4F9BE20145EB}"/>
              </a:ext>
            </a:extLst>
          </p:cNvPr>
          <p:cNvSpPr>
            <a:spLocks noGrp="1"/>
          </p:cNvSpPr>
          <p:nvPr>
            <p:ph idx="1"/>
          </p:nvPr>
        </p:nvSpPr>
        <p:spPr>
          <a:xfrm>
            <a:off x="838200" y="843280"/>
            <a:ext cx="10916920" cy="5333683"/>
          </a:xfrm>
        </p:spPr>
        <p:txBody>
          <a:bodyPr>
            <a:noAutofit/>
          </a:bodyPr>
          <a:lstStyle/>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Schema is the overall description of the database. </a:t>
            </a:r>
          </a:p>
          <a:p>
            <a:pPr algn="just" rtl="0" fontAlgn="base">
              <a:spcAft>
                <a:spcPts val="750"/>
              </a:spcAft>
            </a:pPr>
            <a:r>
              <a:rPr lang="en-US" dirty="0">
                <a:solidFill>
                  <a:srgbClr val="273239"/>
                </a:solidFill>
                <a:latin typeface="Arial" panose="020B0604020202020204" pitchFamily="34" charset="0"/>
                <a:cs typeface="Arial" panose="020B0604020202020204" pitchFamily="34" charset="0"/>
              </a:rPr>
              <a:t>It outlines the tables, fields, relationships, views, indexes, and other elements within the database. </a:t>
            </a:r>
          </a:p>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The basic structure of how the data will be stored in the database is called schema. </a:t>
            </a:r>
          </a:p>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In DBMS, the term schema refers to the architecture of the database which describes how it will appear or will be constructed. </a:t>
            </a:r>
          </a:p>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It describes the organization of data such as tables, relationships as well as constraints. </a:t>
            </a:r>
          </a:p>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A schema is a template that dictates how data items in a database will be stored, arranged, and accessed.</a:t>
            </a: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428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DF7A1DE8-0321-2622-FC71-ADEB3580D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960" y="447040"/>
            <a:ext cx="10088879" cy="55116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61BCF0-1D27-21D0-B9C3-984E3966069E}"/>
              </a:ext>
            </a:extLst>
          </p:cNvPr>
          <p:cNvSpPr txBox="1"/>
          <p:nvPr/>
        </p:nvSpPr>
        <p:spPr>
          <a:xfrm>
            <a:off x="5151120" y="6149350"/>
            <a:ext cx="6096000" cy="523220"/>
          </a:xfrm>
          <a:prstGeom prst="rect">
            <a:avLst/>
          </a:prstGeom>
          <a:noFill/>
        </p:spPr>
        <p:txBody>
          <a:bodyPr wrap="square">
            <a:spAutoFit/>
          </a:bodyPr>
          <a:lstStyle/>
          <a:p>
            <a:pPr algn="l" fontAlgn="base"/>
            <a:r>
              <a:rPr lang="en-IN" sz="2800" b="1" i="0" dirty="0">
                <a:solidFill>
                  <a:srgbClr val="273239"/>
                </a:solidFill>
                <a:effectLst/>
                <a:latin typeface="Arial" panose="020B0604020202020204" pitchFamily="34" charset="0"/>
                <a:cs typeface="Arial" panose="020B0604020202020204" pitchFamily="34" charset="0"/>
              </a:rPr>
              <a:t>Schema</a:t>
            </a:r>
          </a:p>
        </p:txBody>
      </p:sp>
    </p:spTree>
    <p:extLst>
      <p:ext uri="{BB962C8B-B14F-4D97-AF65-F5344CB8AC3E}">
        <p14:creationId xmlns:p14="http://schemas.microsoft.com/office/powerpoint/2010/main" val="427979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7C148-C1E6-0454-1464-0EE17543DBB1}"/>
              </a:ext>
            </a:extLst>
          </p:cNvPr>
          <p:cNvSpPr>
            <a:spLocks noGrp="1"/>
          </p:cNvSpPr>
          <p:nvPr>
            <p:ph idx="1"/>
          </p:nvPr>
        </p:nvSpPr>
        <p:spPr>
          <a:xfrm>
            <a:off x="838200" y="792480"/>
            <a:ext cx="10515600" cy="5384483"/>
          </a:xfrm>
        </p:spPr>
        <p:txBody>
          <a:bodyPr>
            <a:normAutofit/>
          </a:bodyPr>
          <a:lstStyle/>
          <a:p>
            <a:pPr algn="l" rtl="0" fontAlgn="base">
              <a:spcAft>
                <a:spcPts val="750"/>
              </a:spcAft>
            </a:pPr>
            <a:r>
              <a:rPr lang="en-US" sz="3200" b="0" i="0" dirty="0">
                <a:solidFill>
                  <a:srgbClr val="273239"/>
                </a:solidFill>
                <a:effectLst/>
                <a:latin typeface="Arial" panose="020B0604020202020204" pitchFamily="34" charset="0"/>
                <a:cs typeface="Arial" panose="020B0604020202020204" pitchFamily="34" charset="0"/>
              </a:rPr>
              <a:t>Schema is of three types: Logical Schema, Physical Schema and view Schema. </a:t>
            </a:r>
          </a:p>
          <a:p>
            <a:pPr algn="l" fontAlgn="base">
              <a:spcAft>
                <a:spcPts val="1800"/>
              </a:spcAft>
              <a:buFont typeface="Arial" panose="020B0604020202020204" pitchFamily="34" charset="0"/>
              <a:buChar char="•"/>
            </a:pPr>
            <a:r>
              <a:rPr lang="en-US" sz="3200" b="1" i="0" dirty="0">
                <a:solidFill>
                  <a:srgbClr val="273239"/>
                </a:solidFill>
                <a:effectLst/>
                <a:latin typeface="Arial" panose="020B0604020202020204" pitchFamily="34" charset="0"/>
                <a:cs typeface="Arial" panose="020B0604020202020204" pitchFamily="34" charset="0"/>
              </a:rPr>
              <a:t>Logical Schema – </a:t>
            </a:r>
            <a:r>
              <a:rPr lang="en-US" sz="3200" b="0" i="0" dirty="0">
                <a:solidFill>
                  <a:srgbClr val="273239"/>
                </a:solidFill>
                <a:effectLst/>
                <a:latin typeface="Arial" panose="020B0604020202020204" pitchFamily="34" charset="0"/>
                <a:cs typeface="Arial" panose="020B0604020202020204" pitchFamily="34" charset="0"/>
              </a:rPr>
              <a:t>It describes the database designed at a logical level.</a:t>
            </a:r>
          </a:p>
          <a:p>
            <a:pPr algn="l" fontAlgn="base">
              <a:spcAft>
                <a:spcPts val="1800"/>
              </a:spcAft>
              <a:buFont typeface="Arial" panose="020B0604020202020204" pitchFamily="34" charset="0"/>
              <a:buChar char="•"/>
            </a:pPr>
            <a:r>
              <a:rPr lang="en-US" sz="3200" b="1" i="0" dirty="0">
                <a:solidFill>
                  <a:srgbClr val="273239"/>
                </a:solidFill>
                <a:effectLst/>
                <a:latin typeface="Arial" panose="020B0604020202020204" pitchFamily="34" charset="0"/>
                <a:cs typeface="Arial" panose="020B0604020202020204" pitchFamily="34" charset="0"/>
              </a:rPr>
              <a:t>Physical Schema – </a:t>
            </a:r>
            <a:r>
              <a:rPr lang="en-US" sz="3200" b="0" i="0" dirty="0">
                <a:solidFill>
                  <a:srgbClr val="273239"/>
                </a:solidFill>
                <a:effectLst/>
                <a:latin typeface="Arial" panose="020B0604020202020204" pitchFamily="34" charset="0"/>
                <a:cs typeface="Arial" panose="020B0604020202020204" pitchFamily="34" charset="0"/>
              </a:rPr>
              <a:t>It describes the database designed at the physical level.</a:t>
            </a:r>
          </a:p>
          <a:p>
            <a:pPr algn="l" fontAlgn="base">
              <a:spcAft>
                <a:spcPts val="1800"/>
              </a:spcAft>
              <a:buFont typeface="Arial" panose="020B0604020202020204" pitchFamily="34" charset="0"/>
              <a:buChar char="•"/>
            </a:pPr>
            <a:r>
              <a:rPr lang="en-US" sz="3200" b="1" i="0" dirty="0">
                <a:solidFill>
                  <a:srgbClr val="273239"/>
                </a:solidFill>
                <a:effectLst/>
                <a:latin typeface="Arial" panose="020B0604020202020204" pitchFamily="34" charset="0"/>
                <a:cs typeface="Arial" panose="020B0604020202020204" pitchFamily="34" charset="0"/>
              </a:rPr>
              <a:t>View Schema </a:t>
            </a:r>
            <a:r>
              <a:rPr lang="en-US" sz="3200" b="0" i="0" dirty="0">
                <a:solidFill>
                  <a:srgbClr val="273239"/>
                </a:solidFill>
                <a:effectLst/>
                <a:latin typeface="Arial" panose="020B0604020202020204" pitchFamily="34" charset="0"/>
                <a:cs typeface="Arial" panose="020B0604020202020204" pitchFamily="34" charset="0"/>
              </a:rPr>
              <a:t>– It defines the design of the database at the view level.</a:t>
            </a:r>
            <a:r>
              <a:rPr lang="en-IN" sz="3200" b="0" i="0" u="none" strike="noStrike" baseline="0" dirty="0">
                <a:latin typeface="Arial" panose="020B0604020202020204" pitchFamily="34" charset="0"/>
                <a:cs typeface="Arial" panose="020B0604020202020204" pitchFamily="34" charset="0"/>
              </a:rPr>
              <a:t> </a:t>
            </a:r>
            <a:r>
              <a:rPr lang="en-IN" sz="3200" dirty="0">
                <a:solidFill>
                  <a:srgbClr val="273239"/>
                </a:solidFill>
                <a:latin typeface="Arial" panose="020B0604020202020204" pitchFamily="34" charset="0"/>
                <a:cs typeface="Arial" panose="020B0604020202020204" pitchFamily="34" charset="0"/>
              </a:rPr>
              <a:t>(sometimes called sub schemas)</a:t>
            </a:r>
            <a:endParaRPr lang="en-US" sz="3200" dirty="0">
              <a:solidFill>
                <a:srgbClr val="273239"/>
              </a:solidFill>
              <a:latin typeface="Arial" panose="020B0604020202020204" pitchFamily="34" charset="0"/>
              <a:cs typeface="Arial" panose="020B0604020202020204" pitchFamily="34" charset="0"/>
            </a:endParaRPr>
          </a:p>
          <a:p>
            <a:pPr marL="0" indent="0" algn="l" fontAlgn="base">
              <a:spcBef>
                <a:spcPts val="1800"/>
              </a:spcBef>
              <a:spcAft>
                <a:spcPts val="1800"/>
              </a:spcAft>
              <a:buNone/>
            </a:pPr>
            <a:endParaRPr lang="en-US" sz="3200" b="1" i="0" dirty="0">
              <a:solidFill>
                <a:srgbClr val="273239"/>
              </a:solidFill>
              <a:effectLst/>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6718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descr="Lightbox">
            <a:extLst>
              <a:ext uri="{FF2B5EF4-FFF2-40B4-BE49-F238E27FC236}">
                <a16:creationId xmlns:a16="http://schemas.microsoft.com/office/drawing/2014/main" id="{0FAA3517-83CE-45C6-7FAD-1836F7619E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A7964D1E-5C01-4338-CD4F-D1383DCECD80}"/>
              </a:ext>
            </a:extLst>
          </p:cNvPr>
          <p:cNvPicPr>
            <a:picLocks noChangeAspect="1"/>
          </p:cNvPicPr>
          <p:nvPr/>
        </p:nvPicPr>
        <p:blipFill>
          <a:blip r:embed="rId2"/>
          <a:stretch>
            <a:fillRect/>
          </a:stretch>
        </p:blipFill>
        <p:spPr>
          <a:xfrm>
            <a:off x="1160420" y="467360"/>
            <a:ext cx="9964780" cy="6014719"/>
          </a:xfrm>
          <a:prstGeom prst="rect">
            <a:avLst/>
          </a:prstGeom>
        </p:spPr>
      </p:pic>
    </p:spTree>
    <p:extLst>
      <p:ext uri="{BB962C8B-B14F-4D97-AF65-F5344CB8AC3E}">
        <p14:creationId xmlns:p14="http://schemas.microsoft.com/office/powerpoint/2010/main" val="2572574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4114-4D57-60E4-3596-3CD40C08088B}"/>
              </a:ext>
            </a:extLst>
          </p:cNvPr>
          <p:cNvSpPr>
            <a:spLocks noGrp="1"/>
          </p:cNvSpPr>
          <p:nvPr>
            <p:ph type="title"/>
          </p:nvPr>
        </p:nvSpPr>
        <p:spPr>
          <a:xfrm>
            <a:off x="838200" y="365126"/>
            <a:ext cx="10515600" cy="467994"/>
          </a:xfrm>
        </p:spPr>
        <p:txBody>
          <a:bodyPr>
            <a:normAutofit fontScale="90000"/>
          </a:bodyPr>
          <a:lstStyle/>
          <a:p>
            <a:r>
              <a:rPr lang="en-US" b="1" i="0" dirty="0">
                <a:solidFill>
                  <a:srgbClr val="273239"/>
                </a:solidFill>
                <a:effectLst/>
                <a:latin typeface="Nunito" pitchFamily="2" charset="0"/>
              </a:rPr>
              <a:t>What is Instance?</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DB985A3-D1DA-020F-FA33-37C1042552AE}"/>
              </a:ext>
            </a:extLst>
          </p:cNvPr>
          <p:cNvSpPr>
            <a:spLocks noGrp="1"/>
          </p:cNvSpPr>
          <p:nvPr>
            <p:ph idx="1"/>
          </p:nvPr>
        </p:nvSpPr>
        <p:spPr>
          <a:xfrm>
            <a:off x="838200" y="833120"/>
            <a:ext cx="10515600" cy="5343843"/>
          </a:xfrm>
        </p:spPr>
        <p:txBody>
          <a:bodyPr>
            <a:noAutofit/>
          </a:bodyPr>
          <a:lstStyle/>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An instance of </a:t>
            </a:r>
            <a:r>
              <a:rPr lang="en-US" b="0" i="0" u="sng" dirty="0">
                <a:solidFill>
                  <a:srgbClr val="273239"/>
                </a:solidFill>
                <a:effectLst/>
                <a:latin typeface="Arial" panose="020B0604020202020204" pitchFamily="34" charset="0"/>
                <a:cs typeface="Arial" panose="020B0604020202020204" pitchFamily="34" charset="0"/>
                <a:hlinkClick r:id="rId2"/>
              </a:rPr>
              <a:t>DBMS</a:t>
            </a:r>
            <a:r>
              <a:rPr lang="en-US" b="0" i="0" dirty="0">
                <a:solidFill>
                  <a:srgbClr val="273239"/>
                </a:solidFill>
                <a:effectLst/>
                <a:latin typeface="Arial" panose="020B0604020202020204" pitchFamily="34" charset="0"/>
                <a:cs typeface="Arial" panose="020B0604020202020204" pitchFamily="34" charset="0"/>
              </a:rPr>
              <a:t> refers to real data in a database coming at some particular point in time.</a:t>
            </a:r>
          </a:p>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 Instance on the other hand refers to the content in the database in as much as it refers to the structure defined under a particular schema at a given point.</a:t>
            </a:r>
          </a:p>
          <a:p>
            <a:pPr algn="l" fontAlgn="base">
              <a:spcBef>
                <a:spcPts val="1800"/>
              </a:spcBef>
              <a:spcAft>
                <a:spcPts val="1800"/>
              </a:spcAft>
            </a:pPr>
            <a:r>
              <a:rPr lang="en-US" b="1" i="0" dirty="0">
                <a:solidFill>
                  <a:srgbClr val="273239"/>
                </a:solidFill>
                <a:effectLst/>
                <a:latin typeface="Arial" panose="020B0604020202020204" pitchFamily="34" charset="0"/>
                <a:cs typeface="Arial" panose="020B0604020202020204" pitchFamily="34" charset="0"/>
              </a:rPr>
              <a:t>Example</a:t>
            </a:r>
          </a:p>
          <a:p>
            <a:pPr algn="just" rtl="0" fontAlgn="base">
              <a:spcAft>
                <a:spcPts val="750"/>
              </a:spcAft>
            </a:pPr>
            <a:r>
              <a:rPr lang="en-US" b="0" i="0" dirty="0">
                <a:solidFill>
                  <a:srgbClr val="273239"/>
                </a:solidFill>
                <a:effectLst/>
                <a:latin typeface="Arial" panose="020B0604020202020204" pitchFamily="34" charset="0"/>
                <a:cs typeface="Arial" panose="020B0604020202020204" pitchFamily="34" charset="0"/>
              </a:rPr>
              <a:t>Let’s say a table teacher in our database whose name is School, suppose the table has 50 records so the instance of the database has 50 records for now and tomorrow we are going to add another fifty records so tomorrow the instance has a total of 100 records. This is called an instance.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028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10A6AD-9346-1EC9-264E-3123122AE2B8}"/>
              </a:ext>
            </a:extLst>
          </p:cNvPr>
          <p:cNvPicPr>
            <a:picLocks noGrp="1" noChangeAspect="1"/>
          </p:cNvPicPr>
          <p:nvPr>
            <p:ph idx="1"/>
          </p:nvPr>
        </p:nvPicPr>
        <p:blipFill>
          <a:blip r:embed="rId2"/>
          <a:stretch>
            <a:fillRect/>
          </a:stretch>
        </p:blipFill>
        <p:spPr>
          <a:xfrm>
            <a:off x="0" y="101600"/>
            <a:ext cx="12192000" cy="6756400"/>
          </a:xfrm>
        </p:spPr>
      </p:pic>
    </p:spTree>
    <p:extLst>
      <p:ext uri="{BB962C8B-B14F-4D97-AF65-F5344CB8AC3E}">
        <p14:creationId xmlns:p14="http://schemas.microsoft.com/office/powerpoint/2010/main" val="7931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F91747-6FFB-22CA-18F2-5DDDA6EF30FC}"/>
              </a:ext>
            </a:extLst>
          </p:cNvPr>
          <p:cNvPicPr>
            <a:picLocks noChangeAspect="1"/>
          </p:cNvPicPr>
          <p:nvPr/>
        </p:nvPicPr>
        <p:blipFill>
          <a:blip r:embed="rId2"/>
          <a:stretch>
            <a:fillRect/>
          </a:stretch>
        </p:blipFill>
        <p:spPr>
          <a:xfrm>
            <a:off x="132080" y="132080"/>
            <a:ext cx="11958320" cy="6725920"/>
          </a:xfrm>
          <a:prstGeom prst="rect">
            <a:avLst/>
          </a:prstGeom>
        </p:spPr>
      </p:pic>
    </p:spTree>
    <p:extLst>
      <p:ext uri="{BB962C8B-B14F-4D97-AF65-F5344CB8AC3E}">
        <p14:creationId xmlns:p14="http://schemas.microsoft.com/office/powerpoint/2010/main" val="846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13A2B8-59E9-CD7C-63A5-D4E6D578E507}"/>
              </a:ext>
            </a:extLst>
          </p:cNvPr>
          <p:cNvPicPr>
            <a:picLocks noGrp="1" noChangeAspect="1"/>
          </p:cNvPicPr>
          <p:nvPr>
            <p:ph idx="1"/>
          </p:nvPr>
        </p:nvPicPr>
        <p:blipFill>
          <a:blip r:embed="rId2"/>
          <a:stretch>
            <a:fillRect/>
          </a:stretch>
        </p:blipFill>
        <p:spPr>
          <a:xfrm>
            <a:off x="0" y="121920"/>
            <a:ext cx="12192000" cy="6736080"/>
          </a:xfrm>
        </p:spPr>
      </p:pic>
    </p:spTree>
    <p:extLst>
      <p:ext uri="{BB962C8B-B14F-4D97-AF65-F5344CB8AC3E}">
        <p14:creationId xmlns:p14="http://schemas.microsoft.com/office/powerpoint/2010/main" val="2464193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33FED0-FD7E-215A-A8C5-E6711B3C64F0}"/>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106355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962378-4750-EAF0-2A3A-AC7A3CEE18A0}"/>
              </a:ext>
            </a:extLst>
          </p:cNvPr>
          <p:cNvPicPr>
            <a:picLocks noGrp="1" noChangeAspect="1"/>
          </p:cNvPicPr>
          <p:nvPr>
            <p:ph idx="1"/>
          </p:nvPr>
        </p:nvPicPr>
        <p:blipFill>
          <a:blip r:embed="rId2"/>
          <a:stretch>
            <a:fillRect/>
          </a:stretch>
        </p:blipFill>
        <p:spPr>
          <a:xfrm>
            <a:off x="15778" y="0"/>
            <a:ext cx="12176222" cy="6858000"/>
          </a:xfrm>
        </p:spPr>
      </p:pic>
    </p:spTree>
    <p:extLst>
      <p:ext uri="{BB962C8B-B14F-4D97-AF65-F5344CB8AC3E}">
        <p14:creationId xmlns:p14="http://schemas.microsoft.com/office/powerpoint/2010/main" val="426398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12E4A2-0F1F-BE39-1D14-33363F1A3FD7}"/>
              </a:ext>
            </a:extLst>
          </p:cNvPr>
          <p:cNvPicPr>
            <a:picLocks noGrp="1" noChangeAspect="1"/>
          </p:cNvPicPr>
          <p:nvPr>
            <p:ph idx="1"/>
          </p:nvPr>
        </p:nvPicPr>
        <p:blipFill>
          <a:blip r:embed="rId2"/>
          <a:stretch>
            <a:fillRect/>
          </a:stretch>
        </p:blipFill>
        <p:spPr>
          <a:xfrm>
            <a:off x="-22829" y="0"/>
            <a:ext cx="12214829" cy="6858000"/>
          </a:xfrm>
        </p:spPr>
      </p:pic>
    </p:spTree>
    <p:extLst>
      <p:ext uri="{BB962C8B-B14F-4D97-AF65-F5344CB8AC3E}">
        <p14:creationId xmlns:p14="http://schemas.microsoft.com/office/powerpoint/2010/main" val="353232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278D5-D0AE-7D93-BE8F-C4DD10A516D9}"/>
              </a:ext>
            </a:extLst>
          </p:cNvPr>
          <p:cNvSpPr>
            <a:spLocks noGrp="1"/>
          </p:cNvSpPr>
          <p:nvPr>
            <p:ph idx="1"/>
          </p:nvPr>
        </p:nvSpPr>
        <p:spPr>
          <a:xfrm>
            <a:off x="838200" y="386080"/>
            <a:ext cx="10515600" cy="5790883"/>
          </a:xfrm>
        </p:spPr>
        <p:txBody>
          <a:bodyPr/>
          <a:lstStyle/>
          <a:p>
            <a:pPr algn="l" rtl="0" fontAlgn="base">
              <a:spcAft>
                <a:spcPts val="750"/>
              </a:spcAft>
            </a:pPr>
            <a:r>
              <a:rPr lang="en-US" b="0" i="0" dirty="0">
                <a:solidFill>
                  <a:srgbClr val="273239"/>
                </a:solidFill>
                <a:effectLst/>
                <a:latin typeface="Nunito" pitchFamily="2" charset="0"/>
              </a:rPr>
              <a:t>We typically follow the below steps for </a:t>
            </a:r>
            <a:r>
              <a:rPr lang="en-US" b="1" i="0" dirty="0">
                <a:solidFill>
                  <a:srgbClr val="273239"/>
                </a:solidFill>
                <a:effectLst/>
                <a:latin typeface="Nunito" pitchFamily="2" charset="0"/>
              </a:rPr>
              <a:t>designing</a:t>
            </a:r>
            <a:r>
              <a:rPr lang="en-US" b="0" i="0" dirty="0">
                <a:solidFill>
                  <a:srgbClr val="273239"/>
                </a:solidFill>
                <a:effectLst/>
                <a:latin typeface="Nunito" pitchFamily="2" charset="0"/>
              </a:rPr>
              <a:t> a database for an application.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Gather the requirements (functional and data) by asking questions to the database users.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Do a logical or conceptual design of the database. This is where </a:t>
            </a:r>
            <a:r>
              <a:rPr lang="en-US" b="1" i="0" dirty="0">
                <a:solidFill>
                  <a:srgbClr val="273239"/>
                </a:solidFill>
                <a:effectLst/>
                <a:latin typeface="Nunito" pitchFamily="2" charset="0"/>
              </a:rPr>
              <a:t>ER model</a:t>
            </a:r>
            <a:r>
              <a:rPr lang="en-US" b="0" i="0" dirty="0">
                <a:solidFill>
                  <a:srgbClr val="273239"/>
                </a:solidFill>
                <a:effectLst/>
                <a:latin typeface="Nunito" pitchFamily="2" charset="0"/>
              </a:rPr>
              <a:t> plays a role. It is the most used graphical representation of the conceptual design of a database.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 Entity Relationship Model is a model for identifying entities (like student, car or company) to be represented in the database and representation of how those entities are related.</a:t>
            </a:r>
          </a:p>
          <a:p>
            <a:pPr marL="0" indent="0">
              <a:buNone/>
            </a:pPr>
            <a:endParaRPr lang="en-IN" dirty="0"/>
          </a:p>
        </p:txBody>
      </p:sp>
    </p:spTree>
    <p:extLst>
      <p:ext uri="{BB962C8B-B14F-4D97-AF65-F5344CB8AC3E}">
        <p14:creationId xmlns:p14="http://schemas.microsoft.com/office/powerpoint/2010/main" val="3171200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FC418F-7560-F10E-F72F-EF0CD7CD3CBA}"/>
              </a:ext>
            </a:extLst>
          </p:cNvPr>
          <p:cNvSpPr>
            <a:spLocks noGrp="1"/>
          </p:cNvSpPr>
          <p:nvPr>
            <p:ph idx="1"/>
          </p:nvPr>
        </p:nvSpPr>
        <p:spPr>
          <a:xfrm>
            <a:off x="838200" y="701040"/>
            <a:ext cx="10515600" cy="5475923"/>
          </a:xfrm>
        </p:spPr>
        <p:txBody>
          <a:bodyPr>
            <a:normAutofit/>
          </a:bodyPr>
          <a:lstStyle/>
          <a:p>
            <a:pPr algn="l" fontAlgn="base"/>
            <a:r>
              <a:rPr lang="en-US" b="1" i="0" dirty="0">
                <a:solidFill>
                  <a:srgbClr val="273239"/>
                </a:solidFill>
                <a:effectLst/>
                <a:latin typeface="Nunito" pitchFamily="2" charset="0"/>
              </a:rPr>
              <a:t>Why Use ER Diagrams In DBMS?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ER diagrams represent the E-R model in a database, making them easy to convert into relations (tables).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ER diagrams provide the purpose of real-world modeling of objects which makes them intently useful.</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ER diagrams require no technical knowledge of the underlying DBMS used.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gives a standard solution for visualizing the data logically.</a:t>
            </a:r>
          </a:p>
          <a:p>
            <a:endParaRPr lang="en-IN" dirty="0"/>
          </a:p>
        </p:txBody>
      </p:sp>
    </p:spTree>
    <p:extLst>
      <p:ext uri="{BB962C8B-B14F-4D97-AF65-F5344CB8AC3E}">
        <p14:creationId xmlns:p14="http://schemas.microsoft.com/office/powerpoint/2010/main" val="402350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42AD-B458-C43C-3498-ABCF2C148505}"/>
              </a:ext>
            </a:extLst>
          </p:cNvPr>
          <p:cNvSpPr>
            <a:spLocks noGrp="1"/>
          </p:cNvSpPr>
          <p:nvPr>
            <p:ph type="title"/>
          </p:nvPr>
        </p:nvSpPr>
        <p:spPr>
          <a:xfrm>
            <a:off x="838200" y="365125"/>
            <a:ext cx="10515600" cy="915035"/>
          </a:xfrm>
        </p:spPr>
        <p:txBody>
          <a:bodyPr>
            <a:normAutofit fontScale="90000"/>
          </a:bodyPr>
          <a:lstStyle/>
          <a:p>
            <a:r>
              <a:rPr lang="en-US" b="1" i="0" dirty="0">
                <a:solidFill>
                  <a:srgbClr val="273239"/>
                </a:solidFill>
                <a:effectLst/>
                <a:latin typeface="Nunito" pitchFamily="2" charset="0"/>
              </a:rPr>
              <a:t>Symbols Used in ER Model</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F6924E5-CFB6-5455-C069-41D46D6E9D83}"/>
              </a:ext>
            </a:extLst>
          </p:cNvPr>
          <p:cNvSpPr>
            <a:spLocks noGrp="1"/>
          </p:cNvSpPr>
          <p:nvPr>
            <p:ph idx="1"/>
          </p:nvPr>
        </p:nvSpPr>
        <p:spPr>
          <a:xfrm>
            <a:off x="838200" y="1046480"/>
            <a:ext cx="10515600" cy="5648960"/>
          </a:xfrm>
        </p:spPr>
        <p:txBody>
          <a:bodyPr>
            <a:normAutofit fontScale="92500"/>
          </a:bodyPr>
          <a:lstStyle/>
          <a:p>
            <a:pPr algn="just" rtl="0" fontAlgn="base">
              <a:spcAft>
                <a:spcPts val="750"/>
              </a:spcAft>
            </a:pPr>
            <a:r>
              <a:rPr lang="en-US" b="0" i="0" dirty="0">
                <a:solidFill>
                  <a:srgbClr val="273239"/>
                </a:solidFill>
                <a:effectLst/>
                <a:latin typeface="Nunito" pitchFamily="2" charset="0"/>
              </a:rPr>
              <a:t>ER Model is used to model the logical view of the system from a data perspective which consists of these symbols: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Rectangles:</a:t>
            </a:r>
            <a:r>
              <a:rPr lang="en-US" b="0" i="0" dirty="0">
                <a:solidFill>
                  <a:srgbClr val="273239"/>
                </a:solidFill>
                <a:effectLst/>
                <a:latin typeface="Nunito" pitchFamily="2" charset="0"/>
              </a:rPr>
              <a:t> Rectangles represent Entities in the ER Model.</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Ellipses:</a:t>
            </a:r>
            <a:r>
              <a:rPr lang="en-US" b="0" i="0" dirty="0">
                <a:solidFill>
                  <a:srgbClr val="273239"/>
                </a:solidFill>
                <a:effectLst/>
                <a:latin typeface="Nunito" pitchFamily="2" charset="0"/>
              </a:rPr>
              <a:t> Ellipses represent Attributes in the ER Model.</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Diamond:</a:t>
            </a:r>
            <a:r>
              <a:rPr lang="en-US" b="0" i="0" dirty="0">
                <a:solidFill>
                  <a:srgbClr val="273239"/>
                </a:solidFill>
                <a:effectLst/>
                <a:latin typeface="Nunito" pitchFamily="2" charset="0"/>
              </a:rPr>
              <a:t> Diamonds represent Relationships among Entities.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Lines:</a:t>
            </a:r>
            <a:r>
              <a:rPr lang="en-US" b="0" i="0" dirty="0">
                <a:solidFill>
                  <a:srgbClr val="273239"/>
                </a:solidFill>
                <a:effectLst/>
                <a:latin typeface="Nunito" pitchFamily="2" charset="0"/>
              </a:rPr>
              <a:t> Lines represent attributes to entities and entity sets with other relationship types.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Double Ellipse:</a:t>
            </a:r>
            <a:r>
              <a:rPr lang="en-US" b="0" i="0" dirty="0">
                <a:solidFill>
                  <a:srgbClr val="273239"/>
                </a:solidFill>
                <a:effectLst/>
                <a:latin typeface="Nunito" pitchFamily="2" charset="0"/>
              </a:rPr>
              <a:t> Double Ellipses represent Multi-Valued Attributes.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Double Rectangle:</a:t>
            </a:r>
            <a:r>
              <a:rPr lang="en-US" b="0" i="0" dirty="0">
                <a:solidFill>
                  <a:srgbClr val="273239"/>
                </a:solidFill>
                <a:effectLst/>
                <a:latin typeface="Nunito" pitchFamily="2" charset="0"/>
              </a:rPr>
              <a:t> Double Rectangle represents a Weak Entity.</a:t>
            </a:r>
          </a:p>
          <a:p>
            <a:pPr marL="0" indent="0">
              <a:buNone/>
            </a:pPr>
            <a:endParaRPr lang="en-IN" dirty="0"/>
          </a:p>
        </p:txBody>
      </p:sp>
    </p:spTree>
    <p:extLst>
      <p:ext uri="{BB962C8B-B14F-4D97-AF65-F5344CB8AC3E}">
        <p14:creationId xmlns:p14="http://schemas.microsoft.com/office/powerpoint/2010/main" val="3338200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740B275-14DB-B53E-239A-F3CFBA442AAF}"/>
              </a:ext>
            </a:extLst>
          </p:cNvPr>
          <p:cNvPicPr>
            <a:picLocks noGrp="1" noChangeAspect="1"/>
          </p:cNvPicPr>
          <p:nvPr>
            <p:ph idx="1"/>
          </p:nvPr>
        </p:nvPicPr>
        <p:blipFill>
          <a:blip r:embed="rId2"/>
          <a:stretch>
            <a:fillRect/>
          </a:stretch>
        </p:blipFill>
        <p:spPr bwMode="auto">
          <a:xfrm>
            <a:off x="660400" y="0"/>
            <a:ext cx="11297920" cy="695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01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2E30-0B3B-DE39-453C-99E5B454A17A}"/>
              </a:ext>
            </a:extLst>
          </p:cNvPr>
          <p:cNvSpPr>
            <a:spLocks noGrp="1"/>
          </p:cNvSpPr>
          <p:nvPr>
            <p:ph type="title"/>
          </p:nvPr>
        </p:nvSpPr>
        <p:spPr>
          <a:xfrm>
            <a:off x="838200" y="365125"/>
            <a:ext cx="10515600" cy="711835"/>
          </a:xfrm>
        </p:spPr>
        <p:txBody>
          <a:bodyPr>
            <a:normAutofit fontScale="90000"/>
          </a:bodyPr>
          <a:lstStyle/>
          <a:p>
            <a:r>
              <a:rPr lang="en-IN" b="1" i="0" dirty="0">
                <a:solidFill>
                  <a:srgbClr val="273239"/>
                </a:solidFill>
                <a:effectLst/>
                <a:latin typeface="Nunito" pitchFamily="2" charset="0"/>
              </a:rPr>
              <a:t>Components of ER Diagram</a:t>
            </a:r>
            <a:br>
              <a:rPr lang="en-IN" b="1" i="0" dirty="0">
                <a:solidFill>
                  <a:srgbClr val="273239"/>
                </a:solidFill>
                <a:effectLst/>
                <a:latin typeface="Nunito" pitchFamily="2" charset="0"/>
              </a:rPr>
            </a:br>
            <a:endParaRPr lang="en-IN" dirty="0"/>
          </a:p>
        </p:txBody>
      </p:sp>
      <p:pic>
        <p:nvPicPr>
          <p:cNvPr id="5" name="Content Placeholder 4">
            <a:extLst>
              <a:ext uri="{FF2B5EF4-FFF2-40B4-BE49-F238E27FC236}">
                <a16:creationId xmlns:a16="http://schemas.microsoft.com/office/drawing/2014/main" id="{848A7C78-C598-EB6E-256D-FF36B2BEF50C}"/>
              </a:ext>
            </a:extLst>
          </p:cNvPr>
          <p:cNvPicPr>
            <a:picLocks noGrp="1" noChangeAspect="1"/>
          </p:cNvPicPr>
          <p:nvPr>
            <p:ph idx="1"/>
          </p:nvPr>
        </p:nvPicPr>
        <p:blipFill>
          <a:blip r:embed="rId2"/>
          <a:stretch>
            <a:fillRect/>
          </a:stretch>
        </p:blipFill>
        <p:spPr>
          <a:xfrm>
            <a:off x="304800" y="1076960"/>
            <a:ext cx="11348719" cy="5659120"/>
          </a:xfrm>
        </p:spPr>
      </p:pic>
    </p:spTree>
    <p:extLst>
      <p:ext uri="{BB962C8B-B14F-4D97-AF65-F5344CB8AC3E}">
        <p14:creationId xmlns:p14="http://schemas.microsoft.com/office/powerpoint/2010/main" val="1962755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R (Entity Relationship) Diagram in DBMS | Board Infinity">
            <a:extLst>
              <a:ext uri="{FF2B5EF4-FFF2-40B4-BE49-F238E27FC236}">
                <a16:creationId xmlns:a16="http://schemas.microsoft.com/office/drawing/2014/main" id="{199FE204-870D-8E3A-C365-37EE1AC8BD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89" y="0"/>
            <a:ext cx="1221598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140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81DCE8-E53A-087E-D0BE-92994452223F}"/>
              </a:ext>
            </a:extLst>
          </p:cNvPr>
          <p:cNvPicPr>
            <a:picLocks noGrp="1" noChangeAspect="1"/>
          </p:cNvPicPr>
          <p:nvPr>
            <p:ph idx="1"/>
          </p:nvPr>
        </p:nvPicPr>
        <p:blipFill>
          <a:blip r:embed="rId2"/>
          <a:stretch>
            <a:fillRect/>
          </a:stretch>
        </p:blipFill>
        <p:spPr>
          <a:xfrm>
            <a:off x="0" y="101600"/>
            <a:ext cx="12192000" cy="6756400"/>
          </a:xfrm>
        </p:spPr>
      </p:pic>
    </p:spTree>
    <p:extLst>
      <p:ext uri="{BB962C8B-B14F-4D97-AF65-F5344CB8AC3E}">
        <p14:creationId xmlns:p14="http://schemas.microsoft.com/office/powerpoint/2010/main" val="107406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29BC1A-CE59-D92C-BE13-0DEFFEE3C864}"/>
              </a:ext>
            </a:extLst>
          </p:cNvPr>
          <p:cNvPicPr>
            <a:picLocks noGrp="1" noChangeAspect="1"/>
          </p:cNvPicPr>
          <p:nvPr>
            <p:ph idx="1"/>
          </p:nvPr>
        </p:nvPicPr>
        <p:blipFill>
          <a:blip r:embed="rId2"/>
          <a:stretch>
            <a:fillRect/>
          </a:stretch>
        </p:blipFill>
        <p:spPr>
          <a:xfrm>
            <a:off x="753675" y="111760"/>
            <a:ext cx="10093743" cy="6055360"/>
          </a:xfrm>
        </p:spPr>
      </p:pic>
    </p:spTree>
    <p:extLst>
      <p:ext uri="{BB962C8B-B14F-4D97-AF65-F5344CB8AC3E}">
        <p14:creationId xmlns:p14="http://schemas.microsoft.com/office/powerpoint/2010/main" val="731792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713C71-186E-46B4-2C43-B58F3D4BD520}"/>
              </a:ext>
            </a:extLst>
          </p:cNvPr>
          <p:cNvPicPr>
            <a:picLocks noGrp="1" noChangeAspect="1"/>
          </p:cNvPicPr>
          <p:nvPr>
            <p:ph idx="1"/>
          </p:nvPr>
        </p:nvPicPr>
        <p:blipFill>
          <a:blip r:embed="rId2"/>
          <a:stretch>
            <a:fillRect/>
          </a:stretch>
        </p:blipFill>
        <p:spPr>
          <a:xfrm>
            <a:off x="399925" y="162560"/>
            <a:ext cx="11609195" cy="6360160"/>
          </a:xfrm>
        </p:spPr>
      </p:pic>
    </p:spTree>
    <p:extLst>
      <p:ext uri="{BB962C8B-B14F-4D97-AF65-F5344CB8AC3E}">
        <p14:creationId xmlns:p14="http://schemas.microsoft.com/office/powerpoint/2010/main" val="892801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E9D1B2-A026-AA26-FBC2-ED46D81FC812}"/>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8023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3437FC-D959-A561-EDF5-08A5BD26F4AB}"/>
              </a:ext>
            </a:extLst>
          </p:cNvPr>
          <p:cNvPicPr>
            <a:picLocks noGrp="1" noChangeAspect="1"/>
          </p:cNvPicPr>
          <p:nvPr>
            <p:ph idx="1"/>
          </p:nvPr>
        </p:nvPicPr>
        <p:blipFill>
          <a:blip r:embed="rId2"/>
          <a:stretch>
            <a:fillRect/>
          </a:stretch>
        </p:blipFill>
        <p:spPr>
          <a:xfrm>
            <a:off x="0" y="132080"/>
            <a:ext cx="12191999" cy="6725920"/>
          </a:xfrm>
        </p:spPr>
      </p:pic>
    </p:spTree>
    <p:extLst>
      <p:ext uri="{BB962C8B-B14F-4D97-AF65-F5344CB8AC3E}">
        <p14:creationId xmlns:p14="http://schemas.microsoft.com/office/powerpoint/2010/main" val="4195067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0A690-210E-949B-360D-BF1A16B8A3CD}"/>
              </a:ext>
            </a:extLst>
          </p:cNvPr>
          <p:cNvSpPr>
            <a:spLocks noGrp="1"/>
          </p:cNvSpPr>
          <p:nvPr>
            <p:ph idx="1"/>
          </p:nvPr>
        </p:nvSpPr>
        <p:spPr>
          <a:xfrm>
            <a:off x="421640" y="271144"/>
            <a:ext cx="11689080" cy="6586856"/>
          </a:xfrm>
        </p:spPr>
        <p:txBody>
          <a:bodyPr>
            <a:normAutofit fontScale="77500" lnSpcReduction="20000"/>
          </a:bodyPr>
          <a:lstStyle/>
          <a:p>
            <a:pPr>
              <a:buFont typeface="Wingdings" panose="05000000000000000000" pitchFamily="2" charset="2"/>
              <a:buChar char="§"/>
            </a:pPr>
            <a:r>
              <a:rPr lang="en-US" b="0" i="0" dirty="0">
                <a:solidFill>
                  <a:srgbClr val="273239"/>
                </a:solidFill>
                <a:effectLst/>
                <a:latin typeface="Nunito" pitchFamily="2" charset="0"/>
              </a:rPr>
              <a:t>Semi-structured data is a type of data that is not purely structured, but also not completely unstructured.</a:t>
            </a:r>
          </a:p>
          <a:p>
            <a:pPr>
              <a:buFont typeface="Wingdings" panose="05000000000000000000" pitchFamily="2" charset="2"/>
              <a:buChar char="§"/>
            </a:pPr>
            <a:r>
              <a:rPr lang="en-US" b="0" i="0" dirty="0">
                <a:solidFill>
                  <a:srgbClr val="273239"/>
                </a:solidFill>
                <a:effectLst/>
                <a:latin typeface="Nunito" pitchFamily="2" charset="0"/>
              </a:rPr>
              <a:t> It contains some level of organization or structure, but does not conform to a rigid schema or data model, and may contain elements that are not easily categorized or classified.</a:t>
            </a:r>
          </a:p>
          <a:p>
            <a:pPr>
              <a:buFont typeface="Wingdings" panose="05000000000000000000" pitchFamily="2" charset="2"/>
              <a:buChar char="§"/>
            </a:pPr>
            <a:r>
              <a:rPr lang="en-IN" b="1" i="0" dirty="0">
                <a:solidFill>
                  <a:srgbClr val="FF0000"/>
                </a:solidFill>
                <a:effectLst/>
                <a:latin typeface="Nunito" pitchFamily="2" charset="0"/>
              </a:rPr>
              <a:t>Characteristics of semi-structured Data:</a:t>
            </a:r>
            <a:endParaRPr lang="en-US" b="0" i="0" dirty="0">
              <a:solidFill>
                <a:srgbClr val="FF0000"/>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Data can not be stored in the form of rows and columns as in Databases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Semi-structured data contains tags and elements (Metadata) which is used to group data and describe how the data is stored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Similar entities are grouped together and organized in a hierarchy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Entities in the same group may or may not have the same attributes or properties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Does not contain sufficient metadata which makes automation and management of data difficult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Size and type of the same attributes in a group may differ</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Due to lack of a well-defined structure, it can not used by computer programs easily</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778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D04325-5069-D444-BDCE-18EE13427E89}"/>
              </a:ext>
            </a:extLst>
          </p:cNvPr>
          <p:cNvPicPr>
            <a:picLocks noGrp="1" noChangeAspect="1"/>
          </p:cNvPicPr>
          <p:nvPr>
            <p:ph idx="1"/>
          </p:nvPr>
        </p:nvPicPr>
        <p:blipFill>
          <a:blip r:embed="rId2"/>
          <a:stretch>
            <a:fillRect/>
          </a:stretch>
        </p:blipFill>
        <p:spPr>
          <a:xfrm>
            <a:off x="18235" y="-101600"/>
            <a:ext cx="12173765" cy="6959600"/>
          </a:xfrm>
        </p:spPr>
      </p:pic>
    </p:spTree>
    <p:extLst>
      <p:ext uri="{BB962C8B-B14F-4D97-AF65-F5344CB8AC3E}">
        <p14:creationId xmlns:p14="http://schemas.microsoft.com/office/powerpoint/2010/main" val="177917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DB1D4A-F489-0473-BC6D-C02B92F36CA5}"/>
              </a:ext>
            </a:extLst>
          </p:cNvPr>
          <p:cNvPicPr>
            <a:picLocks noGrp="1" noChangeAspect="1"/>
          </p:cNvPicPr>
          <p:nvPr>
            <p:ph idx="1"/>
          </p:nvPr>
        </p:nvPicPr>
        <p:blipFill>
          <a:blip r:embed="rId2"/>
          <a:stretch>
            <a:fillRect/>
          </a:stretch>
        </p:blipFill>
        <p:spPr>
          <a:xfrm>
            <a:off x="0" y="10166"/>
            <a:ext cx="12192000" cy="6847834"/>
          </a:xfrm>
        </p:spPr>
      </p:pic>
    </p:spTree>
    <p:extLst>
      <p:ext uri="{BB962C8B-B14F-4D97-AF65-F5344CB8AC3E}">
        <p14:creationId xmlns:p14="http://schemas.microsoft.com/office/powerpoint/2010/main" val="237302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32E77D-E025-A927-EC58-266955543929}"/>
              </a:ext>
            </a:extLst>
          </p:cNvPr>
          <p:cNvPicPr>
            <a:picLocks noGrp="1" noChangeAspect="1"/>
          </p:cNvPicPr>
          <p:nvPr>
            <p:ph idx="1"/>
          </p:nvPr>
        </p:nvPicPr>
        <p:blipFill>
          <a:blip r:embed="rId2"/>
          <a:stretch>
            <a:fillRect/>
          </a:stretch>
        </p:blipFill>
        <p:spPr>
          <a:xfrm>
            <a:off x="1" y="0"/>
            <a:ext cx="12192000" cy="6857999"/>
          </a:xfrm>
        </p:spPr>
      </p:pic>
    </p:spTree>
    <p:extLst>
      <p:ext uri="{BB962C8B-B14F-4D97-AF65-F5344CB8AC3E}">
        <p14:creationId xmlns:p14="http://schemas.microsoft.com/office/powerpoint/2010/main" val="239270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F87565C-A5C6-9C3F-D6F4-DE2FB6AAE21D}"/>
              </a:ext>
            </a:extLst>
          </p:cNvPr>
          <p:cNvPicPr>
            <a:picLocks noGrp="1" noChangeAspect="1"/>
          </p:cNvPicPr>
          <p:nvPr>
            <p:ph idx="1"/>
          </p:nvPr>
        </p:nvPicPr>
        <p:blipFill>
          <a:blip r:embed="rId2"/>
          <a:stretch>
            <a:fillRect/>
          </a:stretch>
        </p:blipFill>
        <p:spPr>
          <a:xfrm>
            <a:off x="-31074" y="0"/>
            <a:ext cx="12223074" cy="6858000"/>
          </a:xfrm>
        </p:spPr>
      </p:pic>
    </p:spTree>
    <p:extLst>
      <p:ext uri="{BB962C8B-B14F-4D97-AF65-F5344CB8AC3E}">
        <p14:creationId xmlns:p14="http://schemas.microsoft.com/office/powerpoint/2010/main" val="910038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73B8-F605-675E-B946-342BEDDDFECE}"/>
              </a:ext>
            </a:extLst>
          </p:cNvPr>
          <p:cNvSpPr>
            <a:spLocks noGrp="1"/>
          </p:cNvSpPr>
          <p:nvPr>
            <p:ph type="title"/>
          </p:nvPr>
        </p:nvSpPr>
        <p:spPr>
          <a:xfrm>
            <a:off x="838200" y="365125"/>
            <a:ext cx="10515600" cy="1036955"/>
          </a:xfrm>
        </p:spPr>
        <p:txBody>
          <a:bodyPr>
            <a:normAutofit/>
          </a:bodyPr>
          <a:lstStyle/>
          <a:p>
            <a:r>
              <a:rPr lang="en-IN" sz="4000" b="0" i="0" u="sng" strike="noStrike" baseline="0" dirty="0">
                <a:solidFill>
                  <a:srgbClr val="FF0000"/>
                </a:solidFill>
                <a:latin typeface="Arial" panose="020B0604020202020204" pitchFamily="34" charset="0"/>
                <a:cs typeface="Arial" panose="020B0604020202020204" pitchFamily="34" charset="0"/>
              </a:rPr>
              <a:t>Purpose of Database System</a:t>
            </a:r>
            <a:endParaRPr lang="en-IN" sz="4000" u="sng" dirty="0">
              <a:solidFill>
                <a:srgbClr val="FF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87C28BDE-C922-0717-9344-8E6A07D2C4D4}"/>
              </a:ext>
            </a:extLst>
          </p:cNvPr>
          <p:cNvPicPr>
            <a:picLocks noGrp="1" noChangeAspect="1"/>
          </p:cNvPicPr>
          <p:nvPr>
            <p:ph idx="1"/>
          </p:nvPr>
        </p:nvPicPr>
        <p:blipFill>
          <a:blip r:embed="rId2"/>
          <a:stretch>
            <a:fillRect/>
          </a:stretch>
        </p:blipFill>
        <p:spPr>
          <a:xfrm>
            <a:off x="0" y="1402080"/>
            <a:ext cx="12192000" cy="5455919"/>
          </a:xfrm>
        </p:spPr>
      </p:pic>
    </p:spTree>
    <p:extLst>
      <p:ext uri="{BB962C8B-B14F-4D97-AF65-F5344CB8AC3E}">
        <p14:creationId xmlns:p14="http://schemas.microsoft.com/office/powerpoint/2010/main" val="1446075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1047</Words>
  <Application>Microsoft Office PowerPoint</Application>
  <PresentationFormat>Widescreen</PresentationFormat>
  <Paragraphs>71</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Nunito</vt:lpstr>
      <vt:lpstr>Wingdings</vt:lpstr>
      <vt:lpstr>Office Theme</vt:lpstr>
      <vt:lpstr>MODULE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of Database System</vt:lpstr>
      <vt:lpstr>PowerPoint Presentation</vt:lpstr>
      <vt:lpstr>PowerPoint Presentation</vt:lpstr>
      <vt:lpstr>View of Data</vt:lpstr>
      <vt:lpstr>Data Abstraction</vt:lpstr>
      <vt:lpstr>Physical or Internal Level </vt:lpstr>
      <vt:lpstr>Logical or Conceptual Level </vt:lpstr>
      <vt:lpstr>View or External Level </vt:lpstr>
      <vt:lpstr>PowerPoint Presentation</vt:lpstr>
      <vt:lpstr>PowerPoint Presentation</vt:lpstr>
      <vt:lpstr>PowerPoint Presentation</vt:lpstr>
      <vt:lpstr>What is Schema? </vt:lpstr>
      <vt:lpstr>PowerPoint Presentation</vt:lpstr>
      <vt:lpstr>PowerPoint Presentation</vt:lpstr>
      <vt:lpstr>PowerPoint Presentation</vt:lpstr>
      <vt:lpstr>What is Instance?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Symbols Used in ER Model </vt:lpstr>
      <vt:lpstr>PowerPoint Presentation</vt:lpstr>
      <vt:lpstr>Components of ER Diagram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Sunitha Aneesh</dc:creator>
  <cp:lastModifiedBy>Sunitha Aneesh</cp:lastModifiedBy>
  <cp:revision>16</cp:revision>
  <dcterms:created xsi:type="dcterms:W3CDTF">2025-02-07T14:57:23Z</dcterms:created>
  <dcterms:modified xsi:type="dcterms:W3CDTF">2025-02-13T17:56:19Z</dcterms:modified>
</cp:coreProperties>
</file>