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Nunito"/>
      <p:regular r:id="rId43"/>
      <p:bold r:id="rId44"/>
      <p:italic r:id="rId45"/>
      <p:boldItalic r:id="rId46"/>
    </p:embeddedFont>
    <p:embeddedFont>
      <p:font typeface="Roboto Mon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Nunito-bold.fntdata"/><Relationship Id="rId43" Type="http://schemas.openxmlformats.org/officeDocument/2006/relationships/font" Target="fonts/Nunito-regular.fntdata"/><Relationship Id="rId46" Type="http://schemas.openxmlformats.org/officeDocument/2006/relationships/font" Target="fonts/Nunito-boldItalic.fntdata"/><Relationship Id="rId45"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Mono-bold.fntdata"/><Relationship Id="rId47" Type="http://schemas.openxmlformats.org/officeDocument/2006/relationships/font" Target="fonts/RobotoMono-regular.fntdata"/><Relationship Id="rId49"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Roboto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3db6a4891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3db6a4891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3db6a48919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3db6a48919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3db6a4891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3db6a4891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3db6a4891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3db6a4891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3db6a4891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3db6a4891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3e86840f1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3e86840f1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3e86840f1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3e86840f1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3e86840f1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3e86840f1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333b941a8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333b941a8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3e86840f1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3e86840f1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3ce4d1686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3ce4d1686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333b941a8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333b941a8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333b941a8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333b941a8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333b941a8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333b941a8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333b941a8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333b941a8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3db6a4891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3db6a4891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333b941a8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333b941a8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333b941a8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333b941a8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333b941a8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333b941a8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333b941a8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333b941a8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333b941a8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333b941a8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3ce4d1686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3ce4d1686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3352d1777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3352d1777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3352d1777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3352d1777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3352d1777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3352d1777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3352d177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3352d177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3352d1777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3352d1777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3352d1777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3352d1777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3352d1777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3352d1777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3352d1777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3352d1777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3ce4d1686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3ce4d1686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3ce4d1686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3ce4d1686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3ce4d1686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3ce4d1686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3db6a489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3db6a489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3ce4d1686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3ce4d1686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3db6a4891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3db6a4891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geeksforgeeks.org/foreign-key-in-dbm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geeksforgeeks.org/normal-forms-in-dbm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4.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ww.geeksforgeeks.org/rules-of-inference/" TargetMode="External"/><Relationship Id="rId4" Type="http://schemas.openxmlformats.org/officeDocument/2006/relationships/hyperlink" Target="https://www.geeksforgeeks.org/differentiate-between-partial-dependency-and-fully-functional-dependency/"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6000"/>
              <a:t>MODULE II</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62500" lnSpcReduction="20000"/>
          </a:bodyPr>
          <a:lstStyle/>
          <a:p>
            <a:pPr indent="0" lvl="0" marL="0" rtl="0" algn="ctr">
              <a:lnSpc>
                <a:spcPct val="90000"/>
              </a:lnSpc>
              <a:spcBef>
                <a:spcPts val="1000"/>
              </a:spcBef>
              <a:spcAft>
                <a:spcPts val="0"/>
              </a:spcAft>
              <a:buClr>
                <a:schemeClr val="dk1"/>
              </a:buClr>
              <a:buSzPts val="688"/>
              <a:buFont typeface="Arial"/>
              <a:buNone/>
            </a:pPr>
            <a:r>
              <a:rPr lang="en-GB" sz="4400">
                <a:solidFill>
                  <a:srgbClr val="FF0000"/>
                </a:solidFill>
              </a:rPr>
              <a:t>DATABASE DESIGN</a:t>
            </a:r>
            <a:endParaRPr sz="4400">
              <a:solidFill>
                <a:srgbClr val="FF0000"/>
              </a:solidFill>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4" name="Google Shape;104;p22"/>
          <p:cNvPicPr preferRelativeResize="0"/>
          <p:nvPr/>
        </p:nvPicPr>
        <p:blipFill>
          <a:blip r:embed="rId3">
            <a:alphaModFix/>
          </a:blip>
          <a:stretch>
            <a:fillRect/>
          </a:stretch>
        </p:blipFill>
        <p:spPr>
          <a:xfrm>
            <a:off x="252425" y="308825"/>
            <a:ext cx="8639175" cy="4643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0" name="Google Shape;11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1" name="Google Shape;111;p23"/>
          <p:cNvPicPr preferRelativeResize="0"/>
          <p:nvPr/>
        </p:nvPicPr>
        <p:blipFill>
          <a:blip r:embed="rId3">
            <a:alphaModFix/>
          </a:blip>
          <a:stretch>
            <a:fillRect/>
          </a:stretch>
        </p:blipFill>
        <p:spPr>
          <a:xfrm>
            <a:off x="38100" y="134851"/>
            <a:ext cx="9067800" cy="4565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24"/>
          <p:cNvPicPr preferRelativeResize="0"/>
          <p:nvPr/>
        </p:nvPicPr>
        <p:blipFill>
          <a:blip r:embed="rId3">
            <a:alphaModFix/>
          </a:blip>
          <a:stretch>
            <a:fillRect/>
          </a:stretch>
        </p:blipFill>
        <p:spPr>
          <a:xfrm>
            <a:off x="154900" y="-43500"/>
            <a:ext cx="4417099" cy="3043626"/>
          </a:xfrm>
          <a:prstGeom prst="rect">
            <a:avLst/>
          </a:prstGeom>
          <a:noFill/>
          <a:ln>
            <a:noFill/>
          </a:ln>
        </p:spPr>
      </p:pic>
      <p:pic>
        <p:nvPicPr>
          <p:cNvPr id="118" name="Google Shape;118;p24"/>
          <p:cNvPicPr preferRelativeResize="0"/>
          <p:nvPr/>
        </p:nvPicPr>
        <p:blipFill>
          <a:blip r:embed="rId4">
            <a:alphaModFix/>
          </a:blip>
          <a:stretch>
            <a:fillRect/>
          </a:stretch>
        </p:blipFill>
        <p:spPr>
          <a:xfrm>
            <a:off x="4949925" y="152425"/>
            <a:ext cx="4045224" cy="2635725"/>
          </a:xfrm>
          <a:prstGeom prst="rect">
            <a:avLst/>
          </a:prstGeom>
          <a:noFill/>
          <a:ln>
            <a:noFill/>
          </a:ln>
        </p:spPr>
      </p:pic>
      <p:sp>
        <p:nvSpPr>
          <p:cNvPr id="119" name="Google Shape;119;p24"/>
          <p:cNvSpPr txBox="1"/>
          <p:nvPr/>
        </p:nvSpPr>
        <p:spPr>
          <a:xfrm>
            <a:off x="154900" y="2906300"/>
            <a:ext cx="8690700" cy="18951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GB" sz="1350">
                <a:solidFill>
                  <a:srgbClr val="273239"/>
                </a:solidFill>
                <a:highlight>
                  <a:srgbClr val="FFFFFF"/>
                </a:highlight>
                <a:latin typeface="Nunito"/>
                <a:ea typeface="Nunito"/>
                <a:cs typeface="Nunito"/>
                <a:sym typeface="Nunito"/>
              </a:rPr>
              <a:t>Insertion Anomaly: </a:t>
            </a:r>
            <a:r>
              <a:rPr lang="en-GB" sz="1350">
                <a:solidFill>
                  <a:srgbClr val="273239"/>
                </a:solidFill>
                <a:highlight>
                  <a:srgbClr val="FFFFFF"/>
                </a:highlight>
                <a:latin typeface="Nunito"/>
                <a:ea typeface="Nunito"/>
                <a:cs typeface="Nunito"/>
                <a:sym typeface="Nunito"/>
              </a:rPr>
              <a:t>If a tuple is inserted in referencing relation and referencing attribute value is not present in referenced attribute, it will not allow insertion in referencing relation.</a:t>
            </a:r>
            <a:endParaRPr sz="1350">
              <a:solidFill>
                <a:srgbClr val="273239"/>
              </a:solidFill>
              <a:highlight>
                <a:srgbClr val="FFFFFF"/>
              </a:highlight>
              <a:latin typeface="Nunito"/>
              <a:ea typeface="Nunito"/>
              <a:cs typeface="Nunito"/>
              <a:sym typeface="Nunito"/>
            </a:endParaRPr>
          </a:p>
          <a:p>
            <a:pPr indent="0" lvl="0" marL="0" rtl="0" algn="ctr">
              <a:lnSpc>
                <a:spcPct val="115000"/>
              </a:lnSpc>
              <a:spcBef>
                <a:spcPts val="800"/>
              </a:spcBef>
              <a:spcAft>
                <a:spcPts val="0"/>
              </a:spcAft>
              <a:buNone/>
            </a:pPr>
            <a:r>
              <a:rPr lang="en-GB" sz="1350">
                <a:solidFill>
                  <a:srgbClr val="273239"/>
                </a:solidFill>
                <a:highlight>
                  <a:srgbClr val="FFFFFF"/>
                </a:highlight>
                <a:latin typeface="Nunito"/>
                <a:ea typeface="Nunito"/>
                <a:cs typeface="Nunito"/>
                <a:sym typeface="Nunito"/>
              </a:rPr>
              <a:t>OR</a:t>
            </a:r>
            <a:endParaRPr sz="1350">
              <a:solidFill>
                <a:srgbClr val="273239"/>
              </a:solidFill>
              <a:highlight>
                <a:srgbClr val="FFFFFF"/>
              </a:highlight>
              <a:latin typeface="Nunito"/>
              <a:ea typeface="Nunito"/>
              <a:cs typeface="Nunito"/>
              <a:sym typeface="Nunito"/>
            </a:endParaRPr>
          </a:p>
          <a:p>
            <a:pPr indent="0" lvl="0" marL="0" rtl="0" algn="l">
              <a:lnSpc>
                <a:spcPct val="115000"/>
              </a:lnSpc>
              <a:spcBef>
                <a:spcPts val="800"/>
              </a:spcBef>
              <a:spcAft>
                <a:spcPts val="0"/>
              </a:spcAft>
              <a:buNone/>
            </a:pPr>
            <a:r>
              <a:rPr lang="en-GB" sz="1350">
                <a:solidFill>
                  <a:srgbClr val="273239"/>
                </a:solidFill>
                <a:highlight>
                  <a:srgbClr val="FFFFFF"/>
                </a:highlight>
                <a:latin typeface="Nunito"/>
                <a:ea typeface="Nunito"/>
                <a:cs typeface="Nunito"/>
                <a:sym typeface="Nunito"/>
              </a:rPr>
              <a:t>An insertion anomaly occurs when adding a new row to a table leads to inconsistencies.</a:t>
            </a:r>
            <a:endParaRPr sz="1350">
              <a:solidFill>
                <a:srgbClr val="273239"/>
              </a:solidFill>
              <a:highlight>
                <a:srgbClr val="FFFFFF"/>
              </a:highlight>
              <a:latin typeface="Nunito"/>
              <a:ea typeface="Nunito"/>
              <a:cs typeface="Nunito"/>
              <a:sym typeface="Nunito"/>
            </a:endParaRPr>
          </a:p>
          <a:p>
            <a:pPr indent="0" lvl="0" marL="0" rtl="0" algn="l">
              <a:lnSpc>
                <a:spcPct val="115000"/>
              </a:lnSpc>
              <a:spcBef>
                <a:spcPts val="800"/>
              </a:spcBef>
              <a:spcAft>
                <a:spcPts val="800"/>
              </a:spcAft>
              <a:buNone/>
            </a:pPr>
            <a:r>
              <a:rPr b="1" lang="en-GB" sz="1350">
                <a:solidFill>
                  <a:srgbClr val="273239"/>
                </a:solidFill>
                <a:highlight>
                  <a:srgbClr val="FFFFFF"/>
                </a:highlight>
                <a:latin typeface="Nunito"/>
                <a:ea typeface="Nunito"/>
                <a:cs typeface="Nunito"/>
                <a:sym typeface="Nunito"/>
              </a:rPr>
              <a:t> Example:</a:t>
            </a:r>
            <a:r>
              <a:rPr lang="en-GB" sz="1350">
                <a:solidFill>
                  <a:srgbClr val="273239"/>
                </a:solidFill>
                <a:highlight>
                  <a:srgbClr val="FFFFFF"/>
                </a:highlight>
                <a:latin typeface="Nunito"/>
                <a:ea typeface="Nunito"/>
                <a:cs typeface="Nunito"/>
                <a:sym typeface="Nunito"/>
              </a:rPr>
              <a:t>If we try to insert a record into the STUDENT_COURSE table with </a:t>
            </a:r>
            <a:r>
              <a:rPr lang="en-GB" sz="1100">
                <a:solidFill>
                  <a:srgbClr val="273239"/>
                </a:solidFill>
                <a:highlight>
                  <a:srgbClr val="FFFFFF"/>
                </a:highlight>
                <a:latin typeface="Roboto Mono"/>
                <a:ea typeface="Roboto Mono"/>
                <a:cs typeface="Roboto Mono"/>
                <a:sym typeface="Roboto Mono"/>
              </a:rPr>
              <a:t>STUD_NO = 7</a:t>
            </a:r>
            <a:r>
              <a:rPr lang="en-GB" sz="1350">
                <a:solidFill>
                  <a:srgbClr val="273239"/>
                </a:solidFill>
                <a:highlight>
                  <a:srgbClr val="FFFFFF"/>
                </a:highlight>
                <a:latin typeface="Nunito"/>
                <a:ea typeface="Nunito"/>
                <a:cs typeface="Nunito"/>
                <a:sym typeface="Nunito"/>
              </a:rPr>
              <a:t>, it will not be allowed because there is no corresponding </a:t>
            </a:r>
            <a:r>
              <a:rPr lang="en-GB" sz="1100">
                <a:solidFill>
                  <a:srgbClr val="273239"/>
                </a:solidFill>
                <a:highlight>
                  <a:srgbClr val="FFFFFF"/>
                </a:highlight>
                <a:latin typeface="Roboto Mono"/>
                <a:ea typeface="Roboto Mono"/>
                <a:cs typeface="Roboto Mono"/>
                <a:sym typeface="Roboto Mono"/>
              </a:rPr>
              <a:t>STUD_NO = 7</a:t>
            </a:r>
            <a:r>
              <a:rPr lang="en-GB" sz="1350">
                <a:solidFill>
                  <a:srgbClr val="273239"/>
                </a:solidFill>
                <a:highlight>
                  <a:srgbClr val="FFFFFF"/>
                </a:highlight>
                <a:latin typeface="Nunito"/>
                <a:ea typeface="Nunito"/>
                <a:cs typeface="Nunito"/>
                <a:sym typeface="Nunito"/>
              </a:rPr>
              <a:t> in the STUDENT table.  </a:t>
            </a:r>
            <a:endParaRPr sz="1150">
              <a:solidFill>
                <a:srgbClr val="273239"/>
              </a:solidFill>
              <a:highlight>
                <a:srgbClr val="FFFFFF"/>
              </a:highlight>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idx="1" type="body"/>
          </p:nvPr>
        </p:nvSpPr>
        <p:spPr>
          <a:xfrm>
            <a:off x="311700" y="645925"/>
            <a:ext cx="8520600" cy="39231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GB" sz="1750">
                <a:solidFill>
                  <a:srgbClr val="273239"/>
                </a:solidFill>
                <a:highlight>
                  <a:srgbClr val="FFFFFF"/>
                </a:highlight>
                <a:latin typeface="Nunito"/>
                <a:ea typeface="Nunito"/>
                <a:cs typeface="Nunito"/>
                <a:sym typeface="Nunito"/>
              </a:rPr>
              <a:t>Deletion and Updation Anomaly:</a:t>
            </a:r>
            <a:r>
              <a:rPr lang="en-GB" sz="1750">
                <a:solidFill>
                  <a:srgbClr val="273239"/>
                </a:solidFill>
                <a:highlight>
                  <a:srgbClr val="FFFFFF"/>
                </a:highlight>
                <a:latin typeface="Nunito"/>
                <a:ea typeface="Nunito"/>
                <a:cs typeface="Nunito"/>
                <a:sym typeface="Nunito"/>
              </a:rPr>
              <a:t> If a tuple is deleted or updated from referenced relation and the referenced attribute value is used by referencing attribute in referencing relation, it will not allow deleting the tuple from referenced relation.</a:t>
            </a:r>
            <a:endParaRPr sz="1750">
              <a:solidFill>
                <a:srgbClr val="273239"/>
              </a:solidFill>
              <a:highlight>
                <a:srgbClr val="FFFFFF"/>
              </a:highlight>
              <a:latin typeface="Nunito"/>
              <a:ea typeface="Nunito"/>
              <a:cs typeface="Nunito"/>
              <a:sym typeface="Nunito"/>
            </a:endParaRPr>
          </a:p>
          <a:p>
            <a:pPr indent="0" lvl="0" marL="0" rtl="0" algn="just">
              <a:spcBef>
                <a:spcPts val="800"/>
              </a:spcBef>
              <a:spcAft>
                <a:spcPts val="0"/>
              </a:spcAft>
              <a:buNone/>
            </a:pPr>
            <a:r>
              <a:rPr b="1" lang="en-GB" sz="1750">
                <a:solidFill>
                  <a:srgbClr val="273239"/>
                </a:solidFill>
                <a:highlight>
                  <a:srgbClr val="FFFFFF"/>
                </a:highlight>
                <a:latin typeface="Nunito"/>
                <a:ea typeface="Nunito"/>
                <a:cs typeface="Nunito"/>
                <a:sym typeface="Nunito"/>
              </a:rPr>
              <a:t>Example: </a:t>
            </a:r>
            <a:r>
              <a:rPr lang="en-GB" sz="1750">
                <a:solidFill>
                  <a:srgbClr val="273239"/>
                </a:solidFill>
                <a:highlight>
                  <a:srgbClr val="FFFFFF"/>
                </a:highlight>
                <a:latin typeface="Nunito"/>
                <a:ea typeface="Nunito"/>
                <a:cs typeface="Nunito"/>
                <a:sym typeface="Nunito"/>
              </a:rPr>
              <a:t>If we want to update a record from STUDENT_COURSE with STUD_NO =1, We have to update it in both rows of the table. </a:t>
            </a:r>
            <a:endParaRPr sz="1750">
              <a:solidFill>
                <a:srgbClr val="273239"/>
              </a:solidFill>
              <a:highlight>
                <a:srgbClr val="FFFFFF"/>
              </a:highlight>
              <a:latin typeface="Nunito"/>
              <a:ea typeface="Nunito"/>
              <a:cs typeface="Nunito"/>
              <a:sym typeface="Nunito"/>
            </a:endParaRPr>
          </a:p>
          <a:p>
            <a:pPr indent="0" lvl="0" marL="0" rtl="0" algn="just">
              <a:spcBef>
                <a:spcPts val="800"/>
              </a:spcBef>
              <a:spcAft>
                <a:spcPts val="0"/>
              </a:spcAft>
              <a:buNone/>
            </a:pPr>
            <a:r>
              <a:t/>
            </a:r>
            <a:endParaRPr sz="1750">
              <a:solidFill>
                <a:srgbClr val="273239"/>
              </a:solidFill>
              <a:highlight>
                <a:srgbClr val="FFFFFF"/>
              </a:highlight>
              <a:latin typeface="Nunito"/>
              <a:ea typeface="Nunito"/>
              <a:cs typeface="Nunito"/>
              <a:sym typeface="Nunito"/>
            </a:endParaRPr>
          </a:p>
          <a:p>
            <a:pPr indent="0" lvl="0" marL="0" rtl="0" algn="just">
              <a:spcBef>
                <a:spcPts val="800"/>
              </a:spcBef>
              <a:spcAft>
                <a:spcPts val="0"/>
              </a:spcAft>
              <a:buNone/>
            </a:pPr>
            <a:r>
              <a:rPr lang="en-GB" sz="1750">
                <a:solidFill>
                  <a:srgbClr val="273239"/>
                </a:solidFill>
                <a:highlight>
                  <a:srgbClr val="FFFFFF"/>
                </a:highlight>
                <a:latin typeface="Nunito"/>
                <a:ea typeface="Nunito"/>
                <a:cs typeface="Nunito"/>
                <a:sym typeface="Nunito"/>
              </a:rPr>
              <a:t>If we try to delete a record from the STUDENT table with </a:t>
            </a:r>
            <a:r>
              <a:rPr lang="en-GB" sz="1500">
                <a:solidFill>
                  <a:srgbClr val="273239"/>
                </a:solidFill>
                <a:highlight>
                  <a:srgbClr val="FFFFFF"/>
                </a:highlight>
                <a:latin typeface="Roboto Mono"/>
                <a:ea typeface="Roboto Mono"/>
                <a:cs typeface="Roboto Mono"/>
                <a:sym typeface="Roboto Mono"/>
              </a:rPr>
              <a:t>STUD_NO = 1</a:t>
            </a:r>
            <a:r>
              <a:rPr lang="en-GB" sz="1750">
                <a:solidFill>
                  <a:srgbClr val="273239"/>
                </a:solidFill>
                <a:highlight>
                  <a:srgbClr val="FFFFFF"/>
                </a:highlight>
                <a:latin typeface="Nunito"/>
                <a:ea typeface="Nunito"/>
                <a:cs typeface="Nunito"/>
                <a:sym typeface="Nunito"/>
              </a:rPr>
              <a:t>, it will not be allowed because there are corresponding records in the STUDENT_COURSE table referencing </a:t>
            </a:r>
            <a:r>
              <a:rPr lang="en-GB" sz="1500">
                <a:solidFill>
                  <a:srgbClr val="273239"/>
                </a:solidFill>
                <a:highlight>
                  <a:srgbClr val="FFFFFF"/>
                </a:highlight>
                <a:latin typeface="Roboto Mono"/>
                <a:ea typeface="Roboto Mono"/>
                <a:cs typeface="Roboto Mono"/>
                <a:sym typeface="Roboto Mono"/>
              </a:rPr>
              <a:t>STUD_NO = 1</a:t>
            </a:r>
            <a:r>
              <a:rPr lang="en-GB" sz="1750">
                <a:solidFill>
                  <a:srgbClr val="273239"/>
                </a:solidFill>
                <a:highlight>
                  <a:srgbClr val="FFFFFF"/>
                </a:highlight>
                <a:latin typeface="Nunito"/>
                <a:ea typeface="Nunito"/>
                <a:cs typeface="Nunito"/>
                <a:sym typeface="Nunito"/>
              </a:rPr>
              <a:t>. </a:t>
            </a:r>
            <a:endParaRPr sz="1750">
              <a:solidFill>
                <a:srgbClr val="273239"/>
              </a:solidFill>
              <a:highlight>
                <a:srgbClr val="FFFFFF"/>
              </a:highlight>
              <a:latin typeface="Nunito"/>
              <a:ea typeface="Nunito"/>
              <a:cs typeface="Nunito"/>
              <a:sym typeface="Nunito"/>
            </a:endParaRPr>
          </a:p>
          <a:p>
            <a:pPr indent="0" lvl="0" marL="0" rtl="0" algn="just">
              <a:spcBef>
                <a:spcPts val="800"/>
              </a:spcBef>
              <a:spcAft>
                <a:spcPts val="0"/>
              </a:spcAft>
              <a:buClr>
                <a:schemeClr val="dk1"/>
              </a:buClr>
              <a:buSzPts val="1100"/>
              <a:buFont typeface="Arial"/>
              <a:buNone/>
            </a:pPr>
            <a:r>
              <a:rPr lang="en-GB" sz="1750">
                <a:solidFill>
                  <a:srgbClr val="273239"/>
                </a:solidFill>
                <a:highlight>
                  <a:srgbClr val="FFFFFF"/>
                </a:highlight>
                <a:latin typeface="Nunito"/>
                <a:ea typeface="Nunito"/>
                <a:cs typeface="Nunito"/>
                <a:sym typeface="Nunito"/>
              </a:rPr>
              <a:t>Deleting the record would violate the </a:t>
            </a:r>
            <a:r>
              <a:rPr lang="en-GB" sz="1750">
                <a:solidFill>
                  <a:schemeClr val="dk1"/>
                </a:solidFill>
                <a:highlight>
                  <a:srgbClr val="FFFFFF"/>
                </a:highlight>
                <a:uFill>
                  <a:noFill/>
                </a:uFill>
                <a:latin typeface="Nunito"/>
                <a:ea typeface="Nunito"/>
                <a:cs typeface="Nunito"/>
                <a:sym typeface="Nunito"/>
                <a:hlinkClick r:id="rId3">
                  <a:extLst>
                    <a:ext uri="{A12FA001-AC4F-418D-AE19-62706E023703}">
                      <ahyp:hlinkClr val="tx"/>
                    </a:ext>
                  </a:extLst>
                </a:hlinkClick>
              </a:rPr>
              <a:t>foreign key</a:t>
            </a:r>
            <a:r>
              <a:rPr lang="en-GB" sz="1750">
                <a:solidFill>
                  <a:srgbClr val="273239"/>
                </a:solidFill>
                <a:highlight>
                  <a:srgbClr val="FFFFFF"/>
                </a:highlight>
                <a:latin typeface="Nunito"/>
                <a:ea typeface="Nunito"/>
                <a:cs typeface="Nunito"/>
                <a:sym typeface="Nunito"/>
              </a:rPr>
              <a:t> constraint, which ensures data consistency between the two tables.</a:t>
            </a:r>
            <a:endParaRPr sz="1750">
              <a:solidFill>
                <a:srgbClr val="273239"/>
              </a:solidFill>
              <a:highlight>
                <a:srgbClr val="FFFFFF"/>
              </a:highlight>
              <a:latin typeface="Nunito"/>
              <a:ea typeface="Nunito"/>
              <a:cs typeface="Nunito"/>
              <a:sym typeface="Nunito"/>
            </a:endParaRPr>
          </a:p>
          <a:p>
            <a:pPr indent="0" lvl="0" marL="0" rtl="0" algn="l">
              <a:spcBef>
                <a:spcPts val="800"/>
              </a:spcBef>
              <a:spcAft>
                <a:spcPts val="1200"/>
              </a:spcAft>
              <a:buNone/>
            </a:pPr>
            <a:r>
              <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6"/>
          <p:cNvPicPr preferRelativeResize="0"/>
          <p:nvPr/>
        </p:nvPicPr>
        <p:blipFill>
          <a:blip r:embed="rId3">
            <a:alphaModFix/>
          </a:blip>
          <a:stretch>
            <a:fillRect/>
          </a:stretch>
        </p:blipFill>
        <p:spPr>
          <a:xfrm>
            <a:off x="576470" y="0"/>
            <a:ext cx="7991061"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7"/>
          <p:cNvPicPr preferRelativeResize="0"/>
          <p:nvPr/>
        </p:nvPicPr>
        <p:blipFill>
          <a:blip r:embed="rId3">
            <a:alphaModFix/>
          </a:blip>
          <a:stretch>
            <a:fillRect/>
          </a:stretch>
        </p:blipFill>
        <p:spPr>
          <a:xfrm>
            <a:off x="156925" y="33350"/>
            <a:ext cx="8944449" cy="5076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0" name="Google Shape;140;p28"/>
          <p:cNvPicPr preferRelativeResize="0"/>
          <p:nvPr/>
        </p:nvPicPr>
        <p:blipFill>
          <a:blip r:embed="rId3">
            <a:alphaModFix/>
          </a:blip>
          <a:stretch>
            <a:fillRect/>
          </a:stretch>
        </p:blipFill>
        <p:spPr>
          <a:xfrm>
            <a:off x="0" y="148200"/>
            <a:ext cx="9143999" cy="4943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9"/>
          <p:cNvSpPr txBox="1"/>
          <p:nvPr>
            <p:ph idx="1" type="body"/>
          </p:nvPr>
        </p:nvSpPr>
        <p:spPr>
          <a:xfrm>
            <a:off x="311700" y="85400"/>
            <a:ext cx="8965200" cy="4997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t/>
            </a:r>
            <a:endParaRPr/>
          </a:p>
        </p:txBody>
      </p:sp>
      <p:sp>
        <p:nvSpPr>
          <p:cNvPr id="146" name="Google Shape;146;p29"/>
          <p:cNvSpPr txBox="1"/>
          <p:nvPr>
            <p:ph idx="1" type="body"/>
          </p:nvPr>
        </p:nvSpPr>
        <p:spPr>
          <a:xfrm>
            <a:off x="311700" y="2176325"/>
            <a:ext cx="1928700" cy="425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GB"/>
              <a:t>x=2 then y=1</a:t>
            </a:r>
            <a:endParaRPr/>
          </a:p>
        </p:txBody>
      </p:sp>
      <p:sp>
        <p:nvSpPr>
          <p:cNvPr id="147" name="Google Shape;147;p29"/>
          <p:cNvSpPr txBox="1"/>
          <p:nvPr>
            <p:ph idx="1" type="body"/>
          </p:nvPr>
        </p:nvSpPr>
        <p:spPr>
          <a:xfrm>
            <a:off x="3685500" y="2332800"/>
            <a:ext cx="5328600" cy="718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605"/>
              <a:buNone/>
            </a:pPr>
            <a:r>
              <a:rPr lang="en-GB" sz="1290"/>
              <a:t>x=2 then y=? (x  cannot be determined the y value). In this case we can say there is no functional dependency.That is if X value is same ,Y value also should same.</a:t>
            </a:r>
            <a:endParaRPr sz="1290"/>
          </a:p>
        </p:txBody>
      </p:sp>
      <p:sp>
        <p:nvSpPr>
          <p:cNvPr id="148" name="Google Shape;148;p29"/>
          <p:cNvSpPr txBox="1"/>
          <p:nvPr>
            <p:ph idx="1" type="body"/>
          </p:nvPr>
        </p:nvSpPr>
        <p:spPr>
          <a:xfrm>
            <a:off x="311700" y="3174625"/>
            <a:ext cx="8832300" cy="200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solidFill>
                  <a:srgbClr val="FF0000"/>
                </a:solidFill>
              </a:rPr>
              <a:t>How to define functional dependency?</a:t>
            </a:r>
            <a:endParaRPr b="1">
              <a:solidFill>
                <a:srgbClr val="FF0000"/>
              </a:solidFill>
            </a:endParaRPr>
          </a:p>
          <a:p>
            <a:pPr indent="457200" lvl="0" marL="457200" rtl="0" algn="l">
              <a:spcBef>
                <a:spcPts val="1200"/>
              </a:spcBef>
              <a:spcAft>
                <a:spcPts val="0"/>
              </a:spcAft>
              <a:buNone/>
            </a:pPr>
            <a:r>
              <a:rPr b="1" lang="en-GB">
                <a:solidFill>
                  <a:srgbClr val="FF0000"/>
                </a:solidFill>
              </a:rPr>
              <a:t>FD  X -&gt; Y,then</a:t>
            </a:r>
            <a:endParaRPr b="1">
              <a:solidFill>
                <a:srgbClr val="FF0000"/>
              </a:solidFill>
            </a:endParaRPr>
          </a:p>
          <a:p>
            <a:pPr indent="457200" lvl="0" marL="457200" rtl="0" algn="l">
              <a:spcBef>
                <a:spcPts val="1200"/>
              </a:spcBef>
              <a:spcAft>
                <a:spcPts val="0"/>
              </a:spcAft>
              <a:buNone/>
            </a:pPr>
            <a:r>
              <a:rPr b="1" lang="en-GB">
                <a:solidFill>
                  <a:srgbClr val="FF0000"/>
                </a:solidFill>
              </a:rPr>
              <a:t>If t1.X = t2.X		</a:t>
            </a:r>
            <a:r>
              <a:rPr b="1" lang="en-GB">
                <a:solidFill>
                  <a:schemeClr val="dk1"/>
                </a:solidFill>
              </a:rPr>
              <a:t>			</a:t>
            </a:r>
            <a:r>
              <a:rPr b="1" lang="en-GB" sz="1500">
                <a:solidFill>
                  <a:schemeClr val="dk1"/>
                </a:solidFill>
              </a:rPr>
              <a:t>(if t1.X != t2.X) ,then no need of checking Y value. </a:t>
            </a:r>
            <a:endParaRPr b="1" sz="1500">
              <a:solidFill>
                <a:schemeClr val="dk1"/>
              </a:solidFill>
            </a:endParaRPr>
          </a:p>
          <a:p>
            <a:pPr indent="0" lvl="0" marL="457200" rtl="0" algn="l">
              <a:spcBef>
                <a:spcPts val="1200"/>
              </a:spcBef>
              <a:spcAft>
                <a:spcPts val="1200"/>
              </a:spcAft>
              <a:buNone/>
            </a:pPr>
            <a:r>
              <a:rPr b="1" lang="en-GB">
                <a:solidFill>
                  <a:srgbClr val="FF0000"/>
                </a:solidFill>
              </a:rPr>
              <a:t>Then t1.Y= t2.Y</a:t>
            </a:r>
            <a:endParaRPr b="1">
              <a:solidFill>
                <a:srgbClr val="FF0000"/>
              </a:solidFill>
            </a:endParaRPr>
          </a:p>
        </p:txBody>
      </p:sp>
      <p:pic>
        <p:nvPicPr>
          <p:cNvPr id="149" name="Google Shape;149;p29"/>
          <p:cNvPicPr preferRelativeResize="0"/>
          <p:nvPr/>
        </p:nvPicPr>
        <p:blipFill>
          <a:blip r:embed="rId3">
            <a:alphaModFix/>
          </a:blip>
          <a:stretch>
            <a:fillRect/>
          </a:stretch>
        </p:blipFill>
        <p:spPr>
          <a:xfrm>
            <a:off x="334525" y="223800"/>
            <a:ext cx="1883050" cy="1847275"/>
          </a:xfrm>
          <a:prstGeom prst="rect">
            <a:avLst/>
          </a:prstGeom>
          <a:noFill/>
          <a:ln>
            <a:noFill/>
          </a:ln>
        </p:spPr>
      </p:pic>
      <p:pic>
        <p:nvPicPr>
          <p:cNvPr id="150" name="Google Shape;150;p29"/>
          <p:cNvPicPr preferRelativeResize="0"/>
          <p:nvPr/>
        </p:nvPicPr>
        <p:blipFill>
          <a:blip r:embed="rId4">
            <a:alphaModFix/>
          </a:blip>
          <a:stretch>
            <a:fillRect/>
          </a:stretch>
        </p:blipFill>
        <p:spPr>
          <a:xfrm>
            <a:off x="4017725" y="206075"/>
            <a:ext cx="2311425" cy="2003400"/>
          </a:xfrm>
          <a:prstGeom prst="rect">
            <a:avLst/>
          </a:prstGeom>
          <a:noFill/>
          <a:ln>
            <a:noFill/>
          </a:ln>
        </p:spPr>
      </p:pic>
      <p:pic>
        <p:nvPicPr>
          <p:cNvPr id="151" name="Google Shape;151;p29"/>
          <p:cNvPicPr preferRelativeResize="0"/>
          <p:nvPr/>
        </p:nvPicPr>
        <p:blipFill>
          <a:blip r:embed="rId5">
            <a:alphaModFix/>
          </a:blip>
          <a:stretch>
            <a:fillRect/>
          </a:stretch>
        </p:blipFill>
        <p:spPr>
          <a:xfrm>
            <a:off x="152400" y="152400"/>
            <a:ext cx="6900" cy="5787"/>
          </a:xfrm>
          <a:prstGeom prst="rect">
            <a:avLst/>
          </a:prstGeom>
          <a:noFill/>
          <a:ln>
            <a:noFill/>
          </a:ln>
        </p:spPr>
      </p:pic>
      <p:pic>
        <p:nvPicPr>
          <p:cNvPr id="152" name="Google Shape;152;p29"/>
          <p:cNvPicPr preferRelativeResize="0"/>
          <p:nvPr/>
        </p:nvPicPr>
        <p:blipFill>
          <a:blip r:embed="rId5">
            <a:alphaModFix/>
          </a:blip>
          <a:stretch>
            <a:fillRect/>
          </a:stretch>
        </p:blipFill>
        <p:spPr>
          <a:xfrm>
            <a:off x="152400" y="310587"/>
            <a:ext cx="6900" cy="5787"/>
          </a:xfrm>
          <a:prstGeom prst="rect">
            <a:avLst/>
          </a:prstGeom>
          <a:noFill/>
          <a:ln>
            <a:noFill/>
          </a:ln>
        </p:spPr>
      </p:pic>
      <p:pic>
        <p:nvPicPr>
          <p:cNvPr id="153" name="Google Shape;153;p29"/>
          <p:cNvPicPr preferRelativeResize="0"/>
          <p:nvPr/>
        </p:nvPicPr>
        <p:blipFill>
          <a:blip r:embed="rId5">
            <a:alphaModFix/>
          </a:blip>
          <a:stretch>
            <a:fillRect/>
          </a:stretch>
        </p:blipFill>
        <p:spPr>
          <a:xfrm>
            <a:off x="152400" y="468774"/>
            <a:ext cx="6900" cy="578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30"/>
          <p:cNvPicPr preferRelativeResize="0"/>
          <p:nvPr/>
        </p:nvPicPr>
        <p:blipFill>
          <a:blip r:embed="rId3">
            <a:alphaModFix/>
          </a:blip>
          <a:stretch>
            <a:fillRect/>
          </a:stretch>
        </p:blipFill>
        <p:spPr>
          <a:xfrm>
            <a:off x="975002" y="0"/>
            <a:ext cx="7193997"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52300" y="139925"/>
            <a:ext cx="8927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0909"/>
              <a:buNone/>
            </a:pPr>
            <a:r>
              <a:rPr b="1" lang="en-GB" sz="2420" u="sng"/>
              <a:t>Full Functional Dependency and Partial Functional Dependency</a:t>
            </a:r>
            <a:endParaRPr b="1" sz="2420" u="sng"/>
          </a:p>
        </p:txBody>
      </p:sp>
      <p:sp>
        <p:nvSpPr>
          <p:cNvPr id="164" name="Google Shape;164;p31"/>
          <p:cNvSpPr txBox="1"/>
          <p:nvPr>
            <p:ph idx="1" type="body"/>
          </p:nvPr>
        </p:nvSpPr>
        <p:spPr>
          <a:xfrm>
            <a:off x="311700" y="1152475"/>
            <a:ext cx="8520600" cy="3903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935"/>
              <a:buFont typeface="Arial"/>
              <a:buNone/>
            </a:pPr>
            <a:r>
              <a:rPr b="1" lang="en-GB" sz="1747">
                <a:solidFill>
                  <a:srgbClr val="273239"/>
                </a:solidFill>
                <a:highlight>
                  <a:srgbClr val="FFFFFF"/>
                </a:highlight>
                <a:latin typeface="Nunito"/>
                <a:ea typeface="Nunito"/>
                <a:cs typeface="Nunito"/>
                <a:sym typeface="Nunito"/>
              </a:rPr>
              <a:t>Fully Functional Dependency :</a:t>
            </a:r>
            <a:endParaRPr b="1" sz="1747">
              <a:solidFill>
                <a:srgbClr val="273239"/>
              </a:solidFill>
              <a:highlight>
                <a:srgbClr val="FFFFFF"/>
              </a:highlight>
              <a:latin typeface="Nunito"/>
              <a:ea typeface="Nunito"/>
              <a:cs typeface="Nunito"/>
              <a:sym typeface="Nunito"/>
            </a:endParaRPr>
          </a:p>
          <a:p>
            <a:pPr indent="0" lvl="0" marL="0" rtl="0" algn="l">
              <a:lnSpc>
                <a:spcPct val="95000"/>
              </a:lnSpc>
              <a:spcBef>
                <a:spcPts val="1200"/>
              </a:spcBef>
              <a:spcAft>
                <a:spcPts val="0"/>
              </a:spcAft>
              <a:buClr>
                <a:schemeClr val="dk1"/>
              </a:buClr>
              <a:buSzPts val="935"/>
              <a:buFont typeface="Arial"/>
              <a:buNone/>
            </a:pPr>
            <a:r>
              <a:rPr lang="en-GB" sz="1747">
                <a:solidFill>
                  <a:srgbClr val="273239"/>
                </a:solidFill>
                <a:highlight>
                  <a:srgbClr val="FFFFFF"/>
                </a:highlight>
                <a:latin typeface="Nunito"/>
                <a:ea typeface="Nunito"/>
                <a:cs typeface="Nunito"/>
                <a:sym typeface="Nunito"/>
              </a:rPr>
              <a:t>If X and Y are an attribute set of a relation, Y is fully functional dependent on X,</a:t>
            </a:r>
            <a:r>
              <a:rPr b="1" lang="en-GB" sz="1747">
                <a:solidFill>
                  <a:srgbClr val="273239"/>
                </a:solidFill>
                <a:highlight>
                  <a:srgbClr val="FFFFFF"/>
                </a:highlight>
                <a:latin typeface="Nunito"/>
                <a:ea typeface="Nunito"/>
                <a:cs typeface="Nunito"/>
                <a:sym typeface="Nunito"/>
              </a:rPr>
              <a:t> if Y is functionally dependent on X but not on any proper subset of X.</a:t>
            </a:r>
            <a:endParaRPr b="1" sz="1747">
              <a:solidFill>
                <a:srgbClr val="273239"/>
              </a:solidFill>
              <a:highlight>
                <a:srgbClr val="FFFFFF"/>
              </a:highlight>
              <a:latin typeface="Nunito"/>
              <a:ea typeface="Nunito"/>
              <a:cs typeface="Nunito"/>
              <a:sym typeface="Nunito"/>
            </a:endParaRPr>
          </a:p>
          <a:p>
            <a:pPr indent="0" lvl="0" marL="0" rtl="0" algn="l">
              <a:lnSpc>
                <a:spcPct val="95000"/>
              </a:lnSpc>
              <a:spcBef>
                <a:spcPts val="1200"/>
              </a:spcBef>
              <a:spcAft>
                <a:spcPts val="0"/>
              </a:spcAft>
              <a:buClr>
                <a:schemeClr val="dk1"/>
              </a:buClr>
              <a:buSzPts val="935"/>
              <a:buFont typeface="Arial"/>
              <a:buNone/>
            </a:pPr>
            <a:r>
              <a:rPr b="1" lang="en-GB" sz="1747">
                <a:solidFill>
                  <a:srgbClr val="273239"/>
                </a:solidFill>
                <a:highlight>
                  <a:srgbClr val="FFFFFF"/>
                </a:highlight>
                <a:latin typeface="Nunito"/>
                <a:ea typeface="Nunito"/>
                <a:cs typeface="Nunito"/>
                <a:sym typeface="Nunito"/>
              </a:rPr>
              <a:t>Example  –</a:t>
            </a:r>
            <a:endParaRPr b="1" sz="1747">
              <a:solidFill>
                <a:srgbClr val="273239"/>
              </a:solidFill>
              <a:highlight>
                <a:srgbClr val="FFFFFF"/>
              </a:highlight>
              <a:latin typeface="Nunito"/>
              <a:ea typeface="Nunito"/>
              <a:cs typeface="Nunito"/>
              <a:sym typeface="Nunito"/>
            </a:endParaRPr>
          </a:p>
          <a:p>
            <a:pPr indent="0" lvl="0" marL="0" rtl="0" algn="l">
              <a:lnSpc>
                <a:spcPct val="95000"/>
              </a:lnSpc>
              <a:spcBef>
                <a:spcPts val="1200"/>
              </a:spcBef>
              <a:spcAft>
                <a:spcPts val="0"/>
              </a:spcAft>
              <a:buSzPts val="935"/>
              <a:buNone/>
            </a:pPr>
            <a:r>
              <a:rPr lang="en-GB" sz="1747">
                <a:solidFill>
                  <a:srgbClr val="273239"/>
                </a:solidFill>
                <a:highlight>
                  <a:srgbClr val="FFFFFF"/>
                </a:highlight>
                <a:latin typeface="Nunito"/>
                <a:ea typeface="Nunito"/>
                <a:cs typeface="Nunito"/>
                <a:sym typeface="Nunito"/>
              </a:rPr>
              <a:t>In the relation ABC-&gt;D, attribute D is fully functionally dependent on ABC  and not on any proper subset of ABC. That means that subsets of ABC like AB, BC, A, B, etc canno</a:t>
            </a:r>
            <a:r>
              <a:rPr lang="en-GB" sz="1747">
                <a:solidFill>
                  <a:srgbClr val="273239"/>
                </a:solidFill>
                <a:highlight>
                  <a:srgbClr val="FFFFFF"/>
                </a:highlight>
                <a:latin typeface="Nunito"/>
                <a:ea typeface="Nunito"/>
                <a:cs typeface="Nunito"/>
                <a:sym typeface="Nunito"/>
              </a:rPr>
              <a:t>t determine D.</a:t>
            </a:r>
            <a:endParaRPr sz="1747">
              <a:solidFill>
                <a:srgbClr val="273239"/>
              </a:solidFill>
              <a:highlight>
                <a:srgbClr val="FFFFFF"/>
              </a:highlight>
              <a:latin typeface="Nunito"/>
              <a:ea typeface="Nunito"/>
              <a:cs typeface="Nunito"/>
              <a:sym typeface="Nunito"/>
            </a:endParaRPr>
          </a:p>
          <a:p>
            <a:pPr indent="0" lvl="0" marL="0" rtl="0" algn="l">
              <a:lnSpc>
                <a:spcPct val="95000"/>
              </a:lnSpc>
              <a:spcBef>
                <a:spcPts val="1200"/>
              </a:spcBef>
              <a:spcAft>
                <a:spcPts val="0"/>
              </a:spcAft>
              <a:buSzPts val="935"/>
              <a:buNone/>
            </a:pPr>
            <a:r>
              <a:rPr lang="en-GB" sz="1747">
                <a:solidFill>
                  <a:srgbClr val="273239"/>
                </a:solidFill>
                <a:highlight>
                  <a:srgbClr val="FFFFFF"/>
                </a:highlight>
                <a:latin typeface="Nunito"/>
                <a:ea typeface="Nunito"/>
                <a:cs typeface="Nunito"/>
                <a:sym typeface="Nunito"/>
              </a:rPr>
              <a:t>Ie, AB</a:t>
            </a:r>
            <a:r>
              <a:rPr lang="en-GB" sz="1747">
                <a:solidFill>
                  <a:srgbClr val="273239"/>
                </a:solidFill>
                <a:highlight>
                  <a:schemeClr val="lt1"/>
                </a:highlight>
                <a:latin typeface="Nunito"/>
                <a:ea typeface="Nunito"/>
                <a:cs typeface="Nunito"/>
                <a:sym typeface="Nunito"/>
              </a:rPr>
              <a:t>-&gt;D , not valid</a:t>
            </a:r>
            <a:endParaRPr sz="1747">
              <a:solidFill>
                <a:srgbClr val="273239"/>
              </a:solidFill>
              <a:highlight>
                <a:schemeClr val="lt1"/>
              </a:highlight>
              <a:latin typeface="Nunito"/>
              <a:ea typeface="Nunito"/>
              <a:cs typeface="Nunito"/>
              <a:sym typeface="Nunito"/>
            </a:endParaRPr>
          </a:p>
          <a:p>
            <a:pPr indent="0" lvl="0" marL="0" rtl="0" algn="l">
              <a:lnSpc>
                <a:spcPct val="95000"/>
              </a:lnSpc>
              <a:spcBef>
                <a:spcPts val="1200"/>
              </a:spcBef>
              <a:spcAft>
                <a:spcPts val="0"/>
              </a:spcAft>
              <a:buSzPts val="935"/>
              <a:buNone/>
            </a:pPr>
            <a:r>
              <a:rPr lang="en-GB" sz="1747">
                <a:solidFill>
                  <a:srgbClr val="273239"/>
                </a:solidFill>
                <a:highlight>
                  <a:schemeClr val="lt1"/>
                </a:highlight>
                <a:latin typeface="Nunito"/>
                <a:ea typeface="Nunito"/>
                <a:cs typeface="Nunito"/>
                <a:sym typeface="Nunito"/>
              </a:rPr>
              <a:t>    BC-&gt; D, not valid	</a:t>
            </a:r>
            <a:endParaRPr sz="1747">
              <a:solidFill>
                <a:srgbClr val="273239"/>
              </a:solidFill>
              <a:highlight>
                <a:schemeClr val="lt1"/>
              </a:highlight>
              <a:latin typeface="Nunito"/>
              <a:ea typeface="Nunito"/>
              <a:cs typeface="Nunito"/>
              <a:sym typeface="Nunito"/>
            </a:endParaRPr>
          </a:p>
          <a:p>
            <a:pPr indent="0" lvl="0" marL="0" rtl="0" algn="l">
              <a:lnSpc>
                <a:spcPct val="95000"/>
              </a:lnSpc>
              <a:spcBef>
                <a:spcPts val="1200"/>
              </a:spcBef>
              <a:spcAft>
                <a:spcPts val="1200"/>
              </a:spcAft>
              <a:buSzPts val="935"/>
              <a:buNone/>
            </a:pPr>
            <a:r>
              <a:t/>
            </a:r>
            <a:endParaRPr sz="1747">
              <a:solidFill>
                <a:srgbClr val="273239"/>
              </a:solidFill>
              <a:highlight>
                <a:srgbClr val="FFFFFF"/>
              </a:highlight>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94225" y="0"/>
            <a:ext cx="8999176" cy="5143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2071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a:t>
            </a:r>
            <a:endParaRPr/>
          </a:p>
        </p:txBody>
      </p:sp>
      <p:pic>
        <p:nvPicPr>
          <p:cNvPr id="170" name="Google Shape;170;p32"/>
          <p:cNvPicPr preferRelativeResize="0"/>
          <p:nvPr/>
        </p:nvPicPr>
        <p:blipFill>
          <a:blip r:embed="rId3">
            <a:alphaModFix/>
          </a:blip>
          <a:stretch>
            <a:fillRect/>
          </a:stretch>
        </p:blipFill>
        <p:spPr>
          <a:xfrm>
            <a:off x="152400" y="661277"/>
            <a:ext cx="2924975" cy="4386325"/>
          </a:xfrm>
          <a:prstGeom prst="rect">
            <a:avLst/>
          </a:prstGeom>
          <a:noFill/>
          <a:ln>
            <a:noFill/>
          </a:ln>
        </p:spPr>
      </p:pic>
      <p:sp>
        <p:nvSpPr>
          <p:cNvPr id="171" name="Google Shape;171;p32"/>
          <p:cNvSpPr txBox="1"/>
          <p:nvPr/>
        </p:nvSpPr>
        <p:spPr>
          <a:xfrm>
            <a:off x="3408675" y="1996375"/>
            <a:ext cx="5666700" cy="2270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GB" sz="1650">
                <a:solidFill>
                  <a:srgbClr val="273239"/>
                </a:solidFill>
                <a:highlight>
                  <a:srgbClr val="FFFFFF"/>
                </a:highlight>
                <a:latin typeface="Nunito"/>
                <a:ea typeface="Nunito"/>
                <a:cs typeface="Nunito"/>
                <a:sym typeface="Nunito"/>
              </a:rPr>
              <a:t>From the table, we can clearly see that neither supplier_id  nor item_id can uniquely determine the price but both supplier_id and item_id together can do so. So we can say that price is fully functionally dependent on { supplier_id, item_id }. This summarizes and gives our fully functional dependency −</a:t>
            </a:r>
            <a:endParaRPr sz="1650">
              <a:solidFill>
                <a:srgbClr val="273239"/>
              </a:solidFill>
              <a:highlight>
                <a:srgbClr val="FFFFFF"/>
              </a:highlight>
              <a:latin typeface="Nunito"/>
              <a:ea typeface="Nunito"/>
              <a:cs typeface="Nunito"/>
              <a:sym typeface="Nunito"/>
            </a:endParaRPr>
          </a:p>
          <a:p>
            <a:pPr indent="0" lvl="0" marL="190500" marR="190500" rtl="0" algn="l">
              <a:lnSpc>
                <a:spcPct val="115000"/>
              </a:lnSpc>
              <a:spcBef>
                <a:spcPts val="800"/>
              </a:spcBef>
              <a:spcAft>
                <a:spcPts val="800"/>
              </a:spcAft>
              <a:buNone/>
            </a:pPr>
            <a:r>
              <a:rPr lang="en-GB" sz="1500">
                <a:solidFill>
                  <a:schemeClr val="dk1"/>
                </a:solidFill>
                <a:highlight>
                  <a:srgbClr val="E0E0E0"/>
                </a:highlight>
                <a:latin typeface="Courier New"/>
                <a:ea typeface="Courier New"/>
                <a:cs typeface="Courier New"/>
                <a:sym typeface="Courier New"/>
              </a:rPr>
              <a:t>{ supplier_id , item_id } -&gt; price</a:t>
            </a:r>
            <a:endParaRPr sz="1500">
              <a:solidFill>
                <a:schemeClr val="dk1"/>
              </a:solidFill>
              <a:highlight>
                <a:srgbClr val="E0E0E0"/>
              </a:highlight>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idx="1" type="body"/>
          </p:nvPr>
        </p:nvSpPr>
        <p:spPr>
          <a:xfrm>
            <a:off x="58875" y="80175"/>
            <a:ext cx="8520600" cy="510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sz="2150">
                <a:solidFill>
                  <a:srgbClr val="273239"/>
                </a:solidFill>
                <a:highlight>
                  <a:srgbClr val="FFFFFF"/>
                </a:highlight>
                <a:latin typeface="Nunito"/>
                <a:ea typeface="Nunito"/>
                <a:cs typeface="Nunito"/>
                <a:sym typeface="Nunito"/>
              </a:rPr>
              <a:t>Partial Functional Dependency :</a:t>
            </a:r>
            <a:endParaRPr b="1" sz="2150">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Clr>
                <a:schemeClr val="dk1"/>
              </a:buClr>
              <a:buSzPts val="1100"/>
              <a:buFont typeface="Arial"/>
              <a:buNone/>
            </a:pPr>
            <a:r>
              <a:rPr lang="en-GB" sz="1450">
                <a:solidFill>
                  <a:srgbClr val="273239"/>
                </a:solidFill>
                <a:highlight>
                  <a:srgbClr val="FFFFFF"/>
                </a:highlight>
                <a:latin typeface="Nunito"/>
                <a:ea typeface="Nunito"/>
                <a:cs typeface="Nunito"/>
                <a:sym typeface="Nunito"/>
              </a:rPr>
              <a:t>A functional dependency X-&gt;Y is a partial dependency if Y is functionally dependent on X and </a:t>
            </a:r>
            <a:r>
              <a:rPr b="1" lang="en-GB" sz="1450">
                <a:solidFill>
                  <a:srgbClr val="273239"/>
                </a:solidFill>
                <a:highlight>
                  <a:srgbClr val="FFFFFF"/>
                </a:highlight>
                <a:latin typeface="Nunito"/>
                <a:ea typeface="Nunito"/>
                <a:cs typeface="Nunito"/>
                <a:sym typeface="Nunito"/>
              </a:rPr>
              <a:t>Y can be determined by any proper subset of X.</a:t>
            </a:r>
            <a:endParaRPr b="1" sz="1450">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Clr>
                <a:schemeClr val="dk1"/>
              </a:buClr>
              <a:buSzPts val="1100"/>
              <a:buFont typeface="Arial"/>
              <a:buNone/>
            </a:pPr>
            <a:r>
              <a:rPr lang="en-GB" sz="1450">
                <a:solidFill>
                  <a:srgbClr val="273239"/>
                </a:solidFill>
                <a:highlight>
                  <a:srgbClr val="FFFFFF"/>
                </a:highlight>
                <a:latin typeface="Nunito"/>
                <a:ea typeface="Nunito"/>
                <a:cs typeface="Nunito"/>
                <a:sym typeface="Nunito"/>
              </a:rPr>
              <a:t>For example, we have a relationship  AC-&gt;B, A-&gt;D, and D-&gt;B. </a:t>
            </a:r>
            <a:endParaRPr sz="1450">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Clr>
                <a:schemeClr val="dk1"/>
              </a:buClr>
              <a:buSzPts val="1100"/>
              <a:buFont typeface="Arial"/>
              <a:buNone/>
            </a:pPr>
            <a:r>
              <a:rPr lang="en-GB" sz="1450">
                <a:solidFill>
                  <a:srgbClr val="273239"/>
                </a:solidFill>
                <a:highlight>
                  <a:srgbClr val="FFFFFF"/>
                </a:highlight>
                <a:latin typeface="Nunito"/>
                <a:ea typeface="Nunito"/>
                <a:cs typeface="Nunito"/>
                <a:sym typeface="Nunito"/>
              </a:rPr>
              <a:t>Now if we compute the closure of {A</a:t>
            </a:r>
            <a:r>
              <a:rPr lang="en-GB" sz="1100">
                <a:solidFill>
                  <a:srgbClr val="273239"/>
                </a:solidFill>
                <a:highlight>
                  <a:srgbClr val="FFFFFF"/>
                </a:highlight>
                <a:latin typeface="Nunito"/>
                <a:ea typeface="Nunito"/>
                <a:cs typeface="Nunito"/>
                <a:sym typeface="Nunito"/>
              </a:rPr>
              <a:t>+</a:t>
            </a:r>
            <a:r>
              <a:rPr lang="en-GB" sz="1450">
                <a:solidFill>
                  <a:srgbClr val="273239"/>
                </a:solidFill>
                <a:highlight>
                  <a:srgbClr val="FFFFFF"/>
                </a:highlight>
                <a:latin typeface="Nunito"/>
                <a:ea typeface="Nunito"/>
                <a:cs typeface="Nunito"/>
                <a:sym typeface="Nunito"/>
              </a:rPr>
              <a:t>}=ADB </a:t>
            </a:r>
            <a:endParaRPr sz="1450">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Clr>
                <a:schemeClr val="dk1"/>
              </a:buClr>
              <a:buSzPts val="1100"/>
              <a:buFont typeface="Arial"/>
              <a:buNone/>
            </a:pPr>
            <a:r>
              <a:rPr lang="en-GB" sz="1450">
                <a:solidFill>
                  <a:srgbClr val="273239"/>
                </a:solidFill>
                <a:highlight>
                  <a:srgbClr val="FFFFFF"/>
                </a:highlight>
                <a:latin typeface="Nunito"/>
                <a:ea typeface="Nunito"/>
                <a:cs typeface="Nunito"/>
                <a:sym typeface="Nunito"/>
              </a:rPr>
              <a:t>Here A is alone capable of determining B, which means B is partially dependent on AC.</a:t>
            </a:r>
            <a:endParaRPr sz="1450">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None/>
            </a:pPr>
            <a:r>
              <a:rPr lang="en-GB" sz="1450">
                <a:solidFill>
                  <a:srgbClr val="273239"/>
                </a:solidFill>
                <a:highlight>
                  <a:srgbClr val="FFFFFF"/>
                </a:highlight>
                <a:latin typeface="Nunito"/>
                <a:ea typeface="Nunito"/>
                <a:cs typeface="Nunito"/>
                <a:sym typeface="Nunito"/>
              </a:rPr>
              <a:t>Let us take another example –</a:t>
            </a:r>
            <a:endParaRPr sz="1450">
              <a:solidFill>
                <a:srgbClr val="273239"/>
              </a:solidFill>
              <a:highlight>
                <a:srgbClr val="FFFFFF"/>
              </a:highlight>
              <a:latin typeface="Nunito"/>
              <a:ea typeface="Nunito"/>
              <a:cs typeface="Nunito"/>
              <a:sym typeface="Nunito"/>
            </a:endParaRPr>
          </a:p>
          <a:p>
            <a:pPr indent="0" lvl="0" marL="0" rtl="0" algn="l">
              <a:spcBef>
                <a:spcPts val="1200"/>
              </a:spcBef>
              <a:spcAft>
                <a:spcPts val="1200"/>
              </a:spcAft>
              <a:buNone/>
            </a:pPr>
            <a:r>
              <a:t/>
            </a:r>
            <a:endParaRPr sz="1450">
              <a:solidFill>
                <a:srgbClr val="273239"/>
              </a:solidFill>
              <a:highlight>
                <a:srgbClr val="FFFFFF"/>
              </a:highlight>
              <a:latin typeface="Nunito"/>
              <a:ea typeface="Nunito"/>
              <a:cs typeface="Nunito"/>
              <a:sym typeface="Nunito"/>
            </a:endParaRPr>
          </a:p>
        </p:txBody>
      </p:sp>
      <p:pic>
        <p:nvPicPr>
          <p:cNvPr id="177" name="Google Shape;177;p33"/>
          <p:cNvPicPr preferRelativeResize="0"/>
          <p:nvPr/>
        </p:nvPicPr>
        <p:blipFill rotWithShape="1">
          <a:blip r:embed="rId3">
            <a:alphaModFix/>
          </a:blip>
          <a:srcRect b="4910" l="6800" r="-6800" t="-4910"/>
          <a:stretch/>
        </p:blipFill>
        <p:spPr>
          <a:xfrm>
            <a:off x="427250" y="2798050"/>
            <a:ext cx="3077300" cy="2310575"/>
          </a:xfrm>
          <a:prstGeom prst="rect">
            <a:avLst/>
          </a:prstGeom>
          <a:noFill/>
          <a:ln>
            <a:noFill/>
          </a:ln>
        </p:spPr>
      </p:pic>
      <p:sp>
        <p:nvSpPr>
          <p:cNvPr id="178" name="Google Shape;178;p33"/>
          <p:cNvSpPr txBox="1"/>
          <p:nvPr/>
        </p:nvSpPr>
        <p:spPr>
          <a:xfrm>
            <a:off x="3957900" y="3353038"/>
            <a:ext cx="4986600" cy="9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50">
                <a:solidFill>
                  <a:srgbClr val="273239"/>
                </a:solidFill>
                <a:highlight>
                  <a:srgbClr val="FFFFFF"/>
                </a:highlight>
                <a:latin typeface="Nunito"/>
                <a:ea typeface="Nunito"/>
                <a:cs typeface="Nunito"/>
                <a:sym typeface="Nunito"/>
              </a:rPr>
              <a:t>Here, both the attributes name and roll_no alone are able to uniquely identify a course. Hence  the relationship is partially dependent.</a:t>
            </a:r>
            <a:endParaRPr sz="1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4" name="Google Shape;18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5" name="Google Shape;185;p34"/>
          <p:cNvPicPr preferRelativeResize="0"/>
          <p:nvPr/>
        </p:nvPicPr>
        <p:blipFill>
          <a:blip r:embed="rId3">
            <a:alphaModFix/>
          </a:blip>
          <a:stretch>
            <a:fillRect/>
          </a:stretch>
        </p:blipFill>
        <p:spPr>
          <a:xfrm>
            <a:off x="137250" y="0"/>
            <a:ext cx="8869500" cy="5143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35"/>
          <p:cNvPicPr preferRelativeResize="0"/>
          <p:nvPr/>
        </p:nvPicPr>
        <p:blipFill>
          <a:blip r:embed="rId3">
            <a:alphaModFix/>
          </a:blip>
          <a:stretch>
            <a:fillRect/>
          </a:stretch>
        </p:blipFill>
        <p:spPr>
          <a:xfrm>
            <a:off x="0" y="174350"/>
            <a:ext cx="9144001" cy="4864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p36"/>
          <p:cNvPicPr preferRelativeResize="0"/>
          <p:nvPr/>
        </p:nvPicPr>
        <p:blipFill>
          <a:blip r:embed="rId3">
            <a:alphaModFix/>
          </a:blip>
          <a:stretch>
            <a:fillRect/>
          </a:stretch>
        </p:blipFill>
        <p:spPr>
          <a:xfrm>
            <a:off x="113325" y="0"/>
            <a:ext cx="8970625" cy="51434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1" name="Google Shape;201;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2" name="Google Shape;202;p37"/>
          <p:cNvPicPr preferRelativeResize="0"/>
          <p:nvPr/>
        </p:nvPicPr>
        <p:blipFill>
          <a:blip r:embed="rId3">
            <a:alphaModFix/>
          </a:blip>
          <a:stretch>
            <a:fillRect/>
          </a:stretch>
        </p:blipFill>
        <p:spPr>
          <a:xfrm>
            <a:off x="139475" y="0"/>
            <a:ext cx="8866001"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8"/>
          <p:cNvSpPr txBox="1"/>
          <p:nvPr>
            <p:ph type="title"/>
          </p:nvPr>
        </p:nvSpPr>
        <p:spPr>
          <a:xfrm>
            <a:off x="119925" y="0"/>
            <a:ext cx="8520600" cy="40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320"/>
              <a:t>2. Non-trivial functional dependency</a:t>
            </a:r>
            <a:endParaRPr sz="2320"/>
          </a:p>
        </p:txBody>
      </p:sp>
      <p:sp>
        <p:nvSpPr>
          <p:cNvPr id="208" name="Google Shape;208;p38"/>
          <p:cNvSpPr txBox="1"/>
          <p:nvPr>
            <p:ph idx="1" type="body"/>
          </p:nvPr>
        </p:nvSpPr>
        <p:spPr>
          <a:xfrm>
            <a:off x="311700" y="444600"/>
            <a:ext cx="8763600" cy="4759800"/>
          </a:xfrm>
          <a:prstGeom prst="rect">
            <a:avLst/>
          </a:prstGeom>
        </p:spPr>
        <p:txBody>
          <a:bodyPr anchorCtr="0" anchor="t" bIns="91425" lIns="91425" spcFirstLastPara="1" rIns="91425" wrap="square" tIns="91425">
            <a:normAutofit fontScale="85000" lnSpcReduction="20000"/>
          </a:bodyPr>
          <a:lstStyle/>
          <a:p>
            <a:pPr indent="0" lvl="0" marL="0" rtl="0" algn="just">
              <a:spcBef>
                <a:spcPts val="0"/>
              </a:spcBef>
              <a:spcAft>
                <a:spcPts val="0"/>
              </a:spcAft>
              <a:buClr>
                <a:schemeClr val="dk1"/>
              </a:buClr>
              <a:buSzPct val="61384"/>
              <a:buFont typeface="Arial"/>
              <a:buNone/>
            </a:pPr>
            <a:r>
              <a:rPr lang="en-GB" sz="1791">
                <a:solidFill>
                  <a:srgbClr val="273239"/>
                </a:solidFill>
                <a:highlight>
                  <a:srgbClr val="FFFFFF"/>
                </a:highlight>
                <a:latin typeface="Nunito"/>
                <a:ea typeface="Nunito"/>
                <a:cs typeface="Nunito"/>
                <a:sym typeface="Nunito"/>
              </a:rPr>
              <a:t>In </a:t>
            </a:r>
            <a:r>
              <a:rPr b="1" lang="en-GB" sz="1791">
                <a:solidFill>
                  <a:srgbClr val="273239"/>
                </a:solidFill>
                <a:highlight>
                  <a:srgbClr val="FFFFFF"/>
                </a:highlight>
                <a:latin typeface="Nunito"/>
                <a:ea typeface="Nunito"/>
                <a:cs typeface="Nunito"/>
                <a:sym typeface="Nunito"/>
              </a:rPr>
              <a:t>Non-trivial functional dependency</a:t>
            </a:r>
            <a:r>
              <a:rPr lang="en-GB" sz="1791">
                <a:solidFill>
                  <a:srgbClr val="273239"/>
                </a:solidFill>
                <a:highlight>
                  <a:srgbClr val="FFFFFF"/>
                </a:highlight>
                <a:latin typeface="Nunito"/>
                <a:ea typeface="Nunito"/>
                <a:cs typeface="Nunito"/>
                <a:sym typeface="Nunito"/>
              </a:rPr>
              <a:t>, t</a:t>
            </a:r>
            <a:r>
              <a:rPr b="1" lang="en-GB" sz="1791">
                <a:solidFill>
                  <a:srgbClr val="FF0000"/>
                </a:solidFill>
                <a:highlight>
                  <a:srgbClr val="FFFFFF"/>
                </a:highlight>
                <a:latin typeface="Nunito"/>
                <a:ea typeface="Nunito"/>
                <a:cs typeface="Nunito"/>
                <a:sym typeface="Nunito"/>
              </a:rPr>
              <a:t>he dependent is strictly not a subset of the determinant</a:t>
            </a:r>
            <a:r>
              <a:rPr lang="en-GB" sz="1791">
                <a:solidFill>
                  <a:srgbClr val="273239"/>
                </a:solidFill>
                <a:highlight>
                  <a:srgbClr val="FFFFFF"/>
                </a:highlight>
                <a:latin typeface="Nunito"/>
                <a:ea typeface="Nunito"/>
                <a:cs typeface="Nunito"/>
                <a:sym typeface="Nunito"/>
              </a:rPr>
              <a:t>. i.e. If </a:t>
            </a:r>
            <a:r>
              <a:rPr b="1" lang="en-GB" sz="1791">
                <a:solidFill>
                  <a:srgbClr val="273239"/>
                </a:solidFill>
                <a:highlight>
                  <a:srgbClr val="FFFFFF"/>
                </a:highlight>
                <a:latin typeface="Nunito"/>
                <a:ea typeface="Nunito"/>
                <a:cs typeface="Nunito"/>
                <a:sym typeface="Nunito"/>
              </a:rPr>
              <a:t>X → Y </a:t>
            </a:r>
            <a:r>
              <a:rPr lang="en-GB" sz="1791">
                <a:solidFill>
                  <a:srgbClr val="273239"/>
                </a:solidFill>
                <a:highlight>
                  <a:srgbClr val="FFFFFF"/>
                </a:highlight>
                <a:latin typeface="Nunito"/>
                <a:ea typeface="Nunito"/>
                <a:cs typeface="Nunito"/>
                <a:sym typeface="Nunito"/>
              </a:rPr>
              <a:t>and </a:t>
            </a:r>
            <a:r>
              <a:rPr b="1" lang="en-GB" sz="1791">
                <a:solidFill>
                  <a:srgbClr val="273239"/>
                </a:solidFill>
                <a:highlight>
                  <a:srgbClr val="FFFFFF"/>
                </a:highlight>
                <a:latin typeface="Nunito"/>
                <a:ea typeface="Nunito"/>
                <a:cs typeface="Nunito"/>
                <a:sym typeface="Nunito"/>
              </a:rPr>
              <a:t>Y</a:t>
            </a:r>
            <a:r>
              <a:rPr lang="en-GB" sz="1791">
                <a:solidFill>
                  <a:srgbClr val="273239"/>
                </a:solidFill>
                <a:highlight>
                  <a:srgbClr val="FFFFFF"/>
                </a:highlight>
                <a:latin typeface="Nunito"/>
                <a:ea typeface="Nunito"/>
                <a:cs typeface="Nunito"/>
                <a:sym typeface="Nunito"/>
              </a:rPr>
              <a:t> </a:t>
            </a:r>
            <a:r>
              <a:rPr b="1" lang="en-GB" sz="1791">
                <a:solidFill>
                  <a:srgbClr val="273239"/>
                </a:solidFill>
                <a:highlight>
                  <a:srgbClr val="FFFFFF"/>
                </a:highlight>
                <a:latin typeface="Nunito"/>
                <a:ea typeface="Nunito"/>
                <a:cs typeface="Nunito"/>
                <a:sym typeface="Nunito"/>
              </a:rPr>
              <a:t>is not a subset of X</a:t>
            </a:r>
            <a:r>
              <a:rPr lang="en-GB" sz="1791">
                <a:solidFill>
                  <a:srgbClr val="273239"/>
                </a:solidFill>
                <a:highlight>
                  <a:srgbClr val="FFFFFF"/>
                </a:highlight>
                <a:latin typeface="Nunito"/>
                <a:ea typeface="Nunito"/>
                <a:cs typeface="Nunito"/>
                <a:sym typeface="Nunito"/>
              </a:rPr>
              <a:t>, then it is called Non-trivial functional dependency.</a:t>
            </a:r>
            <a:endParaRPr sz="1791">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ct val="81481"/>
              <a:buFont typeface="Arial"/>
              <a:buNone/>
            </a:pPr>
            <a:r>
              <a:rPr b="1" lang="en-GB" sz="1350">
                <a:solidFill>
                  <a:srgbClr val="273239"/>
                </a:solidFill>
                <a:highlight>
                  <a:srgbClr val="FFFFFF"/>
                </a:highlight>
                <a:latin typeface="Nunito"/>
                <a:ea typeface="Nunito"/>
                <a:cs typeface="Nunito"/>
                <a:sym typeface="Nunito"/>
              </a:rPr>
              <a:t>Example 1 :</a:t>
            </a:r>
            <a:endParaRPr b="1" sz="1350">
              <a:solidFill>
                <a:srgbClr val="273239"/>
              </a:solidFill>
              <a:highlight>
                <a:srgbClr val="FFFFFF"/>
              </a:highlight>
              <a:latin typeface="Nunito"/>
              <a:ea typeface="Nunito"/>
              <a:cs typeface="Nunito"/>
              <a:sym typeface="Nunito"/>
            </a:endParaRPr>
          </a:p>
          <a:p>
            <a:pPr indent="-314166" lvl="0" marL="685800" rtl="0" algn="l">
              <a:lnSpc>
                <a:spcPct val="158000"/>
              </a:lnSpc>
              <a:spcBef>
                <a:spcPts val="800"/>
              </a:spcBef>
              <a:spcAft>
                <a:spcPts val="0"/>
              </a:spcAft>
              <a:buClr>
                <a:srgbClr val="273239"/>
              </a:buClr>
              <a:buSzPct val="100000"/>
              <a:buFont typeface="Nunito"/>
              <a:buChar char="●"/>
            </a:pPr>
            <a:r>
              <a:rPr lang="en-GB" sz="1585">
                <a:solidFill>
                  <a:srgbClr val="273239"/>
                </a:solidFill>
                <a:highlight>
                  <a:srgbClr val="FFFFFF"/>
                </a:highlight>
                <a:latin typeface="Nunito"/>
                <a:ea typeface="Nunito"/>
                <a:cs typeface="Nunito"/>
                <a:sym typeface="Nunito"/>
              </a:rPr>
              <a:t>Id -&gt; Name</a:t>
            </a:r>
            <a:endParaRPr sz="1585">
              <a:solidFill>
                <a:srgbClr val="273239"/>
              </a:solidFill>
              <a:highlight>
                <a:srgbClr val="FFFFFF"/>
              </a:highlight>
              <a:latin typeface="Nunito"/>
              <a:ea typeface="Nunito"/>
              <a:cs typeface="Nunito"/>
              <a:sym typeface="Nunito"/>
            </a:endParaRPr>
          </a:p>
          <a:p>
            <a:pPr indent="-314166" lvl="0" marL="685800" rtl="0" algn="l">
              <a:lnSpc>
                <a:spcPct val="158000"/>
              </a:lnSpc>
              <a:spcBef>
                <a:spcPts val="0"/>
              </a:spcBef>
              <a:spcAft>
                <a:spcPts val="0"/>
              </a:spcAft>
              <a:buClr>
                <a:srgbClr val="273239"/>
              </a:buClr>
              <a:buSzPct val="100000"/>
              <a:buFont typeface="Nunito"/>
              <a:buChar char="●"/>
            </a:pPr>
            <a:r>
              <a:rPr lang="en-GB" sz="1585">
                <a:solidFill>
                  <a:srgbClr val="273239"/>
                </a:solidFill>
                <a:highlight>
                  <a:srgbClr val="FFFFFF"/>
                </a:highlight>
                <a:latin typeface="Nunito"/>
                <a:ea typeface="Nunito"/>
                <a:cs typeface="Nunito"/>
                <a:sym typeface="Nunito"/>
              </a:rPr>
              <a:t>Name -&gt; DOB</a:t>
            </a:r>
            <a:endParaRPr sz="1585">
              <a:solidFill>
                <a:srgbClr val="273239"/>
              </a:solidFill>
              <a:highlight>
                <a:srgbClr val="FFFFFF"/>
              </a:highlight>
              <a:latin typeface="Nunito"/>
              <a:ea typeface="Nunito"/>
              <a:cs typeface="Nunito"/>
              <a:sym typeface="Nunito"/>
            </a:endParaRPr>
          </a:p>
          <a:p>
            <a:pPr indent="0" lvl="0" marL="457200" rtl="0" algn="l">
              <a:lnSpc>
                <a:spcPct val="158000"/>
              </a:lnSpc>
              <a:spcBef>
                <a:spcPts val="1800"/>
              </a:spcBef>
              <a:spcAft>
                <a:spcPts val="0"/>
              </a:spcAft>
              <a:buNone/>
            </a:pPr>
            <a:r>
              <a:t/>
            </a:r>
            <a:endParaRPr sz="1350">
              <a:solidFill>
                <a:srgbClr val="273239"/>
              </a:solidFill>
              <a:highlight>
                <a:srgbClr val="FFFFFF"/>
              </a:highlight>
              <a:latin typeface="Nunito"/>
              <a:ea typeface="Nunito"/>
              <a:cs typeface="Nunito"/>
              <a:sym typeface="Nunito"/>
            </a:endParaRPr>
          </a:p>
          <a:p>
            <a:pPr indent="0" lvl="0" marL="0" rtl="0" algn="l">
              <a:lnSpc>
                <a:spcPct val="100000"/>
              </a:lnSpc>
              <a:spcBef>
                <a:spcPts val="1800"/>
              </a:spcBef>
              <a:spcAft>
                <a:spcPts val="0"/>
              </a:spcAft>
              <a:buNone/>
            </a:pPr>
            <a:r>
              <a:t/>
            </a:r>
            <a:endParaRPr sz="1350">
              <a:solidFill>
                <a:srgbClr val="273239"/>
              </a:solidFill>
              <a:highlight>
                <a:srgbClr val="FFFFFF"/>
              </a:highlight>
              <a:latin typeface="Nunito"/>
              <a:ea typeface="Nunito"/>
              <a:cs typeface="Nunito"/>
              <a:sym typeface="Nunito"/>
            </a:endParaRPr>
          </a:p>
          <a:p>
            <a:pPr indent="0" lvl="0" marL="0" rtl="0" algn="l">
              <a:lnSpc>
                <a:spcPct val="100000"/>
              </a:lnSpc>
              <a:spcBef>
                <a:spcPts val="0"/>
              </a:spcBef>
              <a:spcAft>
                <a:spcPts val="0"/>
              </a:spcAft>
              <a:buNone/>
            </a:pPr>
            <a:r>
              <a:t/>
            </a:r>
            <a:endParaRPr sz="1350">
              <a:solidFill>
                <a:srgbClr val="273239"/>
              </a:solidFill>
              <a:highlight>
                <a:srgbClr val="FFFFFF"/>
              </a:highlight>
              <a:latin typeface="Nunito"/>
              <a:ea typeface="Nunito"/>
              <a:cs typeface="Nunito"/>
              <a:sym typeface="Nunito"/>
            </a:endParaRPr>
          </a:p>
          <a:p>
            <a:pPr indent="0" lvl="0" marL="0" rtl="0" algn="l">
              <a:lnSpc>
                <a:spcPct val="100000"/>
              </a:lnSpc>
              <a:spcBef>
                <a:spcPts val="0"/>
              </a:spcBef>
              <a:spcAft>
                <a:spcPts val="0"/>
              </a:spcAft>
              <a:buNone/>
            </a:pPr>
            <a:r>
              <a:t/>
            </a:r>
            <a:endParaRPr sz="1350">
              <a:solidFill>
                <a:srgbClr val="273239"/>
              </a:solidFill>
              <a:highlight>
                <a:srgbClr val="FFFFFF"/>
              </a:highlight>
              <a:latin typeface="Nunito"/>
              <a:ea typeface="Nunito"/>
              <a:cs typeface="Nunito"/>
              <a:sym typeface="Nunito"/>
            </a:endParaRPr>
          </a:p>
          <a:p>
            <a:pPr indent="0" lvl="0" marL="0" rtl="0" algn="l">
              <a:lnSpc>
                <a:spcPct val="100000"/>
              </a:lnSpc>
              <a:spcBef>
                <a:spcPts val="0"/>
              </a:spcBef>
              <a:spcAft>
                <a:spcPts val="0"/>
              </a:spcAft>
              <a:buNone/>
            </a:pPr>
            <a:r>
              <a:t/>
            </a:r>
            <a:endParaRPr sz="1350">
              <a:solidFill>
                <a:srgbClr val="273239"/>
              </a:solidFill>
              <a:highlight>
                <a:srgbClr val="FFFFFF"/>
              </a:highlight>
              <a:latin typeface="Nunito"/>
              <a:ea typeface="Nunito"/>
              <a:cs typeface="Nunito"/>
              <a:sym typeface="Nunito"/>
            </a:endParaRPr>
          </a:p>
          <a:p>
            <a:pPr indent="0" lvl="0" marL="0" rtl="0" algn="l">
              <a:lnSpc>
                <a:spcPct val="100000"/>
              </a:lnSpc>
              <a:spcBef>
                <a:spcPts val="0"/>
              </a:spcBef>
              <a:spcAft>
                <a:spcPts val="0"/>
              </a:spcAft>
              <a:buNone/>
            </a:pPr>
            <a:r>
              <a:t/>
            </a:r>
            <a:endParaRPr sz="1350">
              <a:solidFill>
                <a:srgbClr val="273239"/>
              </a:solidFill>
              <a:highlight>
                <a:srgbClr val="FFFFFF"/>
              </a:highlight>
              <a:latin typeface="Nunito"/>
              <a:ea typeface="Nunito"/>
              <a:cs typeface="Nunito"/>
              <a:sym typeface="Nunito"/>
            </a:endParaRPr>
          </a:p>
          <a:p>
            <a:pPr indent="0" lvl="0" marL="0" rtl="0" algn="l">
              <a:lnSpc>
                <a:spcPct val="100000"/>
              </a:lnSpc>
              <a:spcBef>
                <a:spcPts val="0"/>
              </a:spcBef>
              <a:spcAft>
                <a:spcPts val="0"/>
              </a:spcAft>
              <a:buNone/>
            </a:pPr>
            <a:r>
              <a:t/>
            </a:r>
            <a:endParaRPr sz="1350">
              <a:solidFill>
                <a:srgbClr val="273239"/>
              </a:solidFill>
              <a:highlight>
                <a:srgbClr val="FFFFFF"/>
              </a:highlight>
              <a:latin typeface="Nunito"/>
              <a:ea typeface="Nunito"/>
              <a:cs typeface="Nunito"/>
              <a:sym typeface="Nunito"/>
            </a:endParaRPr>
          </a:p>
          <a:p>
            <a:pPr indent="0" lvl="0" marL="0" rtl="0" algn="l">
              <a:lnSpc>
                <a:spcPct val="100000"/>
              </a:lnSpc>
              <a:spcBef>
                <a:spcPts val="0"/>
              </a:spcBef>
              <a:spcAft>
                <a:spcPts val="0"/>
              </a:spcAft>
              <a:buNone/>
            </a:pPr>
            <a:r>
              <a:t/>
            </a:r>
            <a:endParaRPr sz="1350">
              <a:solidFill>
                <a:srgbClr val="273239"/>
              </a:solidFill>
              <a:highlight>
                <a:srgbClr val="FFFFFF"/>
              </a:highlight>
              <a:latin typeface="Nunito"/>
              <a:ea typeface="Nunito"/>
              <a:cs typeface="Nunito"/>
              <a:sym typeface="Nunito"/>
            </a:endParaRPr>
          </a:p>
          <a:p>
            <a:pPr indent="0" lvl="0" marL="0" rtl="0" algn="l">
              <a:lnSpc>
                <a:spcPct val="100000"/>
              </a:lnSpc>
              <a:spcBef>
                <a:spcPts val="0"/>
              </a:spcBef>
              <a:spcAft>
                <a:spcPts val="0"/>
              </a:spcAft>
              <a:buNone/>
            </a:pPr>
            <a:r>
              <a:t/>
            </a:r>
            <a:endParaRPr sz="1350">
              <a:solidFill>
                <a:srgbClr val="273239"/>
              </a:solidFill>
              <a:highlight>
                <a:srgbClr val="FFFFFF"/>
              </a:highlight>
              <a:latin typeface="Nunito"/>
              <a:ea typeface="Nunito"/>
              <a:cs typeface="Nunito"/>
              <a:sym typeface="Nunito"/>
            </a:endParaRPr>
          </a:p>
          <a:p>
            <a:pPr indent="0" lvl="0" marL="0" rtl="0" algn="l">
              <a:lnSpc>
                <a:spcPct val="100000"/>
              </a:lnSpc>
              <a:spcBef>
                <a:spcPts val="0"/>
              </a:spcBef>
              <a:spcAft>
                <a:spcPts val="0"/>
              </a:spcAft>
              <a:buNone/>
            </a:pPr>
            <a:r>
              <a:t/>
            </a:r>
            <a:endParaRPr sz="1350">
              <a:solidFill>
                <a:srgbClr val="273239"/>
              </a:solidFill>
              <a:highlight>
                <a:srgbClr val="FFFFFF"/>
              </a:highlight>
              <a:latin typeface="Nunito"/>
              <a:ea typeface="Nunito"/>
              <a:cs typeface="Nunito"/>
              <a:sym typeface="Nunito"/>
            </a:endParaRPr>
          </a:p>
          <a:p>
            <a:pPr indent="0" lvl="0" marL="0" rtl="0" algn="l">
              <a:lnSpc>
                <a:spcPct val="100000"/>
              </a:lnSpc>
              <a:spcBef>
                <a:spcPts val="0"/>
              </a:spcBef>
              <a:spcAft>
                <a:spcPts val="0"/>
              </a:spcAft>
              <a:buNone/>
            </a:pPr>
            <a:r>
              <a:t/>
            </a:r>
            <a:endParaRPr sz="1350">
              <a:solidFill>
                <a:srgbClr val="273239"/>
              </a:solidFill>
              <a:highlight>
                <a:srgbClr val="FFFFFF"/>
              </a:highlight>
              <a:latin typeface="Nunito"/>
              <a:ea typeface="Nunito"/>
              <a:cs typeface="Nunito"/>
              <a:sym typeface="Nunito"/>
            </a:endParaRPr>
          </a:p>
          <a:p>
            <a:pPr indent="0" lvl="0" marL="0" rtl="0" algn="l">
              <a:lnSpc>
                <a:spcPct val="100000"/>
              </a:lnSpc>
              <a:spcBef>
                <a:spcPts val="0"/>
              </a:spcBef>
              <a:spcAft>
                <a:spcPts val="0"/>
              </a:spcAft>
              <a:buNone/>
            </a:pPr>
            <a:r>
              <a:rPr lang="en-GB" sz="1866">
                <a:solidFill>
                  <a:srgbClr val="273239"/>
                </a:solidFill>
                <a:highlight>
                  <a:srgbClr val="FFFFFF"/>
                </a:highlight>
                <a:latin typeface="Nunito"/>
                <a:ea typeface="Nunito"/>
                <a:cs typeface="Nunito"/>
                <a:sym typeface="Nunito"/>
              </a:rPr>
              <a:t>Here, roll_no → name is a non-trivial functional dependency, since the dependent name is not a subset of determinant roll_no. Similarly, {roll_no, name} → age is also a non-trivial functional dependency, since age is not a subset of {roll_no, name} </a:t>
            </a:r>
            <a:endParaRPr sz="1916">
              <a:solidFill>
                <a:srgbClr val="000000"/>
              </a:solidFill>
            </a:endParaRPr>
          </a:p>
          <a:p>
            <a:pPr indent="0" lvl="0" marL="0" rtl="0" algn="l">
              <a:spcBef>
                <a:spcPts val="0"/>
              </a:spcBef>
              <a:spcAft>
                <a:spcPts val="1200"/>
              </a:spcAft>
              <a:buNone/>
            </a:pPr>
            <a:r>
              <a:t/>
            </a:r>
            <a:endParaRPr sz="2316"/>
          </a:p>
        </p:txBody>
      </p:sp>
      <p:pic>
        <p:nvPicPr>
          <p:cNvPr id="209" name="Google Shape;209;p38"/>
          <p:cNvPicPr preferRelativeResize="0"/>
          <p:nvPr/>
        </p:nvPicPr>
        <p:blipFill>
          <a:blip r:embed="rId3">
            <a:alphaModFix/>
          </a:blip>
          <a:stretch>
            <a:fillRect/>
          </a:stretch>
        </p:blipFill>
        <p:spPr>
          <a:xfrm>
            <a:off x="4614625" y="984923"/>
            <a:ext cx="2686050" cy="2720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9"/>
          <p:cNvSpPr txBox="1"/>
          <p:nvPr>
            <p:ph type="title"/>
          </p:nvPr>
        </p:nvSpPr>
        <p:spPr>
          <a:xfrm>
            <a:off x="93750" y="10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990"/>
              <a:buFont typeface="Arial"/>
              <a:buNone/>
            </a:pPr>
            <a:r>
              <a:rPr b="1" lang="en-GB" sz="1850">
                <a:solidFill>
                  <a:srgbClr val="273239"/>
                </a:solidFill>
                <a:highlight>
                  <a:srgbClr val="FFFFFF"/>
                </a:highlight>
                <a:latin typeface="Nunito"/>
                <a:ea typeface="Nunito"/>
                <a:cs typeface="Nunito"/>
                <a:sym typeface="Nunito"/>
              </a:rPr>
              <a:t>3.Multivalued Functional Dependency</a:t>
            </a:r>
            <a:endParaRPr b="1" sz="1850">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SzPts val="990"/>
              <a:buNone/>
            </a:pPr>
            <a:r>
              <a:t/>
            </a:r>
            <a:endParaRPr sz="3020"/>
          </a:p>
        </p:txBody>
      </p:sp>
      <p:sp>
        <p:nvSpPr>
          <p:cNvPr id="215" name="Google Shape;215;p39"/>
          <p:cNvSpPr txBox="1"/>
          <p:nvPr>
            <p:ph idx="1" type="body"/>
          </p:nvPr>
        </p:nvSpPr>
        <p:spPr>
          <a:xfrm>
            <a:off x="128625" y="716600"/>
            <a:ext cx="8903100" cy="41568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273239"/>
              </a:buClr>
              <a:buSzPts val="1350"/>
              <a:buFont typeface="Nunito"/>
              <a:buChar char="●"/>
            </a:pPr>
            <a:r>
              <a:rPr lang="en-GB" sz="1350">
                <a:solidFill>
                  <a:srgbClr val="273239"/>
                </a:solidFill>
                <a:highlight>
                  <a:srgbClr val="FFFFFF"/>
                </a:highlight>
                <a:latin typeface="Nunito"/>
                <a:ea typeface="Nunito"/>
                <a:cs typeface="Nunito"/>
                <a:sym typeface="Nunito"/>
              </a:rPr>
              <a:t>In Multivalued functional dependency, entities of the dependent set are not dependent on each other. i.e. If a → {b, c} and there exists no functional dependency between b and c, then it is called a multivalued functional dependency.</a:t>
            </a:r>
            <a:endParaRPr/>
          </a:p>
        </p:txBody>
      </p:sp>
      <p:pic>
        <p:nvPicPr>
          <p:cNvPr id="216" name="Google Shape;216;p39"/>
          <p:cNvPicPr preferRelativeResize="0"/>
          <p:nvPr/>
        </p:nvPicPr>
        <p:blipFill>
          <a:blip r:embed="rId3">
            <a:alphaModFix/>
          </a:blip>
          <a:stretch>
            <a:fillRect/>
          </a:stretch>
        </p:blipFill>
        <p:spPr>
          <a:xfrm>
            <a:off x="174350" y="1612800"/>
            <a:ext cx="4243025" cy="3443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0"/>
          <p:cNvSpPr txBox="1"/>
          <p:nvPr>
            <p:ph idx="1" type="body"/>
          </p:nvPr>
        </p:nvSpPr>
        <p:spPr>
          <a:xfrm>
            <a:off x="163500" y="324275"/>
            <a:ext cx="8520600" cy="4679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852"/>
              <a:buFont typeface="Arial"/>
              <a:buNone/>
            </a:pPr>
            <a:r>
              <a:rPr lang="en-GB" sz="1546">
                <a:solidFill>
                  <a:srgbClr val="273239"/>
                </a:solidFill>
                <a:highlight>
                  <a:srgbClr val="FFFFFF"/>
                </a:highlight>
                <a:latin typeface="Nunito"/>
                <a:ea typeface="Nunito"/>
                <a:cs typeface="Nunito"/>
                <a:sym typeface="Nunito"/>
              </a:rPr>
              <a:t>In this table:</a:t>
            </a:r>
            <a:endParaRPr sz="1546">
              <a:solidFill>
                <a:srgbClr val="273239"/>
              </a:solidFill>
              <a:highlight>
                <a:srgbClr val="FFFFFF"/>
              </a:highlight>
              <a:latin typeface="Nunito"/>
              <a:ea typeface="Nunito"/>
              <a:cs typeface="Nunito"/>
              <a:sym typeface="Nunito"/>
            </a:endParaRPr>
          </a:p>
          <a:p>
            <a:pPr indent="-295036" lvl="0" marL="685800" rtl="0" algn="l">
              <a:lnSpc>
                <a:spcPct val="138000"/>
              </a:lnSpc>
              <a:spcBef>
                <a:spcPts val="800"/>
              </a:spcBef>
              <a:spcAft>
                <a:spcPts val="0"/>
              </a:spcAft>
              <a:buClr>
                <a:srgbClr val="273239"/>
              </a:buClr>
              <a:buSzPts val="1046"/>
              <a:buFont typeface="Nunito"/>
              <a:buChar char="●"/>
            </a:pPr>
            <a:r>
              <a:rPr b="1" lang="en-GB" sz="1546">
                <a:solidFill>
                  <a:srgbClr val="273239"/>
                </a:solidFill>
                <a:highlight>
                  <a:srgbClr val="FFFFFF"/>
                </a:highlight>
                <a:latin typeface="Nunito"/>
                <a:ea typeface="Nunito"/>
                <a:cs typeface="Nunito"/>
                <a:sym typeface="Nunito"/>
              </a:rPr>
              <a:t>X</a:t>
            </a:r>
            <a:r>
              <a:rPr lang="en-GB" sz="1546">
                <a:solidFill>
                  <a:srgbClr val="273239"/>
                </a:solidFill>
                <a:highlight>
                  <a:srgbClr val="FFFFFF"/>
                </a:highlight>
                <a:latin typeface="Nunito"/>
                <a:ea typeface="Nunito"/>
                <a:cs typeface="Nunito"/>
                <a:sym typeface="Nunito"/>
              </a:rPr>
              <a:t>: </a:t>
            </a:r>
            <a:r>
              <a:rPr lang="en-GB" sz="1352">
                <a:solidFill>
                  <a:srgbClr val="273239"/>
                </a:solidFill>
                <a:highlight>
                  <a:srgbClr val="FFFFFF"/>
                </a:highlight>
                <a:latin typeface="Roboto Mono"/>
                <a:ea typeface="Roboto Mono"/>
                <a:cs typeface="Roboto Mono"/>
                <a:sym typeface="Roboto Mono"/>
              </a:rPr>
              <a:t>bike_model</a:t>
            </a:r>
            <a:endParaRPr sz="1352">
              <a:solidFill>
                <a:srgbClr val="273239"/>
              </a:solidFill>
              <a:highlight>
                <a:srgbClr val="FFFFFF"/>
              </a:highlight>
              <a:latin typeface="Roboto Mono"/>
              <a:ea typeface="Roboto Mono"/>
              <a:cs typeface="Roboto Mono"/>
              <a:sym typeface="Roboto Mono"/>
            </a:endParaRPr>
          </a:p>
          <a:p>
            <a:pPr indent="-295036" lvl="0" marL="685800" rtl="0" algn="l">
              <a:lnSpc>
                <a:spcPct val="138000"/>
              </a:lnSpc>
              <a:spcBef>
                <a:spcPts val="0"/>
              </a:spcBef>
              <a:spcAft>
                <a:spcPts val="0"/>
              </a:spcAft>
              <a:buClr>
                <a:srgbClr val="273239"/>
              </a:buClr>
              <a:buSzPts val="1046"/>
              <a:buFont typeface="Nunito"/>
              <a:buChar char="●"/>
            </a:pPr>
            <a:r>
              <a:rPr b="1" lang="en-GB" sz="1546">
                <a:solidFill>
                  <a:srgbClr val="273239"/>
                </a:solidFill>
                <a:highlight>
                  <a:srgbClr val="FFFFFF"/>
                </a:highlight>
                <a:latin typeface="Nunito"/>
                <a:ea typeface="Nunito"/>
                <a:cs typeface="Nunito"/>
                <a:sym typeface="Nunito"/>
              </a:rPr>
              <a:t>Y</a:t>
            </a:r>
            <a:r>
              <a:rPr lang="en-GB" sz="1546">
                <a:solidFill>
                  <a:srgbClr val="273239"/>
                </a:solidFill>
                <a:highlight>
                  <a:srgbClr val="FFFFFF"/>
                </a:highlight>
                <a:latin typeface="Nunito"/>
                <a:ea typeface="Nunito"/>
                <a:cs typeface="Nunito"/>
                <a:sym typeface="Nunito"/>
              </a:rPr>
              <a:t>: </a:t>
            </a:r>
            <a:r>
              <a:rPr lang="en-GB" sz="1352">
                <a:solidFill>
                  <a:srgbClr val="273239"/>
                </a:solidFill>
                <a:highlight>
                  <a:srgbClr val="FFFFFF"/>
                </a:highlight>
                <a:latin typeface="Roboto Mono"/>
                <a:ea typeface="Roboto Mono"/>
                <a:cs typeface="Roboto Mono"/>
                <a:sym typeface="Roboto Mono"/>
              </a:rPr>
              <a:t>color</a:t>
            </a:r>
            <a:endParaRPr sz="1352">
              <a:solidFill>
                <a:srgbClr val="273239"/>
              </a:solidFill>
              <a:highlight>
                <a:srgbClr val="FFFFFF"/>
              </a:highlight>
              <a:latin typeface="Roboto Mono"/>
              <a:ea typeface="Roboto Mono"/>
              <a:cs typeface="Roboto Mono"/>
              <a:sym typeface="Roboto Mono"/>
            </a:endParaRPr>
          </a:p>
          <a:p>
            <a:pPr indent="-295036" lvl="0" marL="685800" rtl="0" algn="l">
              <a:lnSpc>
                <a:spcPct val="138000"/>
              </a:lnSpc>
              <a:spcBef>
                <a:spcPts val="0"/>
              </a:spcBef>
              <a:spcAft>
                <a:spcPts val="0"/>
              </a:spcAft>
              <a:buClr>
                <a:srgbClr val="273239"/>
              </a:buClr>
              <a:buSzPts val="1046"/>
              <a:buFont typeface="Nunito"/>
              <a:buChar char="●"/>
            </a:pPr>
            <a:r>
              <a:rPr b="1" lang="en-GB" sz="1546">
                <a:solidFill>
                  <a:srgbClr val="273239"/>
                </a:solidFill>
                <a:highlight>
                  <a:srgbClr val="FFFFFF"/>
                </a:highlight>
                <a:latin typeface="Nunito"/>
                <a:ea typeface="Nunito"/>
                <a:cs typeface="Nunito"/>
                <a:sym typeface="Nunito"/>
              </a:rPr>
              <a:t>Z</a:t>
            </a:r>
            <a:r>
              <a:rPr lang="en-GB" sz="1546">
                <a:solidFill>
                  <a:srgbClr val="273239"/>
                </a:solidFill>
                <a:highlight>
                  <a:srgbClr val="FFFFFF"/>
                </a:highlight>
                <a:latin typeface="Nunito"/>
                <a:ea typeface="Nunito"/>
                <a:cs typeface="Nunito"/>
                <a:sym typeface="Nunito"/>
              </a:rPr>
              <a:t>: </a:t>
            </a:r>
            <a:r>
              <a:rPr lang="en-GB" sz="1352">
                <a:solidFill>
                  <a:srgbClr val="273239"/>
                </a:solidFill>
                <a:highlight>
                  <a:srgbClr val="FFFFFF"/>
                </a:highlight>
                <a:latin typeface="Roboto Mono"/>
                <a:ea typeface="Roboto Mono"/>
                <a:cs typeface="Roboto Mono"/>
                <a:sym typeface="Roboto Mono"/>
              </a:rPr>
              <a:t>manuf_year</a:t>
            </a:r>
            <a:endParaRPr sz="1352">
              <a:solidFill>
                <a:srgbClr val="273239"/>
              </a:solidFill>
              <a:highlight>
                <a:srgbClr val="FFFFFF"/>
              </a:highlight>
              <a:latin typeface="Roboto Mono"/>
              <a:ea typeface="Roboto Mono"/>
              <a:cs typeface="Roboto Mono"/>
              <a:sym typeface="Roboto Mono"/>
            </a:endParaRPr>
          </a:p>
          <a:p>
            <a:pPr indent="0" lvl="0" marL="0" rtl="0" algn="l">
              <a:lnSpc>
                <a:spcPct val="95000"/>
              </a:lnSpc>
              <a:spcBef>
                <a:spcPts val="1800"/>
              </a:spcBef>
              <a:spcAft>
                <a:spcPts val="0"/>
              </a:spcAft>
              <a:buClr>
                <a:schemeClr val="dk1"/>
              </a:buClr>
              <a:buSzPts val="852"/>
              <a:buFont typeface="Arial"/>
              <a:buNone/>
            </a:pPr>
            <a:r>
              <a:rPr lang="en-GB" sz="1546">
                <a:solidFill>
                  <a:srgbClr val="273239"/>
                </a:solidFill>
                <a:highlight>
                  <a:srgbClr val="FFFFFF"/>
                </a:highlight>
                <a:latin typeface="Nunito"/>
                <a:ea typeface="Nunito"/>
                <a:cs typeface="Nunito"/>
                <a:sym typeface="Nunito"/>
              </a:rPr>
              <a:t>For each bike model (</a:t>
            </a:r>
            <a:r>
              <a:rPr lang="en-GB" sz="1352">
                <a:solidFill>
                  <a:srgbClr val="273239"/>
                </a:solidFill>
                <a:highlight>
                  <a:srgbClr val="FFFFFF"/>
                </a:highlight>
                <a:latin typeface="Roboto Mono"/>
                <a:ea typeface="Roboto Mono"/>
                <a:cs typeface="Roboto Mono"/>
                <a:sym typeface="Roboto Mono"/>
              </a:rPr>
              <a:t>bike_model</a:t>
            </a:r>
            <a:r>
              <a:rPr lang="en-GB" sz="1546">
                <a:solidFill>
                  <a:srgbClr val="273239"/>
                </a:solidFill>
                <a:highlight>
                  <a:srgbClr val="FFFFFF"/>
                </a:highlight>
                <a:latin typeface="Nunito"/>
                <a:ea typeface="Nunito"/>
                <a:cs typeface="Nunito"/>
                <a:sym typeface="Nunito"/>
              </a:rPr>
              <a:t>):</a:t>
            </a:r>
            <a:endParaRPr sz="1546">
              <a:solidFill>
                <a:srgbClr val="273239"/>
              </a:solidFill>
              <a:highlight>
                <a:srgbClr val="FFFFFF"/>
              </a:highlight>
              <a:latin typeface="Nunito"/>
              <a:ea typeface="Nunito"/>
              <a:cs typeface="Nunito"/>
              <a:sym typeface="Nunito"/>
            </a:endParaRPr>
          </a:p>
          <a:p>
            <a:pPr indent="-295036" lvl="0" marL="685800" rtl="0" algn="l">
              <a:lnSpc>
                <a:spcPct val="138000"/>
              </a:lnSpc>
              <a:spcBef>
                <a:spcPts val="800"/>
              </a:spcBef>
              <a:spcAft>
                <a:spcPts val="0"/>
              </a:spcAft>
              <a:buClr>
                <a:srgbClr val="273239"/>
              </a:buClr>
              <a:buSzPts val="1046"/>
              <a:buFont typeface="Nunito"/>
              <a:buAutoNum type="arabicPeriod"/>
            </a:pPr>
            <a:r>
              <a:rPr lang="en-GB" sz="1546">
                <a:solidFill>
                  <a:srgbClr val="273239"/>
                </a:solidFill>
                <a:highlight>
                  <a:srgbClr val="FFFFFF"/>
                </a:highlight>
                <a:latin typeface="Nunito"/>
                <a:ea typeface="Nunito"/>
                <a:cs typeface="Nunito"/>
                <a:sym typeface="Nunito"/>
              </a:rPr>
              <a:t>There is a group of colors (</a:t>
            </a:r>
            <a:r>
              <a:rPr lang="en-GB" sz="1352">
                <a:solidFill>
                  <a:srgbClr val="273239"/>
                </a:solidFill>
                <a:highlight>
                  <a:srgbClr val="FFFFFF"/>
                </a:highlight>
                <a:latin typeface="Roboto Mono"/>
                <a:ea typeface="Roboto Mono"/>
                <a:cs typeface="Roboto Mono"/>
                <a:sym typeface="Roboto Mono"/>
              </a:rPr>
              <a:t>color</a:t>
            </a:r>
            <a:r>
              <a:rPr lang="en-GB" sz="1546">
                <a:solidFill>
                  <a:srgbClr val="273239"/>
                </a:solidFill>
                <a:highlight>
                  <a:srgbClr val="FFFFFF"/>
                </a:highlight>
                <a:latin typeface="Nunito"/>
                <a:ea typeface="Nunito"/>
                <a:cs typeface="Nunito"/>
                <a:sym typeface="Nunito"/>
              </a:rPr>
              <a:t>) and a group of manufacturing years (</a:t>
            </a:r>
            <a:r>
              <a:rPr lang="en-GB" sz="1352">
                <a:solidFill>
                  <a:srgbClr val="273239"/>
                </a:solidFill>
                <a:highlight>
                  <a:srgbClr val="FFFFFF"/>
                </a:highlight>
                <a:latin typeface="Roboto Mono"/>
                <a:ea typeface="Roboto Mono"/>
                <a:cs typeface="Roboto Mono"/>
                <a:sym typeface="Roboto Mono"/>
              </a:rPr>
              <a:t>manuf_year</a:t>
            </a:r>
            <a:r>
              <a:rPr lang="en-GB" sz="1546">
                <a:solidFill>
                  <a:srgbClr val="273239"/>
                </a:solidFill>
                <a:highlight>
                  <a:srgbClr val="FFFFFF"/>
                </a:highlight>
                <a:latin typeface="Nunito"/>
                <a:ea typeface="Nunito"/>
                <a:cs typeface="Nunito"/>
                <a:sym typeface="Nunito"/>
              </a:rPr>
              <a:t>).</a:t>
            </a:r>
            <a:endParaRPr sz="1546">
              <a:solidFill>
                <a:srgbClr val="273239"/>
              </a:solidFill>
              <a:highlight>
                <a:srgbClr val="FFFFFF"/>
              </a:highlight>
              <a:latin typeface="Nunito"/>
              <a:ea typeface="Nunito"/>
              <a:cs typeface="Nunito"/>
              <a:sym typeface="Nunito"/>
            </a:endParaRPr>
          </a:p>
          <a:p>
            <a:pPr indent="-326786" lvl="0" marL="685800" rtl="0" algn="l">
              <a:lnSpc>
                <a:spcPct val="138000"/>
              </a:lnSpc>
              <a:spcBef>
                <a:spcPts val="0"/>
              </a:spcBef>
              <a:spcAft>
                <a:spcPts val="0"/>
              </a:spcAft>
              <a:buClr>
                <a:srgbClr val="273239"/>
              </a:buClr>
              <a:buSzPts val="1546"/>
              <a:buFont typeface="Nunito"/>
              <a:buAutoNum type="arabicPeriod"/>
            </a:pPr>
            <a:r>
              <a:rPr lang="en-GB" sz="1546">
                <a:solidFill>
                  <a:srgbClr val="273239"/>
                </a:solidFill>
                <a:highlight>
                  <a:srgbClr val="FFFFFF"/>
                </a:highlight>
                <a:latin typeface="Nunito"/>
                <a:ea typeface="Nunito"/>
                <a:cs typeface="Nunito"/>
                <a:sym typeface="Nunito"/>
              </a:rPr>
              <a:t>The colors do not depend on the manufacturing year, and the manufacturing year does not depend on the colors. They are independent.</a:t>
            </a:r>
            <a:endParaRPr sz="1546">
              <a:solidFill>
                <a:srgbClr val="273239"/>
              </a:solidFill>
              <a:highlight>
                <a:srgbClr val="FFFFFF"/>
              </a:highlight>
              <a:latin typeface="Nunito"/>
              <a:ea typeface="Nunito"/>
              <a:cs typeface="Nunito"/>
              <a:sym typeface="Nunito"/>
            </a:endParaRPr>
          </a:p>
          <a:p>
            <a:pPr indent="-295036" lvl="0" marL="685800" rtl="0" algn="l">
              <a:lnSpc>
                <a:spcPct val="138000"/>
              </a:lnSpc>
              <a:spcBef>
                <a:spcPts val="0"/>
              </a:spcBef>
              <a:spcAft>
                <a:spcPts val="0"/>
              </a:spcAft>
              <a:buClr>
                <a:srgbClr val="273239"/>
              </a:buClr>
              <a:buSzPts val="1046"/>
              <a:buFont typeface="Nunito"/>
              <a:buAutoNum type="arabicPeriod"/>
            </a:pPr>
            <a:r>
              <a:rPr lang="en-GB" sz="1546">
                <a:solidFill>
                  <a:srgbClr val="273239"/>
                </a:solidFill>
                <a:highlight>
                  <a:srgbClr val="FFFFFF"/>
                </a:highlight>
                <a:latin typeface="Nunito"/>
                <a:ea typeface="Nunito"/>
                <a:cs typeface="Nunito"/>
                <a:sym typeface="Nunito"/>
              </a:rPr>
              <a:t>The sets of </a:t>
            </a:r>
            <a:r>
              <a:rPr lang="en-GB" sz="1352">
                <a:solidFill>
                  <a:srgbClr val="273239"/>
                </a:solidFill>
                <a:highlight>
                  <a:srgbClr val="FFFFFF"/>
                </a:highlight>
                <a:latin typeface="Roboto Mono"/>
                <a:ea typeface="Roboto Mono"/>
                <a:cs typeface="Roboto Mono"/>
                <a:sym typeface="Roboto Mono"/>
              </a:rPr>
              <a:t>color</a:t>
            </a:r>
            <a:r>
              <a:rPr lang="en-GB" sz="1546">
                <a:solidFill>
                  <a:srgbClr val="273239"/>
                </a:solidFill>
                <a:highlight>
                  <a:srgbClr val="FFFFFF"/>
                </a:highlight>
                <a:latin typeface="Nunito"/>
                <a:ea typeface="Nunito"/>
                <a:cs typeface="Nunito"/>
                <a:sym typeface="Nunito"/>
              </a:rPr>
              <a:t> and </a:t>
            </a:r>
            <a:r>
              <a:rPr lang="en-GB" sz="1352">
                <a:solidFill>
                  <a:srgbClr val="273239"/>
                </a:solidFill>
                <a:highlight>
                  <a:srgbClr val="FFFFFF"/>
                </a:highlight>
                <a:latin typeface="Roboto Mono"/>
                <a:ea typeface="Roboto Mono"/>
                <a:cs typeface="Roboto Mono"/>
                <a:sym typeface="Roboto Mono"/>
              </a:rPr>
              <a:t>manuf_year</a:t>
            </a:r>
            <a:r>
              <a:rPr lang="en-GB" sz="1546">
                <a:solidFill>
                  <a:srgbClr val="273239"/>
                </a:solidFill>
                <a:highlight>
                  <a:srgbClr val="FFFFFF"/>
                </a:highlight>
                <a:latin typeface="Nunito"/>
                <a:ea typeface="Nunito"/>
                <a:cs typeface="Nunito"/>
                <a:sym typeface="Nunito"/>
              </a:rPr>
              <a:t> are linked only to </a:t>
            </a:r>
            <a:r>
              <a:rPr lang="en-GB" sz="1352">
                <a:solidFill>
                  <a:srgbClr val="273239"/>
                </a:solidFill>
                <a:highlight>
                  <a:srgbClr val="FFFFFF"/>
                </a:highlight>
                <a:latin typeface="Roboto Mono"/>
                <a:ea typeface="Roboto Mono"/>
                <a:cs typeface="Roboto Mono"/>
                <a:sym typeface="Roboto Mono"/>
              </a:rPr>
              <a:t>bike_model</a:t>
            </a:r>
            <a:r>
              <a:rPr lang="en-GB" sz="1546">
                <a:solidFill>
                  <a:srgbClr val="273239"/>
                </a:solidFill>
                <a:highlight>
                  <a:srgbClr val="FFFFFF"/>
                </a:highlight>
                <a:latin typeface="Nunito"/>
                <a:ea typeface="Nunito"/>
                <a:cs typeface="Nunito"/>
                <a:sym typeface="Nunito"/>
              </a:rPr>
              <a:t>.</a:t>
            </a:r>
            <a:endParaRPr sz="1546">
              <a:solidFill>
                <a:srgbClr val="273239"/>
              </a:solidFill>
              <a:highlight>
                <a:srgbClr val="FFFFFF"/>
              </a:highlight>
              <a:latin typeface="Nunito"/>
              <a:ea typeface="Nunito"/>
              <a:cs typeface="Nunito"/>
              <a:sym typeface="Nunito"/>
            </a:endParaRPr>
          </a:p>
          <a:p>
            <a:pPr indent="0" lvl="0" marL="0" rtl="0" algn="l">
              <a:lnSpc>
                <a:spcPct val="95000"/>
              </a:lnSpc>
              <a:spcBef>
                <a:spcPts val="1800"/>
              </a:spcBef>
              <a:spcAft>
                <a:spcPts val="0"/>
              </a:spcAft>
              <a:buClr>
                <a:schemeClr val="dk1"/>
              </a:buClr>
              <a:buSzPts val="852"/>
              <a:buFont typeface="Arial"/>
              <a:buNone/>
            </a:pPr>
            <a:r>
              <a:rPr lang="en-GB" sz="1546">
                <a:solidFill>
                  <a:srgbClr val="273239"/>
                </a:solidFill>
                <a:highlight>
                  <a:srgbClr val="FFFFFF"/>
                </a:highlight>
                <a:latin typeface="Nunito"/>
                <a:ea typeface="Nunito"/>
                <a:cs typeface="Nunito"/>
                <a:sym typeface="Nunito"/>
              </a:rPr>
              <a:t>That’s what makes it a multivalued dependency.</a:t>
            </a:r>
            <a:endParaRPr sz="1546">
              <a:solidFill>
                <a:srgbClr val="273239"/>
              </a:solidFill>
              <a:highlight>
                <a:srgbClr val="FFFFFF"/>
              </a:highlight>
              <a:latin typeface="Nunito"/>
              <a:ea typeface="Nunito"/>
              <a:cs typeface="Nunito"/>
              <a:sym typeface="Nunito"/>
            </a:endParaRPr>
          </a:p>
          <a:p>
            <a:pPr indent="0" lvl="0" marL="0" rtl="0" algn="l">
              <a:lnSpc>
                <a:spcPct val="95000"/>
              </a:lnSpc>
              <a:spcBef>
                <a:spcPts val="800"/>
              </a:spcBef>
              <a:spcAft>
                <a:spcPts val="0"/>
              </a:spcAft>
              <a:buClr>
                <a:schemeClr val="dk1"/>
              </a:buClr>
              <a:buSzPts val="852"/>
              <a:buFont typeface="Arial"/>
              <a:buNone/>
            </a:pPr>
            <a:r>
              <a:rPr lang="en-GB" sz="1546">
                <a:solidFill>
                  <a:srgbClr val="273239"/>
                </a:solidFill>
                <a:highlight>
                  <a:srgbClr val="FFFFFF"/>
                </a:highlight>
                <a:latin typeface="Nunito"/>
                <a:ea typeface="Nunito"/>
                <a:cs typeface="Nunito"/>
                <a:sym typeface="Nunito"/>
              </a:rPr>
              <a:t>In this case these two columns are said to be multivalued dependent on bike_model.</a:t>
            </a:r>
            <a:endParaRPr sz="1546">
              <a:solidFill>
                <a:srgbClr val="273239"/>
              </a:solidFill>
              <a:highlight>
                <a:srgbClr val="FFFFFF"/>
              </a:highlight>
              <a:latin typeface="Nunito"/>
              <a:ea typeface="Nunito"/>
              <a:cs typeface="Nunito"/>
              <a:sym typeface="Nunito"/>
            </a:endParaRPr>
          </a:p>
          <a:p>
            <a:pPr indent="0" lvl="0" marL="0" rtl="0" algn="l">
              <a:lnSpc>
                <a:spcPct val="95000"/>
              </a:lnSpc>
              <a:spcBef>
                <a:spcPts val="800"/>
              </a:spcBef>
              <a:spcAft>
                <a:spcPts val="1200"/>
              </a:spcAft>
              <a:buSzPts val="852"/>
              <a:buNone/>
            </a:pPr>
            <a:r>
              <a:t/>
            </a:r>
            <a:endParaRPr sz="1895"/>
          </a:p>
        </p:txBody>
      </p:sp>
      <p:pic>
        <p:nvPicPr>
          <p:cNvPr id="222" name="Google Shape;222;p40"/>
          <p:cNvPicPr preferRelativeResize="0"/>
          <p:nvPr/>
        </p:nvPicPr>
        <p:blipFill>
          <a:blip r:embed="rId3">
            <a:alphaModFix/>
          </a:blip>
          <a:stretch>
            <a:fillRect/>
          </a:stretch>
        </p:blipFill>
        <p:spPr>
          <a:xfrm>
            <a:off x="5727575" y="69725"/>
            <a:ext cx="2438450" cy="21184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41"/>
          <p:cNvPicPr preferRelativeResize="0"/>
          <p:nvPr/>
        </p:nvPicPr>
        <p:blipFill>
          <a:blip r:embed="rId3">
            <a:alphaModFix/>
          </a:blip>
          <a:stretch>
            <a:fillRect/>
          </a:stretch>
        </p:blipFill>
        <p:spPr>
          <a:xfrm>
            <a:off x="485775" y="305450"/>
            <a:ext cx="5773600" cy="4620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0" y="80475"/>
            <a:ext cx="9093000" cy="4969500"/>
          </a:xfrm>
          <a:prstGeom prst="rect">
            <a:avLst/>
          </a:prstGeom>
        </p:spPr>
        <p:txBody>
          <a:bodyPr anchorCtr="0" anchor="t" bIns="91425" lIns="91425" spcFirstLastPara="1" rIns="91425" wrap="square" tIns="91425">
            <a:noAutofit/>
          </a:bodyPr>
          <a:lstStyle/>
          <a:p>
            <a:pPr indent="-339725" lvl="0" marL="685800" rtl="0" algn="l">
              <a:lnSpc>
                <a:spcPct val="158000"/>
              </a:lnSpc>
              <a:spcBef>
                <a:spcPts val="0"/>
              </a:spcBef>
              <a:spcAft>
                <a:spcPts val="0"/>
              </a:spcAft>
              <a:buClr>
                <a:srgbClr val="273239"/>
              </a:buClr>
              <a:buSzPts val="1750"/>
              <a:buFont typeface="Nunito"/>
              <a:buChar char="●"/>
            </a:pPr>
            <a:r>
              <a:rPr lang="en-GB" sz="1750">
                <a:solidFill>
                  <a:srgbClr val="273239"/>
                </a:solidFill>
                <a:highlight>
                  <a:srgbClr val="FFFFFF"/>
                </a:highlight>
                <a:latin typeface="Nunito"/>
                <a:ea typeface="Nunito"/>
                <a:cs typeface="Nunito"/>
                <a:sym typeface="Nunito"/>
              </a:rPr>
              <a:t>Database normalization is the process of organizing the attributes of the database to reduce or eliminate data redundancy (having the same data but at different places).</a:t>
            </a:r>
            <a:endParaRPr sz="1750">
              <a:solidFill>
                <a:srgbClr val="273239"/>
              </a:solidFill>
              <a:highlight>
                <a:srgbClr val="FFFFFF"/>
              </a:highlight>
              <a:latin typeface="Nunito"/>
              <a:ea typeface="Nunito"/>
              <a:cs typeface="Nunito"/>
              <a:sym typeface="Nunito"/>
            </a:endParaRPr>
          </a:p>
          <a:p>
            <a:pPr indent="-339725" lvl="0" marL="685800" rtl="0" algn="l">
              <a:lnSpc>
                <a:spcPct val="158000"/>
              </a:lnSpc>
              <a:spcBef>
                <a:spcPts val="0"/>
              </a:spcBef>
              <a:spcAft>
                <a:spcPts val="0"/>
              </a:spcAft>
              <a:buClr>
                <a:srgbClr val="273239"/>
              </a:buClr>
              <a:buSzPts val="1750"/>
              <a:buFont typeface="Nunito"/>
              <a:buChar char="●"/>
            </a:pPr>
            <a:r>
              <a:rPr lang="en-GB" sz="1750">
                <a:solidFill>
                  <a:srgbClr val="273239"/>
                </a:solidFill>
                <a:highlight>
                  <a:srgbClr val="FFFFFF"/>
                </a:highlight>
                <a:latin typeface="Nunito"/>
                <a:ea typeface="Nunito"/>
                <a:cs typeface="Nunito"/>
                <a:sym typeface="Nunito"/>
              </a:rPr>
              <a:t>Data redundancy unnecessarily increases the size of the database as the same data is repeated in many places. Inconsistency problems also arise during insert, delete, and update operations. </a:t>
            </a:r>
            <a:endParaRPr sz="1750">
              <a:solidFill>
                <a:srgbClr val="273239"/>
              </a:solidFill>
              <a:highlight>
                <a:srgbClr val="FFFFFF"/>
              </a:highlight>
              <a:latin typeface="Nunito"/>
              <a:ea typeface="Nunito"/>
              <a:cs typeface="Nunito"/>
              <a:sym typeface="Nunito"/>
            </a:endParaRPr>
          </a:p>
          <a:p>
            <a:pPr indent="-339725" lvl="0" marL="685800" rtl="0" algn="l">
              <a:lnSpc>
                <a:spcPct val="158000"/>
              </a:lnSpc>
              <a:spcBef>
                <a:spcPts val="0"/>
              </a:spcBef>
              <a:spcAft>
                <a:spcPts val="0"/>
              </a:spcAft>
              <a:buClr>
                <a:srgbClr val="273239"/>
              </a:buClr>
              <a:buSzPts val="1750"/>
              <a:buFont typeface="Nunito"/>
              <a:buChar char="●"/>
            </a:pPr>
            <a:r>
              <a:rPr lang="en-GB" sz="1750">
                <a:solidFill>
                  <a:srgbClr val="273239"/>
                </a:solidFill>
                <a:highlight>
                  <a:srgbClr val="FFFFFF"/>
                </a:highlight>
                <a:latin typeface="Nunito"/>
                <a:ea typeface="Nunito"/>
                <a:cs typeface="Nunito"/>
                <a:sym typeface="Nunito"/>
              </a:rPr>
              <a:t>In the relational model, there exist standard methods to quantify how efficient a databases is. These methods are called </a:t>
            </a:r>
            <a:r>
              <a:rPr lang="en-GB" sz="1750" u="sng">
                <a:solidFill>
                  <a:schemeClr val="dk1"/>
                </a:solidFill>
                <a:highlight>
                  <a:srgbClr val="FFFFFF"/>
                </a:highlight>
                <a:latin typeface="Nunito"/>
                <a:ea typeface="Nunito"/>
                <a:cs typeface="Nunito"/>
                <a:sym typeface="Nunito"/>
                <a:hlinkClick r:id="rId3">
                  <a:extLst>
                    <a:ext uri="{A12FA001-AC4F-418D-AE19-62706E023703}">
                      <ahyp:hlinkClr val="tx"/>
                    </a:ext>
                  </a:extLst>
                </a:hlinkClick>
              </a:rPr>
              <a:t>normal forms</a:t>
            </a:r>
            <a:r>
              <a:rPr lang="en-GB" sz="1750">
                <a:solidFill>
                  <a:schemeClr val="dk1"/>
                </a:solidFill>
                <a:highlight>
                  <a:srgbClr val="FFFFFF"/>
                </a:highlight>
                <a:latin typeface="Nunito"/>
                <a:ea typeface="Nunito"/>
                <a:cs typeface="Nunito"/>
                <a:sym typeface="Nunito"/>
              </a:rPr>
              <a:t> </a:t>
            </a:r>
            <a:r>
              <a:rPr lang="en-GB" sz="1750">
                <a:solidFill>
                  <a:srgbClr val="273239"/>
                </a:solidFill>
                <a:highlight>
                  <a:srgbClr val="FFFFFF"/>
                </a:highlight>
                <a:latin typeface="Nunito"/>
                <a:ea typeface="Nunito"/>
                <a:cs typeface="Nunito"/>
                <a:sym typeface="Nunito"/>
              </a:rPr>
              <a:t>and there are algorithms to covert a given database into normal forms.</a:t>
            </a:r>
            <a:endParaRPr sz="1750">
              <a:solidFill>
                <a:srgbClr val="273239"/>
              </a:solidFill>
              <a:highlight>
                <a:srgbClr val="FFFFFF"/>
              </a:highlight>
              <a:latin typeface="Nunito"/>
              <a:ea typeface="Nunito"/>
              <a:cs typeface="Nunito"/>
              <a:sym typeface="Nunito"/>
            </a:endParaRPr>
          </a:p>
          <a:p>
            <a:pPr indent="-339725" lvl="0" marL="685800" rtl="0" algn="l">
              <a:lnSpc>
                <a:spcPct val="158000"/>
              </a:lnSpc>
              <a:spcBef>
                <a:spcPts val="0"/>
              </a:spcBef>
              <a:spcAft>
                <a:spcPts val="0"/>
              </a:spcAft>
              <a:buClr>
                <a:srgbClr val="273239"/>
              </a:buClr>
              <a:buSzPts val="1750"/>
              <a:buFont typeface="Nunito"/>
              <a:buChar char="●"/>
            </a:pPr>
            <a:r>
              <a:rPr lang="en-GB" sz="1750">
                <a:solidFill>
                  <a:srgbClr val="273239"/>
                </a:solidFill>
                <a:highlight>
                  <a:srgbClr val="FFFFFF"/>
                </a:highlight>
                <a:latin typeface="Nunito"/>
                <a:ea typeface="Nunito"/>
                <a:cs typeface="Nunito"/>
                <a:sym typeface="Nunito"/>
              </a:rPr>
              <a:t>Normalization generally involves splitting a table into multiple ones which must be linked each time a query is made requiring data from the split tables.</a:t>
            </a:r>
            <a:endParaRPr sz="175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sz="2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2"/>
          <p:cNvSpPr txBox="1"/>
          <p:nvPr>
            <p:ph type="title"/>
          </p:nvPr>
        </p:nvSpPr>
        <p:spPr>
          <a:xfrm>
            <a:off x="163500" y="122475"/>
            <a:ext cx="8520600" cy="47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220"/>
              <a:t>4. Transitive Functional Dependency</a:t>
            </a:r>
            <a:endParaRPr sz="2220"/>
          </a:p>
        </p:txBody>
      </p:sp>
      <p:sp>
        <p:nvSpPr>
          <p:cNvPr id="233" name="Google Shape;233;p42"/>
          <p:cNvSpPr txBox="1"/>
          <p:nvPr>
            <p:ph idx="1" type="body"/>
          </p:nvPr>
        </p:nvSpPr>
        <p:spPr>
          <a:xfrm>
            <a:off x="311700" y="671275"/>
            <a:ext cx="8520600" cy="437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rgbClr val="05192D"/>
              </a:buClr>
              <a:buSzPts val="1500"/>
              <a:buChar char="●"/>
            </a:pPr>
            <a:r>
              <a:rPr lang="en-GB" sz="1500">
                <a:solidFill>
                  <a:srgbClr val="05192D"/>
                </a:solidFill>
                <a:highlight>
                  <a:srgbClr val="FFFFFF"/>
                </a:highlight>
              </a:rPr>
              <a:t>In relational databases, transitive dependency occurs when one attribute indirectly depends on another through an intermediate attribute. This problem means that the value of one column can be determined indirectly from the values of two other columns. </a:t>
            </a:r>
            <a:endParaRPr sz="1500">
              <a:solidFill>
                <a:srgbClr val="05192D"/>
              </a:solidFill>
              <a:highlight>
                <a:srgbClr val="FFFFFF"/>
              </a:highlight>
            </a:endParaRPr>
          </a:p>
          <a:p>
            <a:pPr indent="0" lvl="0" marL="457200" rtl="0" algn="l">
              <a:spcBef>
                <a:spcPts val="1200"/>
              </a:spcBef>
              <a:spcAft>
                <a:spcPts val="1200"/>
              </a:spcAft>
              <a:buNone/>
            </a:pPr>
            <a:r>
              <a:t/>
            </a:r>
            <a:endParaRPr sz="1500">
              <a:solidFill>
                <a:srgbClr val="05192D"/>
              </a:solidFill>
              <a:highlight>
                <a:srgbClr val="FFFFFF"/>
              </a:highlight>
            </a:endParaRPr>
          </a:p>
        </p:txBody>
      </p:sp>
      <p:pic>
        <p:nvPicPr>
          <p:cNvPr id="234" name="Google Shape;234;p42"/>
          <p:cNvPicPr preferRelativeResize="0"/>
          <p:nvPr/>
        </p:nvPicPr>
        <p:blipFill>
          <a:blip r:embed="rId3">
            <a:alphaModFix/>
          </a:blip>
          <a:stretch>
            <a:fillRect/>
          </a:stretch>
        </p:blipFill>
        <p:spPr>
          <a:xfrm>
            <a:off x="1007138" y="1695775"/>
            <a:ext cx="3171825" cy="3390900"/>
          </a:xfrm>
          <a:prstGeom prst="rect">
            <a:avLst/>
          </a:prstGeom>
          <a:noFill/>
          <a:ln>
            <a:noFill/>
          </a:ln>
        </p:spPr>
      </p:pic>
      <p:pic>
        <p:nvPicPr>
          <p:cNvPr id="235" name="Google Shape;235;p42"/>
          <p:cNvPicPr preferRelativeResize="0"/>
          <p:nvPr/>
        </p:nvPicPr>
        <p:blipFill>
          <a:blip r:embed="rId4">
            <a:alphaModFix/>
          </a:blip>
          <a:stretch>
            <a:fillRect/>
          </a:stretch>
        </p:blipFill>
        <p:spPr>
          <a:xfrm>
            <a:off x="5020475" y="1785300"/>
            <a:ext cx="3897825" cy="26346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3"/>
          <p:cNvSpPr txBox="1"/>
          <p:nvPr>
            <p:ph type="title"/>
          </p:nvPr>
        </p:nvSpPr>
        <p:spPr>
          <a:xfrm>
            <a:off x="148200" y="-95475"/>
            <a:ext cx="8520600" cy="426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u="sng"/>
              <a:t>Inference Rules(Properties of Functional Dependency)</a:t>
            </a:r>
            <a:endParaRPr u="sng"/>
          </a:p>
        </p:txBody>
      </p:sp>
      <p:sp>
        <p:nvSpPr>
          <p:cNvPr id="241" name="Google Shape;241;p43"/>
          <p:cNvSpPr txBox="1"/>
          <p:nvPr>
            <p:ph idx="1" type="body"/>
          </p:nvPr>
        </p:nvSpPr>
        <p:spPr>
          <a:xfrm>
            <a:off x="148200" y="444600"/>
            <a:ext cx="8995800" cy="4594200"/>
          </a:xfrm>
          <a:prstGeom prst="rect">
            <a:avLst/>
          </a:prstGeom>
        </p:spPr>
        <p:txBody>
          <a:bodyPr anchorCtr="0" anchor="t" bIns="91425" lIns="91425" spcFirstLastPara="1" rIns="91425" wrap="square" tIns="91425">
            <a:noAutofit/>
          </a:bodyPr>
          <a:lstStyle/>
          <a:p>
            <a:pPr indent="-338216" lvl="0" marL="457200" rtl="0" algn="l">
              <a:lnSpc>
                <a:spcPct val="95000"/>
              </a:lnSpc>
              <a:spcBef>
                <a:spcPts val="0"/>
              </a:spcBef>
              <a:spcAft>
                <a:spcPts val="0"/>
              </a:spcAft>
              <a:buSzPts val="1726"/>
              <a:buFont typeface="Nunito"/>
              <a:buChar char="●"/>
            </a:pPr>
            <a:r>
              <a:rPr lang="en-GB" sz="1726">
                <a:solidFill>
                  <a:schemeClr val="dk1"/>
                </a:solidFill>
                <a:highlight>
                  <a:srgbClr val="FFFFFF"/>
                </a:highlight>
                <a:uFill>
                  <a:noFill/>
                </a:uFill>
                <a:latin typeface="Nunito"/>
                <a:ea typeface="Nunito"/>
                <a:cs typeface="Nunito"/>
                <a:sym typeface="Nunito"/>
                <a:hlinkClick r:id="rId3">
                  <a:extLst>
                    <a:ext uri="{A12FA001-AC4F-418D-AE19-62706E023703}">
                      <ahyp:hlinkClr val="tx"/>
                    </a:ext>
                  </a:extLst>
                </a:hlinkClick>
              </a:rPr>
              <a:t>Inference</a:t>
            </a:r>
            <a:r>
              <a:rPr lang="en-GB" sz="1726">
                <a:solidFill>
                  <a:schemeClr val="dk1"/>
                </a:solidFill>
                <a:highlight>
                  <a:srgbClr val="FFFFFF"/>
                </a:highlight>
                <a:latin typeface="Nunito"/>
                <a:ea typeface="Nunito"/>
                <a:cs typeface="Nunito"/>
                <a:sym typeface="Nunito"/>
              </a:rPr>
              <a:t> </a:t>
            </a:r>
            <a:r>
              <a:rPr lang="en-GB" sz="1726">
                <a:solidFill>
                  <a:srgbClr val="273239"/>
                </a:solidFill>
                <a:highlight>
                  <a:srgbClr val="FFFFFF"/>
                </a:highlight>
                <a:latin typeface="Nunito"/>
                <a:ea typeface="Nunito"/>
                <a:cs typeface="Nunito"/>
                <a:sym typeface="Nunito"/>
              </a:rPr>
              <a:t>rules( </a:t>
            </a:r>
            <a:r>
              <a:rPr lang="en-GB" sz="1726">
                <a:solidFill>
                  <a:schemeClr val="dk1"/>
                </a:solidFill>
                <a:highlight>
                  <a:srgbClr val="FFFFFF"/>
                </a:highlight>
                <a:latin typeface="Nunito"/>
                <a:ea typeface="Nunito"/>
                <a:cs typeface="Nunito"/>
                <a:sym typeface="Nunito"/>
              </a:rPr>
              <a:t>Properties of Functional Dependency)</a:t>
            </a:r>
            <a:r>
              <a:rPr lang="en-GB" sz="1726">
                <a:solidFill>
                  <a:srgbClr val="273239"/>
                </a:solidFill>
                <a:highlight>
                  <a:srgbClr val="FFFFFF"/>
                </a:highlight>
                <a:latin typeface="Nunito"/>
                <a:ea typeface="Nunito"/>
                <a:cs typeface="Nunito"/>
                <a:sym typeface="Nunito"/>
              </a:rPr>
              <a:t>in databases are also known as </a:t>
            </a:r>
            <a:r>
              <a:rPr b="1" lang="en-GB" sz="1726">
                <a:solidFill>
                  <a:srgbClr val="273239"/>
                </a:solidFill>
                <a:highlight>
                  <a:srgbClr val="FFFFFF"/>
                </a:highlight>
                <a:latin typeface="Nunito"/>
                <a:ea typeface="Nunito"/>
                <a:cs typeface="Nunito"/>
                <a:sym typeface="Nunito"/>
              </a:rPr>
              <a:t>Armstrong’s Axioms in Functional Dependency. </a:t>
            </a:r>
            <a:r>
              <a:rPr lang="en-GB" sz="1726">
                <a:solidFill>
                  <a:srgbClr val="273239"/>
                </a:solidFill>
                <a:highlight>
                  <a:srgbClr val="FFFFFF"/>
                </a:highlight>
                <a:latin typeface="Nunito"/>
                <a:ea typeface="Nunito"/>
                <a:cs typeface="Nunito"/>
                <a:sym typeface="Nunito"/>
              </a:rPr>
              <a:t>These rules govern the functional dependencies in a relational database. From inference rules a new functional dependency can be derived using other FDs. These rules were introduced by </a:t>
            </a:r>
            <a:r>
              <a:rPr b="1" lang="en-GB" sz="1726">
                <a:solidFill>
                  <a:srgbClr val="273239"/>
                </a:solidFill>
                <a:highlight>
                  <a:srgbClr val="FFFFFF"/>
                </a:highlight>
                <a:latin typeface="Nunito"/>
                <a:ea typeface="Nunito"/>
                <a:cs typeface="Nunito"/>
                <a:sym typeface="Nunito"/>
              </a:rPr>
              <a:t>William W. Armstrong</a:t>
            </a:r>
            <a:r>
              <a:rPr lang="en-GB" sz="1726">
                <a:solidFill>
                  <a:srgbClr val="273239"/>
                </a:solidFill>
                <a:highlight>
                  <a:srgbClr val="FFFFFF"/>
                </a:highlight>
                <a:latin typeface="Nunito"/>
                <a:ea typeface="Nunito"/>
                <a:cs typeface="Nunito"/>
                <a:sym typeface="Nunito"/>
              </a:rPr>
              <a:t>.</a:t>
            </a:r>
            <a:endParaRPr sz="1726">
              <a:solidFill>
                <a:srgbClr val="273239"/>
              </a:solidFill>
              <a:highlight>
                <a:srgbClr val="FFFFFF"/>
              </a:highlight>
              <a:latin typeface="Nunito"/>
              <a:ea typeface="Nunito"/>
              <a:cs typeface="Nunito"/>
              <a:sym typeface="Nunito"/>
            </a:endParaRPr>
          </a:p>
          <a:p>
            <a:pPr indent="-338216" lvl="0" marL="457200" marR="0" rtl="0" algn="l">
              <a:lnSpc>
                <a:spcPct val="95000"/>
              </a:lnSpc>
              <a:spcBef>
                <a:spcPts val="0"/>
              </a:spcBef>
              <a:spcAft>
                <a:spcPts val="0"/>
              </a:spcAft>
              <a:buSzPts val="1726"/>
              <a:buFont typeface="Nunito"/>
              <a:buChar char="●"/>
            </a:pPr>
            <a:r>
              <a:rPr b="1" lang="en-GB" sz="1726" u="sng">
                <a:solidFill>
                  <a:srgbClr val="273239"/>
                </a:solidFill>
                <a:highlight>
                  <a:srgbClr val="FFFFFF"/>
                </a:highlight>
                <a:latin typeface="Nunito"/>
                <a:ea typeface="Nunito"/>
                <a:cs typeface="Nunito"/>
                <a:sym typeface="Nunito"/>
              </a:rPr>
              <a:t>Reflexive Rule:</a:t>
            </a:r>
            <a:r>
              <a:rPr b="1" lang="en-GB" sz="1726">
                <a:solidFill>
                  <a:srgbClr val="273239"/>
                </a:solidFill>
                <a:highlight>
                  <a:srgbClr val="FFFFFF"/>
                </a:highlight>
                <a:latin typeface="Nunito"/>
                <a:ea typeface="Nunito"/>
                <a:cs typeface="Nunito"/>
                <a:sym typeface="Nunito"/>
              </a:rPr>
              <a:t> </a:t>
            </a:r>
            <a:r>
              <a:rPr lang="en-GB" sz="1726">
                <a:solidFill>
                  <a:srgbClr val="273239"/>
                </a:solidFill>
                <a:highlight>
                  <a:srgbClr val="FFFFFF"/>
                </a:highlight>
                <a:latin typeface="Nunito"/>
                <a:ea typeface="Nunito"/>
                <a:cs typeface="Nunito"/>
                <a:sym typeface="Nunito"/>
              </a:rPr>
              <a:t>According to this rule, if B is a subset of A then A logically determines B. Formally, B ⊆ A then A → B.</a:t>
            </a:r>
            <a:endParaRPr sz="1726">
              <a:solidFill>
                <a:srgbClr val="273239"/>
              </a:solidFill>
              <a:highlight>
                <a:srgbClr val="FFFFFF"/>
              </a:highlight>
              <a:latin typeface="Nunito"/>
              <a:ea typeface="Nunito"/>
              <a:cs typeface="Nunito"/>
              <a:sym typeface="Nunito"/>
            </a:endParaRPr>
          </a:p>
          <a:p>
            <a:pPr indent="-338216" lvl="0" marL="457200" marR="0" rtl="0" algn="l">
              <a:lnSpc>
                <a:spcPct val="95000"/>
              </a:lnSpc>
              <a:spcBef>
                <a:spcPts val="0"/>
              </a:spcBef>
              <a:spcAft>
                <a:spcPts val="0"/>
              </a:spcAft>
              <a:buSzPts val="1726"/>
              <a:buFont typeface="Nunito"/>
              <a:buChar char="●"/>
            </a:pPr>
            <a:r>
              <a:rPr lang="en-GB" sz="1726">
                <a:solidFill>
                  <a:srgbClr val="273239"/>
                </a:solidFill>
                <a:highlight>
                  <a:srgbClr val="FFFFFF"/>
                </a:highlight>
                <a:latin typeface="Nunito"/>
                <a:ea typeface="Nunito"/>
                <a:cs typeface="Nunito"/>
                <a:sym typeface="Nunito"/>
              </a:rPr>
              <a:t>Example: Let us take an example of the Address (A) of a house, which contains so many parameters like House no, Street no, City etc. These all are the subsets of A. Thus, address (A) → House no. (B).</a:t>
            </a:r>
            <a:endParaRPr sz="1726">
              <a:solidFill>
                <a:srgbClr val="273239"/>
              </a:solidFill>
              <a:highlight>
                <a:srgbClr val="FFFFFF"/>
              </a:highlight>
              <a:latin typeface="Nunito"/>
              <a:ea typeface="Nunito"/>
              <a:cs typeface="Nunito"/>
              <a:sym typeface="Nunito"/>
            </a:endParaRPr>
          </a:p>
          <a:p>
            <a:pPr indent="-338216" lvl="0" marL="457200" marR="0" rtl="0" algn="l">
              <a:lnSpc>
                <a:spcPct val="95000"/>
              </a:lnSpc>
              <a:spcBef>
                <a:spcPts val="0"/>
              </a:spcBef>
              <a:spcAft>
                <a:spcPts val="0"/>
              </a:spcAft>
              <a:buSzPts val="1726"/>
              <a:buFont typeface="Nunito"/>
              <a:buChar char="●"/>
            </a:pPr>
            <a:r>
              <a:rPr b="1" lang="en-GB" sz="1726" u="sng">
                <a:solidFill>
                  <a:srgbClr val="273239"/>
                </a:solidFill>
                <a:highlight>
                  <a:srgbClr val="FFFFFF"/>
                </a:highlight>
                <a:latin typeface="Nunito"/>
                <a:ea typeface="Nunito"/>
                <a:cs typeface="Nunito"/>
                <a:sym typeface="Nunito"/>
              </a:rPr>
              <a:t>Augmentation Rule:</a:t>
            </a:r>
            <a:r>
              <a:rPr lang="en-GB" sz="1726" u="sng">
                <a:solidFill>
                  <a:srgbClr val="273239"/>
                </a:solidFill>
                <a:highlight>
                  <a:srgbClr val="FFFFFF"/>
                </a:highlight>
                <a:latin typeface="Nunito"/>
                <a:ea typeface="Nunito"/>
                <a:cs typeface="Nunito"/>
                <a:sym typeface="Nunito"/>
              </a:rPr>
              <a:t> </a:t>
            </a:r>
            <a:r>
              <a:rPr lang="en-GB" sz="1726">
                <a:solidFill>
                  <a:srgbClr val="273239"/>
                </a:solidFill>
                <a:highlight>
                  <a:srgbClr val="FFFFFF"/>
                </a:highlight>
                <a:latin typeface="Nunito"/>
                <a:ea typeface="Nunito"/>
                <a:cs typeface="Nunito"/>
                <a:sym typeface="Nunito"/>
              </a:rPr>
              <a:t>It is also known as </a:t>
            </a:r>
            <a:r>
              <a:rPr lang="en-GB" sz="1726">
                <a:solidFill>
                  <a:srgbClr val="273239"/>
                </a:solidFill>
                <a:highlight>
                  <a:srgbClr val="FFFFFF"/>
                </a:highlight>
                <a:uFill>
                  <a:noFill/>
                </a:uFill>
                <a:latin typeface="Nunito"/>
                <a:ea typeface="Nunito"/>
                <a:cs typeface="Nunito"/>
                <a:sym typeface="Nunito"/>
                <a:hlinkClick r:id="rId4">
                  <a:extLst>
                    <a:ext uri="{A12FA001-AC4F-418D-AE19-62706E023703}">
                      <ahyp:hlinkClr val="tx"/>
                    </a:ext>
                  </a:extLst>
                </a:hlinkClick>
              </a:rPr>
              <a:t>Partial dependency</a:t>
            </a:r>
            <a:r>
              <a:rPr lang="en-GB" sz="1726">
                <a:solidFill>
                  <a:srgbClr val="273239"/>
                </a:solidFill>
                <a:highlight>
                  <a:srgbClr val="FFFFFF"/>
                </a:highlight>
                <a:latin typeface="Nunito"/>
                <a:ea typeface="Nunito"/>
                <a:cs typeface="Nunito"/>
                <a:sym typeface="Nunito"/>
              </a:rPr>
              <a:t>. According to this rule, If A logically determines B, then adding any extra attribute doesn't change the basic functional dependency.</a:t>
            </a:r>
            <a:endParaRPr sz="1726">
              <a:solidFill>
                <a:srgbClr val="273239"/>
              </a:solidFill>
              <a:highlight>
                <a:srgbClr val="FFFFFF"/>
              </a:highlight>
              <a:latin typeface="Nunito"/>
              <a:ea typeface="Nunito"/>
              <a:cs typeface="Nunito"/>
              <a:sym typeface="Nunito"/>
            </a:endParaRPr>
          </a:p>
          <a:p>
            <a:pPr indent="-338216" lvl="0" marL="457200" marR="0" rtl="0" algn="l">
              <a:lnSpc>
                <a:spcPct val="95000"/>
              </a:lnSpc>
              <a:spcBef>
                <a:spcPts val="0"/>
              </a:spcBef>
              <a:spcAft>
                <a:spcPts val="0"/>
              </a:spcAft>
              <a:buSzPts val="1726"/>
              <a:buFont typeface="Nunito"/>
              <a:buChar char="●"/>
            </a:pPr>
            <a:r>
              <a:rPr lang="en-GB" sz="1726">
                <a:solidFill>
                  <a:srgbClr val="273239"/>
                </a:solidFill>
                <a:highlight>
                  <a:srgbClr val="FFFFFF"/>
                </a:highlight>
                <a:latin typeface="Nunito"/>
                <a:ea typeface="Nunito"/>
                <a:cs typeface="Nunito"/>
                <a:sym typeface="Nunito"/>
              </a:rPr>
              <a:t>Example: A → B, then adding any extra attribute let say C will give AC → BC and doesn't make any change.</a:t>
            </a:r>
            <a:endParaRPr sz="1448">
              <a:solidFill>
                <a:srgbClr val="273239"/>
              </a:solidFill>
              <a:highlight>
                <a:srgbClr val="FFFFFF"/>
              </a:highlight>
              <a:latin typeface="Nunito"/>
              <a:ea typeface="Nunito"/>
              <a:cs typeface="Nunito"/>
              <a:sym typeface="Nunito"/>
            </a:endParaRPr>
          </a:p>
          <a:p>
            <a:pPr indent="-338216" lvl="0" marL="457200" marR="0" rtl="0" algn="l">
              <a:lnSpc>
                <a:spcPct val="95000"/>
              </a:lnSpc>
              <a:spcBef>
                <a:spcPts val="0"/>
              </a:spcBef>
              <a:spcAft>
                <a:spcPts val="0"/>
              </a:spcAft>
              <a:buSzPts val="1726"/>
              <a:buFont typeface="Nunito"/>
              <a:buChar char="●"/>
            </a:pPr>
            <a:r>
              <a:rPr b="1" lang="en-GB" sz="1726" u="sng">
                <a:solidFill>
                  <a:srgbClr val="273239"/>
                </a:solidFill>
                <a:highlight>
                  <a:srgbClr val="FFFFFF"/>
                </a:highlight>
                <a:latin typeface="Nunito"/>
                <a:ea typeface="Nunito"/>
                <a:cs typeface="Nunito"/>
                <a:sym typeface="Nunito"/>
              </a:rPr>
              <a:t>Transitive rule:</a:t>
            </a:r>
            <a:r>
              <a:rPr lang="en-GB" sz="1726" u="sng">
                <a:solidFill>
                  <a:srgbClr val="273239"/>
                </a:solidFill>
                <a:highlight>
                  <a:srgbClr val="FFFFFF"/>
                </a:highlight>
                <a:latin typeface="Nunito"/>
                <a:ea typeface="Nunito"/>
                <a:cs typeface="Nunito"/>
                <a:sym typeface="Nunito"/>
              </a:rPr>
              <a:t> </a:t>
            </a:r>
            <a:r>
              <a:rPr lang="en-GB" sz="1726">
                <a:solidFill>
                  <a:srgbClr val="273239"/>
                </a:solidFill>
                <a:highlight>
                  <a:srgbClr val="FFFFFF"/>
                </a:highlight>
                <a:latin typeface="Nunito"/>
                <a:ea typeface="Nunito"/>
                <a:cs typeface="Nunito"/>
                <a:sym typeface="Nunito"/>
              </a:rPr>
              <a:t>Transitive rule states that if A determines B and B determines C, then it can be said that A indirectly determines B.</a:t>
            </a:r>
            <a:endParaRPr sz="1726">
              <a:solidFill>
                <a:srgbClr val="273239"/>
              </a:solidFill>
              <a:highlight>
                <a:srgbClr val="FFFFFF"/>
              </a:highlight>
              <a:latin typeface="Nunito"/>
              <a:ea typeface="Nunito"/>
              <a:cs typeface="Nunito"/>
              <a:sym typeface="Nunito"/>
            </a:endParaRPr>
          </a:p>
          <a:p>
            <a:pPr indent="-338216" lvl="0" marL="457200" marR="0" rtl="0" algn="l">
              <a:lnSpc>
                <a:spcPct val="95000"/>
              </a:lnSpc>
              <a:spcBef>
                <a:spcPts val="0"/>
              </a:spcBef>
              <a:spcAft>
                <a:spcPts val="0"/>
              </a:spcAft>
              <a:buSzPts val="1726"/>
              <a:buFont typeface="Nunito"/>
              <a:buChar char="●"/>
            </a:pPr>
            <a:r>
              <a:rPr lang="en-GB" sz="1726">
                <a:solidFill>
                  <a:srgbClr val="273239"/>
                </a:solidFill>
                <a:highlight>
                  <a:srgbClr val="FFFFFF"/>
                </a:highlight>
                <a:latin typeface="Nunito"/>
                <a:ea typeface="Nunito"/>
                <a:cs typeface="Nunito"/>
                <a:sym typeface="Nunito"/>
              </a:rPr>
              <a:t>Example: If A → B and B → C then A → C.</a:t>
            </a:r>
            <a:endParaRPr sz="1726">
              <a:solidFill>
                <a:srgbClr val="273239"/>
              </a:solidFill>
              <a:highlight>
                <a:srgbClr val="FFFFFF"/>
              </a:highlight>
              <a:latin typeface="Nunito"/>
              <a:ea typeface="Nunito"/>
              <a:cs typeface="Nunito"/>
              <a:sym typeface="Nunito"/>
            </a:endParaRPr>
          </a:p>
          <a:p>
            <a:pPr indent="0" lvl="0" marL="0" marR="0" rtl="0" algn="l">
              <a:lnSpc>
                <a:spcPct val="95000"/>
              </a:lnSpc>
              <a:spcBef>
                <a:spcPts val="1200"/>
              </a:spcBef>
              <a:spcAft>
                <a:spcPts val="0"/>
              </a:spcAft>
              <a:buNone/>
            </a:pPr>
            <a:r>
              <a:t/>
            </a:r>
            <a:endParaRPr sz="1726">
              <a:solidFill>
                <a:srgbClr val="273239"/>
              </a:solidFill>
              <a:highlight>
                <a:srgbClr val="FFFFFF"/>
              </a:highlight>
              <a:latin typeface="Nunito"/>
              <a:ea typeface="Nunito"/>
              <a:cs typeface="Nunito"/>
              <a:sym typeface="Nunito"/>
            </a:endParaRPr>
          </a:p>
          <a:p>
            <a:pPr indent="0" lvl="0" marL="457200" marR="0" rtl="0" algn="l">
              <a:lnSpc>
                <a:spcPct val="95000"/>
              </a:lnSpc>
              <a:spcBef>
                <a:spcPts val="1200"/>
              </a:spcBef>
              <a:spcAft>
                <a:spcPts val="1200"/>
              </a:spcAft>
              <a:buSzPts val="1018"/>
              <a:buNone/>
            </a:pPr>
            <a:r>
              <a:t/>
            </a:r>
            <a:endParaRPr sz="1726">
              <a:solidFill>
                <a:srgbClr val="273239"/>
              </a:solidFill>
              <a:highlight>
                <a:srgbClr val="FFFFFF"/>
              </a:highlight>
              <a:latin typeface="Nunito"/>
              <a:ea typeface="Nunito"/>
              <a:cs typeface="Nunito"/>
              <a:sym typeface="Nuni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44"/>
          <p:cNvPicPr preferRelativeResize="0"/>
          <p:nvPr/>
        </p:nvPicPr>
        <p:blipFill>
          <a:blip r:embed="rId3">
            <a:alphaModFix/>
          </a:blip>
          <a:stretch>
            <a:fillRect/>
          </a:stretch>
        </p:blipFill>
        <p:spPr>
          <a:xfrm>
            <a:off x="0" y="-69750"/>
            <a:ext cx="8822424" cy="5143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2" name="Google Shape;252;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3" name="Google Shape;253;p45"/>
          <p:cNvPicPr preferRelativeResize="0"/>
          <p:nvPr/>
        </p:nvPicPr>
        <p:blipFill>
          <a:blip r:embed="rId3">
            <a:alphaModFix/>
          </a:blip>
          <a:stretch>
            <a:fillRect/>
          </a:stretch>
        </p:blipFill>
        <p:spPr>
          <a:xfrm>
            <a:off x="0" y="48428"/>
            <a:ext cx="9143999" cy="504664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46"/>
          <p:cNvPicPr preferRelativeResize="0"/>
          <p:nvPr/>
        </p:nvPicPr>
        <p:blipFill>
          <a:blip r:embed="rId3">
            <a:alphaModFix/>
          </a:blip>
          <a:stretch>
            <a:fillRect/>
          </a:stretch>
        </p:blipFill>
        <p:spPr>
          <a:xfrm>
            <a:off x="0" y="409725"/>
            <a:ext cx="9143999" cy="4036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7"/>
          <p:cNvSpPr txBox="1"/>
          <p:nvPr>
            <p:ph type="title"/>
          </p:nvPr>
        </p:nvSpPr>
        <p:spPr>
          <a:xfrm>
            <a:off x="311700" y="200500"/>
            <a:ext cx="8520600" cy="81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Secondary Rules –</a:t>
            </a:r>
            <a:endParaRPr/>
          </a:p>
          <a:p>
            <a:pPr indent="0" lvl="0" marL="0" rtl="0" algn="l">
              <a:spcBef>
                <a:spcPts val="0"/>
              </a:spcBef>
              <a:spcAft>
                <a:spcPts val="0"/>
              </a:spcAft>
              <a:buClr>
                <a:schemeClr val="dk1"/>
              </a:buClr>
              <a:buSzPct val="39285"/>
              <a:buFont typeface="Arial"/>
              <a:buNone/>
            </a:pPr>
            <a:r>
              <a:rPr lang="en-GB"/>
              <a:t>These rules can be derived from the axioms.</a:t>
            </a:r>
            <a:endParaRPr/>
          </a:p>
          <a:p>
            <a:pPr indent="0" lvl="0" marL="0" rtl="0" algn="l">
              <a:spcBef>
                <a:spcPts val="0"/>
              </a:spcBef>
              <a:spcAft>
                <a:spcPts val="0"/>
              </a:spcAft>
              <a:buNone/>
            </a:pPr>
            <a:r>
              <a:t/>
            </a:r>
            <a:endParaRPr/>
          </a:p>
        </p:txBody>
      </p:sp>
      <p:sp>
        <p:nvSpPr>
          <p:cNvPr id="264" name="Google Shape;264;p47"/>
          <p:cNvSpPr txBox="1"/>
          <p:nvPr>
            <p:ph idx="1" type="body"/>
          </p:nvPr>
        </p:nvSpPr>
        <p:spPr>
          <a:xfrm>
            <a:off x="311700" y="1152475"/>
            <a:ext cx="8520600" cy="3799200"/>
          </a:xfrm>
          <a:prstGeom prst="rect">
            <a:avLst/>
          </a:prstGeom>
        </p:spPr>
        <p:txBody>
          <a:bodyPr anchorCtr="0" anchor="t" bIns="91425" lIns="91425" spcFirstLastPara="1" rIns="91425" wrap="square" tIns="91425">
            <a:noAutofit/>
          </a:bodyPr>
          <a:lstStyle/>
          <a:p>
            <a:pPr indent="-333375" lvl="0" marL="685800" rtl="0" algn="l">
              <a:lnSpc>
                <a:spcPct val="158000"/>
              </a:lnSpc>
              <a:spcBef>
                <a:spcPts val="0"/>
              </a:spcBef>
              <a:spcAft>
                <a:spcPts val="0"/>
              </a:spcAft>
              <a:buClr>
                <a:srgbClr val="273239"/>
              </a:buClr>
              <a:buSzPts val="1650"/>
              <a:buFont typeface="Nunito"/>
              <a:buChar char="●"/>
            </a:pPr>
            <a:r>
              <a:rPr b="1" lang="en-GB" sz="1650">
                <a:solidFill>
                  <a:srgbClr val="273239"/>
                </a:solidFill>
                <a:highlight>
                  <a:srgbClr val="FFFFFF"/>
                </a:highlight>
                <a:latin typeface="Nunito"/>
                <a:ea typeface="Nunito"/>
                <a:cs typeface="Nunito"/>
                <a:sym typeface="Nunito"/>
              </a:rPr>
              <a:t>Union Rule: </a:t>
            </a:r>
            <a:r>
              <a:rPr lang="en-GB" sz="1650">
                <a:solidFill>
                  <a:srgbClr val="273239"/>
                </a:solidFill>
                <a:highlight>
                  <a:srgbClr val="FFFFFF"/>
                </a:highlight>
                <a:latin typeface="Nunito"/>
                <a:ea typeface="Nunito"/>
                <a:cs typeface="Nunito"/>
                <a:sym typeface="Nunito"/>
              </a:rPr>
              <a:t>Union rule states that If A determines B and C, then A determines BC.</a:t>
            </a:r>
            <a:endParaRPr sz="1650">
              <a:solidFill>
                <a:srgbClr val="273239"/>
              </a:solidFill>
              <a:highlight>
                <a:srgbClr val="FFFFFF"/>
              </a:highlight>
              <a:latin typeface="Nunito"/>
              <a:ea typeface="Nunito"/>
              <a:cs typeface="Nunito"/>
              <a:sym typeface="Nunito"/>
            </a:endParaRPr>
          </a:p>
          <a:p>
            <a:pPr indent="-333375" lvl="1" marL="1854200" rtl="0" algn="l">
              <a:lnSpc>
                <a:spcPct val="158000"/>
              </a:lnSpc>
              <a:spcBef>
                <a:spcPts val="0"/>
              </a:spcBef>
              <a:spcAft>
                <a:spcPts val="0"/>
              </a:spcAft>
              <a:buClr>
                <a:srgbClr val="273239"/>
              </a:buClr>
              <a:buSzPts val="1650"/>
              <a:buFont typeface="Nunito"/>
              <a:buChar char="○"/>
            </a:pPr>
            <a:r>
              <a:rPr lang="en-GB" sz="1650">
                <a:solidFill>
                  <a:srgbClr val="273239"/>
                </a:solidFill>
                <a:highlight>
                  <a:srgbClr val="FFFFFF"/>
                </a:highlight>
                <a:latin typeface="Nunito"/>
                <a:ea typeface="Nunito"/>
                <a:cs typeface="Nunito"/>
                <a:sym typeface="Nunito"/>
              </a:rPr>
              <a:t>Example: If </a:t>
            </a:r>
            <a:r>
              <a:rPr b="1" lang="en-GB" sz="1650">
                <a:solidFill>
                  <a:srgbClr val="273239"/>
                </a:solidFill>
                <a:highlight>
                  <a:srgbClr val="FFFFFF"/>
                </a:highlight>
                <a:latin typeface="Nunito"/>
                <a:ea typeface="Nunito"/>
                <a:cs typeface="Nunito"/>
                <a:sym typeface="Nunito"/>
              </a:rPr>
              <a:t>A → B</a:t>
            </a:r>
            <a:r>
              <a:rPr lang="en-GB" sz="1650">
                <a:solidFill>
                  <a:srgbClr val="273239"/>
                </a:solidFill>
                <a:highlight>
                  <a:srgbClr val="FFFFFF"/>
                </a:highlight>
                <a:latin typeface="Nunito"/>
                <a:ea typeface="Nunito"/>
                <a:cs typeface="Nunito"/>
                <a:sym typeface="Nunito"/>
              </a:rPr>
              <a:t> and </a:t>
            </a:r>
            <a:r>
              <a:rPr b="1" lang="en-GB" sz="1650">
                <a:solidFill>
                  <a:srgbClr val="273239"/>
                </a:solidFill>
                <a:highlight>
                  <a:srgbClr val="FFFFFF"/>
                </a:highlight>
                <a:latin typeface="Nunito"/>
                <a:ea typeface="Nunito"/>
                <a:cs typeface="Nunito"/>
                <a:sym typeface="Nunito"/>
              </a:rPr>
              <a:t>A → C</a:t>
            </a:r>
            <a:r>
              <a:rPr lang="en-GB" sz="1650">
                <a:solidFill>
                  <a:srgbClr val="273239"/>
                </a:solidFill>
                <a:highlight>
                  <a:srgbClr val="FFFFFF"/>
                </a:highlight>
                <a:latin typeface="Nunito"/>
                <a:ea typeface="Nunito"/>
                <a:cs typeface="Nunito"/>
                <a:sym typeface="Nunito"/>
              </a:rPr>
              <a:t> then </a:t>
            </a:r>
            <a:r>
              <a:rPr b="1" lang="en-GB" sz="1650">
                <a:solidFill>
                  <a:srgbClr val="273239"/>
                </a:solidFill>
                <a:highlight>
                  <a:srgbClr val="FFFFFF"/>
                </a:highlight>
                <a:latin typeface="Nunito"/>
                <a:ea typeface="Nunito"/>
                <a:cs typeface="Nunito"/>
                <a:sym typeface="Nunito"/>
              </a:rPr>
              <a:t>A → BC.</a:t>
            </a:r>
            <a:endParaRPr b="1" sz="1650">
              <a:solidFill>
                <a:srgbClr val="273239"/>
              </a:solidFill>
              <a:highlight>
                <a:srgbClr val="FFFFFF"/>
              </a:highlight>
              <a:latin typeface="Nunito"/>
              <a:ea typeface="Nunito"/>
              <a:cs typeface="Nunito"/>
              <a:sym typeface="Nunito"/>
            </a:endParaRPr>
          </a:p>
          <a:p>
            <a:pPr indent="-333375" lvl="0" marL="685800" rtl="0" algn="l">
              <a:lnSpc>
                <a:spcPct val="158000"/>
              </a:lnSpc>
              <a:spcBef>
                <a:spcPts val="0"/>
              </a:spcBef>
              <a:spcAft>
                <a:spcPts val="0"/>
              </a:spcAft>
              <a:buClr>
                <a:srgbClr val="273239"/>
              </a:buClr>
              <a:buSzPts val="1650"/>
              <a:buFont typeface="Nunito"/>
              <a:buChar char="●"/>
            </a:pPr>
            <a:r>
              <a:rPr b="1" lang="en-GB" sz="1650">
                <a:solidFill>
                  <a:srgbClr val="273239"/>
                </a:solidFill>
                <a:highlight>
                  <a:srgbClr val="FFFFFF"/>
                </a:highlight>
                <a:latin typeface="Nunito"/>
                <a:ea typeface="Nunito"/>
                <a:cs typeface="Nunito"/>
                <a:sym typeface="Nunito"/>
              </a:rPr>
              <a:t>Decomposition Rule: </a:t>
            </a:r>
            <a:r>
              <a:rPr lang="en-GB" sz="1650">
                <a:solidFill>
                  <a:srgbClr val="273239"/>
                </a:solidFill>
                <a:highlight>
                  <a:srgbClr val="FFFFFF"/>
                </a:highlight>
                <a:latin typeface="Nunito"/>
                <a:ea typeface="Nunito"/>
                <a:cs typeface="Nunito"/>
                <a:sym typeface="Nunito"/>
              </a:rPr>
              <a:t>It is perfectly reverse of the above Union rule. According to this rule, If A determined BC then it can be decomposed as A → B and A → C.</a:t>
            </a:r>
            <a:endParaRPr sz="1650">
              <a:solidFill>
                <a:srgbClr val="273239"/>
              </a:solidFill>
              <a:highlight>
                <a:srgbClr val="FFFFFF"/>
              </a:highlight>
              <a:latin typeface="Nunito"/>
              <a:ea typeface="Nunito"/>
              <a:cs typeface="Nunito"/>
              <a:sym typeface="Nunito"/>
            </a:endParaRPr>
          </a:p>
          <a:p>
            <a:pPr indent="-333375" lvl="1" marL="1854200" rtl="0" algn="l">
              <a:lnSpc>
                <a:spcPct val="158000"/>
              </a:lnSpc>
              <a:spcBef>
                <a:spcPts val="0"/>
              </a:spcBef>
              <a:spcAft>
                <a:spcPts val="0"/>
              </a:spcAft>
              <a:buClr>
                <a:srgbClr val="273239"/>
              </a:buClr>
              <a:buSzPts val="1650"/>
              <a:buFont typeface="Nunito"/>
              <a:buChar char="○"/>
            </a:pPr>
            <a:r>
              <a:rPr lang="en-GB" sz="1650">
                <a:solidFill>
                  <a:srgbClr val="273239"/>
                </a:solidFill>
                <a:highlight>
                  <a:srgbClr val="FFFFFF"/>
                </a:highlight>
                <a:latin typeface="Nunito"/>
                <a:ea typeface="Nunito"/>
                <a:cs typeface="Nunito"/>
                <a:sym typeface="Nunito"/>
              </a:rPr>
              <a:t>Example: If </a:t>
            </a:r>
            <a:r>
              <a:rPr b="1" lang="en-GB" sz="1650">
                <a:solidFill>
                  <a:srgbClr val="273239"/>
                </a:solidFill>
                <a:highlight>
                  <a:srgbClr val="FFFFFF"/>
                </a:highlight>
                <a:latin typeface="Nunito"/>
                <a:ea typeface="Nunito"/>
                <a:cs typeface="Nunito"/>
                <a:sym typeface="Nunito"/>
              </a:rPr>
              <a:t>A → BC</a:t>
            </a:r>
            <a:r>
              <a:rPr lang="en-GB" sz="1650">
                <a:solidFill>
                  <a:srgbClr val="273239"/>
                </a:solidFill>
                <a:highlight>
                  <a:srgbClr val="FFFFFF"/>
                </a:highlight>
                <a:latin typeface="Nunito"/>
                <a:ea typeface="Nunito"/>
                <a:cs typeface="Nunito"/>
                <a:sym typeface="Nunito"/>
              </a:rPr>
              <a:t> then </a:t>
            </a:r>
            <a:r>
              <a:rPr b="1" lang="en-GB" sz="1650">
                <a:solidFill>
                  <a:srgbClr val="273239"/>
                </a:solidFill>
                <a:highlight>
                  <a:srgbClr val="FFFFFF"/>
                </a:highlight>
                <a:latin typeface="Nunito"/>
                <a:ea typeface="Nunito"/>
                <a:cs typeface="Nunito"/>
                <a:sym typeface="Nunito"/>
              </a:rPr>
              <a:t>A → B</a:t>
            </a:r>
            <a:r>
              <a:rPr lang="en-GB" sz="1650">
                <a:solidFill>
                  <a:srgbClr val="273239"/>
                </a:solidFill>
                <a:highlight>
                  <a:srgbClr val="FFFFFF"/>
                </a:highlight>
                <a:latin typeface="Nunito"/>
                <a:ea typeface="Nunito"/>
                <a:cs typeface="Nunito"/>
                <a:sym typeface="Nunito"/>
              </a:rPr>
              <a:t> and </a:t>
            </a:r>
            <a:r>
              <a:rPr b="1" lang="en-GB" sz="1650">
                <a:solidFill>
                  <a:srgbClr val="273239"/>
                </a:solidFill>
                <a:highlight>
                  <a:srgbClr val="FFFFFF"/>
                </a:highlight>
                <a:latin typeface="Nunito"/>
                <a:ea typeface="Nunito"/>
                <a:cs typeface="Nunito"/>
                <a:sym typeface="Nunito"/>
              </a:rPr>
              <a:t>A → C.</a:t>
            </a:r>
            <a:endParaRPr b="1" sz="1650">
              <a:solidFill>
                <a:srgbClr val="273239"/>
              </a:solidFill>
              <a:highlight>
                <a:srgbClr val="FFFFFF"/>
              </a:highlight>
              <a:latin typeface="Nunito"/>
              <a:ea typeface="Nunito"/>
              <a:cs typeface="Nunito"/>
              <a:sym typeface="Nunito"/>
            </a:endParaRPr>
          </a:p>
          <a:p>
            <a:pPr indent="-333375" lvl="0" marL="685800" rtl="0" algn="l">
              <a:lnSpc>
                <a:spcPct val="158000"/>
              </a:lnSpc>
              <a:spcBef>
                <a:spcPts val="0"/>
              </a:spcBef>
              <a:spcAft>
                <a:spcPts val="0"/>
              </a:spcAft>
              <a:buClr>
                <a:srgbClr val="273239"/>
              </a:buClr>
              <a:buSzPts val="1650"/>
              <a:buFont typeface="Nunito"/>
              <a:buChar char="●"/>
            </a:pPr>
            <a:r>
              <a:rPr b="1" lang="en-GB" sz="1650">
                <a:solidFill>
                  <a:srgbClr val="273239"/>
                </a:solidFill>
                <a:highlight>
                  <a:srgbClr val="FFFFFF"/>
                </a:highlight>
                <a:latin typeface="Nunito"/>
                <a:ea typeface="Nunito"/>
                <a:cs typeface="Nunito"/>
                <a:sym typeface="Nunito"/>
              </a:rPr>
              <a:t>Pseudo Transitive Rule:</a:t>
            </a:r>
            <a:r>
              <a:rPr lang="en-GB" sz="1650">
                <a:solidFill>
                  <a:srgbClr val="273239"/>
                </a:solidFill>
                <a:highlight>
                  <a:srgbClr val="FFFFFF"/>
                </a:highlight>
                <a:latin typeface="Nunito"/>
                <a:ea typeface="Nunito"/>
                <a:cs typeface="Nunito"/>
                <a:sym typeface="Nunito"/>
              </a:rPr>
              <a:t> According to this rule, If A determined B and BC determines D then AC determines D.</a:t>
            </a:r>
            <a:endParaRPr sz="1650">
              <a:solidFill>
                <a:srgbClr val="273239"/>
              </a:solidFill>
              <a:highlight>
                <a:srgbClr val="FFFFFF"/>
              </a:highlight>
              <a:latin typeface="Nunito"/>
              <a:ea typeface="Nunito"/>
              <a:cs typeface="Nunito"/>
              <a:sym typeface="Nunito"/>
            </a:endParaRPr>
          </a:p>
          <a:p>
            <a:pPr indent="-333375" lvl="1" marL="1854200" rtl="0" algn="l">
              <a:lnSpc>
                <a:spcPct val="158000"/>
              </a:lnSpc>
              <a:spcBef>
                <a:spcPts val="0"/>
              </a:spcBef>
              <a:spcAft>
                <a:spcPts val="0"/>
              </a:spcAft>
              <a:buClr>
                <a:srgbClr val="273239"/>
              </a:buClr>
              <a:buSzPts val="1650"/>
              <a:buFont typeface="Nunito"/>
              <a:buChar char="○"/>
            </a:pPr>
            <a:r>
              <a:rPr lang="en-GB" sz="1650">
                <a:solidFill>
                  <a:srgbClr val="273239"/>
                </a:solidFill>
                <a:highlight>
                  <a:srgbClr val="FFFFFF"/>
                </a:highlight>
                <a:latin typeface="Nunito"/>
                <a:ea typeface="Nunito"/>
                <a:cs typeface="Nunito"/>
                <a:sym typeface="Nunito"/>
              </a:rPr>
              <a:t>Example: If </a:t>
            </a:r>
            <a:r>
              <a:rPr b="1" lang="en-GB" sz="1650">
                <a:solidFill>
                  <a:srgbClr val="273239"/>
                </a:solidFill>
                <a:highlight>
                  <a:srgbClr val="FFFFFF"/>
                </a:highlight>
                <a:latin typeface="Nunito"/>
                <a:ea typeface="Nunito"/>
                <a:cs typeface="Nunito"/>
                <a:sym typeface="Nunito"/>
              </a:rPr>
              <a:t>A → B</a:t>
            </a:r>
            <a:r>
              <a:rPr lang="en-GB" sz="1650">
                <a:solidFill>
                  <a:srgbClr val="273239"/>
                </a:solidFill>
                <a:highlight>
                  <a:srgbClr val="FFFFFF"/>
                </a:highlight>
                <a:latin typeface="Nunito"/>
                <a:ea typeface="Nunito"/>
                <a:cs typeface="Nunito"/>
                <a:sym typeface="Nunito"/>
              </a:rPr>
              <a:t> and </a:t>
            </a:r>
            <a:r>
              <a:rPr b="1" lang="en-GB" sz="1650">
                <a:solidFill>
                  <a:srgbClr val="273239"/>
                </a:solidFill>
                <a:highlight>
                  <a:srgbClr val="FFFFFF"/>
                </a:highlight>
                <a:latin typeface="Nunito"/>
                <a:ea typeface="Nunito"/>
                <a:cs typeface="Nunito"/>
                <a:sym typeface="Nunito"/>
              </a:rPr>
              <a:t>BC → D</a:t>
            </a:r>
            <a:r>
              <a:rPr lang="en-GB" sz="1650">
                <a:solidFill>
                  <a:srgbClr val="273239"/>
                </a:solidFill>
                <a:highlight>
                  <a:srgbClr val="FFFFFF"/>
                </a:highlight>
                <a:latin typeface="Nunito"/>
                <a:ea typeface="Nunito"/>
                <a:cs typeface="Nunito"/>
                <a:sym typeface="Nunito"/>
              </a:rPr>
              <a:t> then </a:t>
            </a:r>
            <a:r>
              <a:rPr b="1" lang="en-GB" sz="1650">
                <a:solidFill>
                  <a:srgbClr val="273239"/>
                </a:solidFill>
                <a:highlight>
                  <a:srgbClr val="FFFFFF"/>
                </a:highlight>
                <a:latin typeface="Nunito"/>
                <a:ea typeface="Nunito"/>
                <a:cs typeface="Nunito"/>
                <a:sym typeface="Nunito"/>
              </a:rPr>
              <a:t>AC → D</a:t>
            </a:r>
            <a:r>
              <a:rPr lang="en-GB" sz="1650">
                <a:solidFill>
                  <a:srgbClr val="273239"/>
                </a:solidFill>
                <a:highlight>
                  <a:srgbClr val="FFFFFF"/>
                </a:highlight>
                <a:latin typeface="Nunito"/>
                <a:ea typeface="Nunito"/>
                <a:cs typeface="Nunito"/>
                <a:sym typeface="Nunito"/>
              </a:rPr>
              <a:t>.</a:t>
            </a:r>
            <a:endParaRPr sz="1650">
              <a:solidFill>
                <a:srgbClr val="273239"/>
              </a:solidFill>
              <a:highlight>
                <a:srgbClr val="FFFFFF"/>
              </a:highlight>
              <a:latin typeface="Nunito"/>
              <a:ea typeface="Nunito"/>
              <a:cs typeface="Nunito"/>
              <a:sym typeface="Nunito"/>
            </a:endParaRPr>
          </a:p>
          <a:p>
            <a:pPr indent="0" lvl="0" marL="0" rtl="0" algn="l">
              <a:spcBef>
                <a:spcPts val="2200"/>
              </a:spcBef>
              <a:spcAft>
                <a:spcPts val="1200"/>
              </a:spcAft>
              <a:buNone/>
            </a:pPr>
            <a:r>
              <a:t/>
            </a:r>
            <a:endParaRPr sz="21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0" name="Google Shape;270;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1" name="Google Shape;271;p48"/>
          <p:cNvPicPr preferRelativeResize="0"/>
          <p:nvPr/>
        </p:nvPicPr>
        <p:blipFill>
          <a:blip r:embed="rId3">
            <a:alphaModFix/>
          </a:blip>
          <a:stretch>
            <a:fillRect/>
          </a:stretch>
        </p:blipFill>
        <p:spPr>
          <a:xfrm>
            <a:off x="0" y="135125"/>
            <a:ext cx="9144001" cy="500837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9"/>
          <p:cNvSpPr txBox="1"/>
          <p:nvPr>
            <p:ph type="title"/>
          </p:nvPr>
        </p:nvSpPr>
        <p:spPr>
          <a:xfrm>
            <a:off x="271475" y="87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u="sng"/>
              <a:t>Minimal set of functional dependencies</a:t>
            </a:r>
            <a:endParaRPr b="1" u="sng"/>
          </a:p>
        </p:txBody>
      </p:sp>
      <p:sp>
        <p:nvSpPr>
          <p:cNvPr id="277" name="Google Shape;277;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8" name="Google Shape;278;p49"/>
          <p:cNvPicPr preferRelativeResize="0"/>
          <p:nvPr/>
        </p:nvPicPr>
        <p:blipFill>
          <a:blip r:embed="rId3">
            <a:alphaModFix/>
          </a:blip>
          <a:stretch>
            <a:fillRect/>
          </a:stretch>
        </p:blipFill>
        <p:spPr>
          <a:xfrm>
            <a:off x="0" y="706150"/>
            <a:ext cx="9143999" cy="4367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idx="1" type="body"/>
          </p:nvPr>
        </p:nvSpPr>
        <p:spPr>
          <a:xfrm>
            <a:off x="67425" y="131650"/>
            <a:ext cx="8982000" cy="51435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GB" sz="1650">
                <a:solidFill>
                  <a:srgbClr val="273239"/>
                </a:solidFill>
                <a:highlight>
                  <a:srgbClr val="FFFFFF"/>
                </a:highlight>
                <a:latin typeface="Nunito"/>
                <a:ea typeface="Nunito"/>
                <a:cs typeface="Nunito"/>
                <a:sym typeface="Nunito"/>
              </a:rPr>
              <a:t>The primary objective for normalizing the relations is to eliminate the below anomalies.</a:t>
            </a:r>
            <a:endParaRPr sz="1650">
              <a:solidFill>
                <a:srgbClr val="273239"/>
              </a:solidFill>
              <a:highlight>
                <a:srgbClr val="FFFFFF"/>
              </a:highlight>
              <a:latin typeface="Nunito"/>
              <a:ea typeface="Nunito"/>
              <a:cs typeface="Nunito"/>
              <a:sym typeface="Nunito"/>
            </a:endParaRPr>
          </a:p>
          <a:p>
            <a:pPr indent="-333375" lvl="0" marL="685800" rtl="0" algn="l">
              <a:lnSpc>
                <a:spcPct val="148000"/>
              </a:lnSpc>
              <a:spcBef>
                <a:spcPts val="1200"/>
              </a:spcBef>
              <a:spcAft>
                <a:spcPts val="0"/>
              </a:spcAft>
              <a:buClr>
                <a:srgbClr val="273239"/>
              </a:buClr>
              <a:buSzPts val="1650"/>
              <a:buFont typeface="Nunito"/>
              <a:buChar char="●"/>
            </a:pPr>
            <a:r>
              <a:rPr b="1" lang="en-GB" sz="1650">
                <a:solidFill>
                  <a:srgbClr val="273239"/>
                </a:solidFill>
                <a:highlight>
                  <a:srgbClr val="FFFFFF"/>
                </a:highlight>
                <a:latin typeface="Nunito"/>
                <a:ea typeface="Nunito"/>
                <a:cs typeface="Nunito"/>
                <a:sym typeface="Nunito"/>
              </a:rPr>
              <a:t>Insertion Anomalies:</a:t>
            </a:r>
            <a:r>
              <a:rPr lang="en-GB" sz="1650">
                <a:solidFill>
                  <a:srgbClr val="273239"/>
                </a:solidFill>
                <a:highlight>
                  <a:srgbClr val="FFFFFF"/>
                </a:highlight>
                <a:latin typeface="Nunito"/>
                <a:ea typeface="Nunito"/>
                <a:cs typeface="Nunito"/>
                <a:sym typeface="Nunito"/>
              </a:rPr>
              <a:t> Insertion anomalies occur when it is not possible to insert data into a database because the required fields are missing or because the data is incomplete. For example, if a database requires that every record has a primary key, but no value is provided for a particular record, it cannot be inserted into the database.</a:t>
            </a:r>
            <a:endParaRPr sz="1650">
              <a:solidFill>
                <a:srgbClr val="273239"/>
              </a:solidFill>
              <a:highlight>
                <a:srgbClr val="FFFFFF"/>
              </a:highlight>
              <a:latin typeface="Nunito"/>
              <a:ea typeface="Nunito"/>
              <a:cs typeface="Nunito"/>
              <a:sym typeface="Nunito"/>
            </a:endParaRPr>
          </a:p>
          <a:p>
            <a:pPr indent="-333375" lvl="0" marL="685800" rtl="0" algn="l">
              <a:lnSpc>
                <a:spcPct val="148000"/>
              </a:lnSpc>
              <a:spcBef>
                <a:spcPts val="0"/>
              </a:spcBef>
              <a:spcAft>
                <a:spcPts val="0"/>
              </a:spcAft>
              <a:buClr>
                <a:srgbClr val="273239"/>
              </a:buClr>
              <a:buSzPts val="1650"/>
              <a:buFont typeface="Nunito"/>
              <a:buChar char="●"/>
            </a:pPr>
            <a:r>
              <a:rPr b="1" lang="en-GB" sz="1650">
                <a:solidFill>
                  <a:srgbClr val="273239"/>
                </a:solidFill>
                <a:highlight>
                  <a:srgbClr val="FFFFFF"/>
                </a:highlight>
                <a:latin typeface="Nunito"/>
                <a:ea typeface="Nunito"/>
                <a:cs typeface="Nunito"/>
                <a:sym typeface="Nunito"/>
              </a:rPr>
              <a:t>Deletion anomalies:</a:t>
            </a:r>
            <a:r>
              <a:rPr lang="en-GB" sz="1650">
                <a:solidFill>
                  <a:srgbClr val="273239"/>
                </a:solidFill>
                <a:highlight>
                  <a:srgbClr val="FFFFFF"/>
                </a:highlight>
                <a:latin typeface="Nunito"/>
                <a:ea typeface="Nunito"/>
                <a:cs typeface="Nunito"/>
                <a:sym typeface="Nunito"/>
              </a:rPr>
              <a:t> Deletion anomalies occur when deleting a record from a database and can result in the unintentional loss of data. For example, if a database contains information about customers and orders, deleting a customer record may also delete all the orders associated with that customer.</a:t>
            </a:r>
            <a:endParaRPr sz="1650">
              <a:solidFill>
                <a:srgbClr val="273239"/>
              </a:solidFill>
              <a:highlight>
                <a:srgbClr val="FFFFFF"/>
              </a:highlight>
              <a:latin typeface="Nunito"/>
              <a:ea typeface="Nunito"/>
              <a:cs typeface="Nunito"/>
              <a:sym typeface="Nunito"/>
            </a:endParaRPr>
          </a:p>
          <a:p>
            <a:pPr indent="-333375" lvl="0" marL="685800" rtl="0" algn="l">
              <a:lnSpc>
                <a:spcPct val="148000"/>
              </a:lnSpc>
              <a:spcBef>
                <a:spcPts val="0"/>
              </a:spcBef>
              <a:spcAft>
                <a:spcPts val="0"/>
              </a:spcAft>
              <a:buClr>
                <a:srgbClr val="273239"/>
              </a:buClr>
              <a:buSzPts val="1650"/>
              <a:buFont typeface="Nunito"/>
              <a:buChar char="●"/>
            </a:pPr>
            <a:r>
              <a:rPr b="1" lang="en-GB" sz="1650">
                <a:solidFill>
                  <a:srgbClr val="273239"/>
                </a:solidFill>
                <a:highlight>
                  <a:srgbClr val="FFFFFF"/>
                </a:highlight>
                <a:latin typeface="Nunito"/>
                <a:ea typeface="Nunito"/>
                <a:cs typeface="Nunito"/>
                <a:sym typeface="Nunito"/>
              </a:rPr>
              <a:t>Updation anomalies: </a:t>
            </a:r>
            <a:r>
              <a:rPr lang="en-GB" sz="1650">
                <a:solidFill>
                  <a:srgbClr val="273239"/>
                </a:solidFill>
                <a:highlight>
                  <a:srgbClr val="FFFFFF"/>
                </a:highlight>
                <a:latin typeface="Nunito"/>
                <a:ea typeface="Nunito"/>
                <a:cs typeface="Nunito"/>
                <a:sym typeface="Nunito"/>
              </a:rPr>
              <a:t>Updation anomalies occur when modifying data in a database and can result in inconsistencies or errors. For example, if a database contains information about employees and their salaries, updating an employee’s salary in one record but not in all related records could lead to incorrect calculations and reporting.</a:t>
            </a:r>
            <a:endParaRPr sz="1650">
              <a:solidFill>
                <a:srgbClr val="273239"/>
              </a:solidFill>
              <a:highlight>
                <a:srgbClr val="FFFFFF"/>
              </a:highlight>
              <a:latin typeface="Nunito"/>
              <a:ea typeface="Nunito"/>
              <a:cs typeface="Nunito"/>
              <a:sym typeface="Nunito"/>
            </a:endParaRPr>
          </a:p>
          <a:p>
            <a:pPr indent="0" lvl="0" marL="0" rtl="0" algn="l">
              <a:lnSpc>
                <a:spcPct val="105000"/>
              </a:lnSpc>
              <a:spcBef>
                <a:spcPts val="1800"/>
              </a:spcBef>
              <a:spcAft>
                <a:spcPts val="1200"/>
              </a:spcAft>
              <a:buNone/>
            </a:pPr>
            <a:r>
              <a:rPr lang="en-GB" sz="1650">
                <a:solidFill>
                  <a:srgbClr val="273239"/>
                </a:solidFill>
                <a:highlight>
                  <a:srgbClr val="FFFFFF"/>
                </a:highlight>
                <a:latin typeface="Nunito"/>
                <a:ea typeface="Nunito"/>
                <a:cs typeface="Nunito"/>
                <a:sym typeface="Nunito"/>
              </a:rPr>
              <a:t> </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7"/>
          <p:cNvPicPr preferRelativeResize="0"/>
          <p:nvPr/>
        </p:nvPicPr>
        <p:blipFill>
          <a:blip r:embed="rId3">
            <a:alphaModFix/>
          </a:blip>
          <a:stretch>
            <a:fillRect/>
          </a:stretch>
        </p:blipFill>
        <p:spPr>
          <a:xfrm>
            <a:off x="47125" y="0"/>
            <a:ext cx="9096875"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18"/>
          <p:cNvPicPr preferRelativeResize="0"/>
          <p:nvPr/>
        </p:nvPicPr>
        <p:blipFill>
          <a:blip r:embed="rId3">
            <a:alphaModFix/>
          </a:blip>
          <a:stretch>
            <a:fillRect/>
          </a:stretch>
        </p:blipFill>
        <p:spPr>
          <a:xfrm>
            <a:off x="172750" y="62825"/>
            <a:ext cx="8865676"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9"/>
          <p:cNvPicPr preferRelativeResize="0"/>
          <p:nvPr/>
        </p:nvPicPr>
        <p:blipFill>
          <a:blip r:embed="rId3">
            <a:alphaModFix/>
          </a:blip>
          <a:stretch>
            <a:fillRect/>
          </a:stretch>
        </p:blipFill>
        <p:spPr>
          <a:xfrm>
            <a:off x="132675" y="0"/>
            <a:ext cx="8862474" cy="50934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20"/>
          <p:cNvPicPr preferRelativeResize="0"/>
          <p:nvPr/>
        </p:nvPicPr>
        <p:blipFill>
          <a:blip r:embed="rId3">
            <a:alphaModFix/>
          </a:blip>
          <a:stretch>
            <a:fillRect/>
          </a:stretch>
        </p:blipFill>
        <p:spPr>
          <a:xfrm>
            <a:off x="398300" y="-46625"/>
            <a:ext cx="7352276" cy="2174700"/>
          </a:xfrm>
          <a:prstGeom prst="rect">
            <a:avLst/>
          </a:prstGeom>
          <a:noFill/>
          <a:ln>
            <a:noFill/>
          </a:ln>
        </p:spPr>
      </p:pic>
      <p:sp>
        <p:nvSpPr>
          <p:cNvPr id="91" name="Google Shape;91;p20"/>
          <p:cNvSpPr txBox="1"/>
          <p:nvPr/>
        </p:nvSpPr>
        <p:spPr>
          <a:xfrm>
            <a:off x="437575" y="2316500"/>
            <a:ext cx="7595700" cy="1127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GB" sz="1300">
                <a:solidFill>
                  <a:schemeClr val="dk1"/>
                </a:solidFill>
              </a:rPr>
              <a:t>Redundant Data Explanation:</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GB" sz="1100">
                <a:solidFill>
                  <a:schemeClr val="dk1"/>
                </a:solidFill>
              </a:rPr>
              <a:t>The </a:t>
            </a:r>
            <a:r>
              <a:rPr b="1" lang="en-GB" sz="1100">
                <a:solidFill>
                  <a:schemeClr val="dk1"/>
                </a:solidFill>
              </a:rPr>
              <a:t>branch</a:t>
            </a:r>
            <a:r>
              <a:rPr lang="en-GB" sz="1100">
                <a:solidFill>
                  <a:schemeClr val="dk1"/>
                </a:solidFill>
              </a:rPr>
              <a:t>, </a:t>
            </a:r>
            <a:r>
              <a:rPr b="1" lang="en-GB" sz="1100">
                <a:solidFill>
                  <a:schemeClr val="dk1"/>
                </a:solidFill>
              </a:rPr>
              <a:t>hod</a:t>
            </a:r>
            <a:r>
              <a:rPr lang="en-GB" sz="1100">
                <a:solidFill>
                  <a:schemeClr val="dk1"/>
                </a:solidFill>
              </a:rPr>
              <a:t>, and </a:t>
            </a:r>
            <a:r>
              <a:rPr b="1" lang="en-GB" sz="1100">
                <a:solidFill>
                  <a:schemeClr val="dk1"/>
                </a:solidFill>
              </a:rPr>
              <a:t>office_tel</a:t>
            </a:r>
            <a:r>
              <a:rPr lang="en-GB" sz="1100">
                <a:solidFill>
                  <a:schemeClr val="dk1"/>
                </a:solidFill>
              </a:rPr>
              <a:t> columns have the same values (</a:t>
            </a:r>
            <a:r>
              <a:rPr b="1" lang="en-GB" sz="1100">
                <a:solidFill>
                  <a:schemeClr val="dk1"/>
                </a:solidFill>
              </a:rPr>
              <a:t>CSE</a:t>
            </a:r>
            <a:r>
              <a:rPr lang="en-GB" sz="1100">
                <a:solidFill>
                  <a:schemeClr val="dk1"/>
                </a:solidFill>
              </a:rPr>
              <a:t>, </a:t>
            </a:r>
            <a:r>
              <a:rPr b="1" lang="en-GB" sz="1100">
                <a:solidFill>
                  <a:schemeClr val="dk1"/>
                </a:solidFill>
              </a:rPr>
              <a:t>Mr. X</a:t>
            </a:r>
            <a:r>
              <a:rPr lang="en-GB" sz="1100">
                <a:solidFill>
                  <a:schemeClr val="dk1"/>
                </a:solidFill>
              </a:rPr>
              <a:t>, </a:t>
            </a:r>
            <a:r>
              <a:rPr b="1" lang="en-GB" sz="1100">
                <a:solidFill>
                  <a:schemeClr val="dk1"/>
                </a:solidFill>
              </a:rPr>
              <a:t>53337</a:t>
            </a:r>
            <a:r>
              <a:rPr lang="en-GB" sz="1100">
                <a:solidFill>
                  <a:schemeClr val="dk1"/>
                </a:solidFill>
              </a:rPr>
              <a:t>) for all students.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GB" sz="1100">
                <a:solidFill>
                  <a:schemeClr val="dk1"/>
                </a:solidFill>
              </a:rPr>
              <a:t>This repetition indicates </a:t>
            </a:r>
            <a:r>
              <a:rPr b="1" lang="en-GB" sz="1100">
                <a:solidFill>
                  <a:schemeClr val="dk1"/>
                </a:solidFill>
              </a:rPr>
              <a:t>data redundancy</a:t>
            </a:r>
            <a:r>
              <a:rPr lang="en-GB" sz="1100">
                <a:solidFill>
                  <a:schemeClr val="dk1"/>
                </a:solidFill>
              </a:rPr>
              <a:t> because the information about the branch, HOD, and office contact number is stored multiple times.</a:t>
            </a:r>
            <a:endParaRPr sz="1100">
              <a:solidFill>
                <a:schemeClr val="dk1"/>
              </a:solidFill>
            </a:endParaRPr>
          </a:p>
        </p:txBody>
      </p:sp>
      <p:sp>
        <p:nvSpPr>
          <p:cNvPr id="92" name="Google Shape;92;p20"/>
          <p:cNvSpPr txBox="1"/>
          <p:nvPr/>
        </p:nvSpPr>
        <p:spPr>
          <a:xfrm>
            <a:off x="157050" y="3513600"/>
            <a:ext cx="9187500" cy="162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GB" sz="1300">
                <a:solidFill>
                  <a:schemeClr val="dk1"/>
                </a:solidFill>
              </a:rPr>
              <a:t>How to Fix It?</a:t>
            </a:r>
            <a:endParaRPr b="1" sz="1300">
              <a:solidFill>
                <a:schemeClr val="dk1"/>
              </a:solidFill>
            </a:endParaRPr>
          </a:p>
          <a:p>
            <a:pPr indent="0" lvl="0" marL="0" rtl="0" algn="l">
              <a:lnSpc>
                <a:spcPct val="115000"/>
              </a:lnSpc>
              <a:spcBef>
                <a:spcPts val="1200"/>
              </a:spcBef>
              <a:spcAft>
                <a:spcPts val="0"/>
              </a:spcAft>
              <a:buNone/>
            </a:pPr>
            <a:r>
              <a:rPr lang="en-GB" sz="1100">
                <a:solidFill>
                  <a:schemeClr val="dk1"/>
                </a:solidFill>
              </a:rPr>
              <a:t>This can be normalized into two tables:</a:t>
            </a:r>
            <a:endParaRPr sz="11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GB" sz="1100">
                <a:solidFill>
                  <a:schemeClr val="dk1"/>
                </a:solidFill>
              </a:rPr>
              <a:t>Students Table</a:t>
            </a:r>
            <a:r>
              <a:rPr lang="en-GB" sz="1100">
                <a:solidFill>
                  <a:schemeClr val="dk1"/>
                </a:solidFill>
              </a:rPr>
              <a:t> (rollno, name, branch_id)</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GB" sz="1100">
                <a:solidFill>
                  <a:schemeClr val="dk1"/>
                </a:solidFill>
              </a:rPr>
              <a:t>Branch Table</a:t>
            </a:r>
            <a:r>
              <a:rPr lang="en-GB" sz="1100">
                <a:solidFill>
                  <a:schemeClr val="dk1"/>
                </a:solidFill>
              </a:rPr>
              <a:t> (branch_id, branch, hod, office_tel)</a:t>
            </a:r>
            <a:endParaRPr sz="1100">
              <a:solidFill>
                <a:schemeClr val="dk1"/>
              </a:solidFill>
            </a:endParaRPr>
          </a:p>
          <a:p>
            <a:pPr indent="0" lvl="0" marL="0" rtl="0" algn="l">
              <a:lnSpc>
                <a:spcPct val="115000"/>
              </a:lnSpc>
              <a:spcBef>
                <a:spcPts val="1200"/>
              </a:spcBef>
              <a:spcAft>
                <a:spcPts val="1200"/>
              </a:spcAft>
              <a:buNone/>
            </a:pPr>
            <a:r>
              <a:rPr lang="en-GB" sz="1100">
                <a:solidFill>
                  <a:schemeClr val="dk1"/>
                </a:solidFill>
              </a:rPr>
              <a:t>This structure will avoid redundancy and improve database efficiency.</a:t>
            </a:r>
            <a:endParaRPr sz="1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8" name="Google Shape;98;p21"/>
          <p:cNvPicPr preferRelativeResize="0"/>
          <p:nvPr/>
        </p:nvPicPr>
        <p:blipFill>
          <a:blip r:embed="rId3">
            <a:alphaModFix/>
          </a:blip>
          <a:stretch>
            <a:fillRect/>
          </a:stretch>
        </p:blipFill>
        <p:spPr>
          <a:xfrm>
            <a:off x="0" y="178325"/>
            <a:ext cx="9143999" cy="50782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