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9" r:id="rId11"/>
    <p:sldId id="276" r:id="rId12"/>
    <p:sldId id="277" r:id="rId13"/>
    <p:sldId id="280" r:id="rId14"/>
    <p:sldId id="283" r:id="rId15"/>
    <p:sldId id="281" r:id="rId16"/>
    <p:sldId id="282" r:id="rId17"/>
    <p:sldId id="267" r:id="rId18"/>
    <p:sldId id="25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>
      <p:cViewPr varScale="1">
        <p:scale>
          <a:sx n="86" d="100"/>
          <a:sy n="86" d="100"/>
        </p:scale>
        <p:origin x="28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U PN" userId="65924918f5f4926e" providerId="LiveId" clId="{368D29C5-1E24-4C20-A5E8-66C56525BE2F}"/>
    <pc:docChg chg="custSel addSld modSld">
      <pc:chgData name="ANANDU PN" userId="65924918f5f4926e" providerId="LiveId" clId="{368D29C5-1E24-4C20-A5E8-66C56525BE2F}" dt="2025-03-17T03:27:52.813" v="45" actId="1076"/>
      <pc:docMkLst>
        <pc:docMk/>
      </pc:docMkLst>
      <pc:sldChg chg="modSp mod">
        <pc:chgData name="ANANDU PN" userId="65924918f5f4926e" providerId="LiveId" clId="{368D29C5-1E24-4C20-A5E8-66C56525BE2F}" dt="2025-03-17T02:28:53.230" v="0" actId="20577"/>
        <pc:sldMkLst>
          <pc:docMk/>
          <pc:sldMk cId="3529114326" sldId="268"/>
        </pc:sldMkLst>
        <pc:spChg chg="mod">
          <ac:chgData name="ANANDU PN" userId="65924918f5f4926e" providerId="LiveId" clId="{368D29C5-1E24-4C20-A5E8-66C56525BE2F}" dt="2025-03-17T02:28:53.230" v="0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">
        <pc:chgData name="ANANDU PN" userId="65924918f5f4926e" providerId="LiveId" clId="{368D29C5-1E24-4C20-A5E8-66C56525BE2F}" dt="2025-03-17T02:35:20.129" v="2" actId="20577"/>
        <pc:sldMkLst>
          <pc:docMk/>
          <pc:sldMk cId="2657901437" sldId="274"/>
        </pc:sldMkLst>
        <pc:spChg chg="mod">
          <ac:chgData name="ANANDU PN" userId="65924918f5f4926e" providerId="LiveId" clId="{368D29C5-1E24-4C20-A5E8-66C56525BE2F}" dt="2025-03-17T02:35:20.129" v="2" actId="20577"/>
          <ac:spMkLst>
            <pc:docMk/>
            <pc:sldMk cId="2657901437" sldId="274"/>
            <ac:spMk id="14" creationId="{95DA7CB6-FAA6-A001-D01D-646A4DD41B88}"/>
          </ac:spMkLst>
        </pc:spChg>
      </pc:sldChg>
      <pc:sldChg chg="modSp mod">
        <pc:chgData name="ANANDU PN" userId="65924918f5f4926e" providerId="LiveId" clId="{368D29C5-1E24-4C20-A5E8-66C56525BE2F}" dt="2025-03-17T02:36:27.950" v="4" actId="20577"/>
        <pc:sldMkLst>
          <pc:docMk/>
          <pc:sldMk cId="3913275364" sldId="275"/>
        </pc:sldMkLst>
        <pc:spChg chg="mod">
          <ac:chgData name="ANANDU PN" userId="65924918f5f4926e" providerId="LiveId" clId="{368D29C5-1E24-4C20-A5E8-66C56525BE2F}" dt="2025-03-17T02:36:27.950" v="4" actId="20577"/>
          <ac:spMkLst>
            <pc:docMk/>
            <pc:sldMk cId="3913275364" sldId="275"/>
            <ac:spMk id="14" creationId="{C6E54411-ADA2-F3B1-6196-8AD47DC980BC}"/>
          </ac:spMkLst>
        </pc:spChg>
      </pc:sldChg>
      <pc:sldChg chg="modSp mod">
        <pc:chgData name="ANANDU PN" userId="65924918f5f4926e" providerId="LiveId" clId="{368D29C5-1E24-4C20-A5E8-66C56525BE2F}" dt="2025-03-17T03:16:05.165" v="8" actId="20577"/>
        <pc:sldMkLst>
          <pc:docMk/>
          <pc:sldMk cId="751510017" sldId="276"/>
        </pc:sldMkLst>
        <pc:spChg chg="mod">
          <ac:chgData name="ANANDU PN" userId="65924918f5f4926e" providerId="LiveId" clId="{368D29C5-1E24-4C20-A5E8-66C56525BE2F}" dt="2025-03-17T03:16:05.165" v="8" actId="20577"/>
          <ac:spMkLst>
            <pc:docMk/>
            <pc:sldMk cId="751510017" sldId="276"/>
            <ac:spMk id="14" creationId="{9127A4DA-DC36-329F-250D-D5B6EA201296}"/>
          </ac:spMkLst>
        </pc:spChg>
      </pc:sldChg>
      <pc:sldChg chg="modSp mod">
        <pc:chgData name="ANANDU PN" userId="65924918f5f4926e" providerId="LiveId" clId="{368D29C5-1E24-4C20-A5E8-66C56525BE2F}" dt="2025-03-17T03:20:23.742" v="10" actId="20577"/>
        <pc:sldMkLst>
          <pc:docMk/>
          <pc:sldMk cId="1209362808" sldId="277"/>
        </pc:sldMkLst>
        <pc:spChg chg="mod">
          <ac:chgData name="ANANDU PN" userId="65924918f5f4926e" providerId="LiveId" clId="{368D29C5-1E24-4C20-A5E8-66C56525BE2F}" dt="2025-03-17T03:20:23.742" v="10" actId="20577"/>
          <ac:spMkLst>
            <pc:docMk/>
            <pc:sldMk cId="1209362808" sldId="277"/>
            <ac:spMk id="14" creationId="{E75E227B-6195-AE1F-BF74-A69C613DE05D}"/>
          </ac:spMkLst>
        </pc:spChg>
      </pc:sldChg>
      <pc:sldChg chg="modSp mod">
        <pc:chgData name="ANANDU PN" userId="65924918f5f4926e" providerId="LiveId" clId="{368D29C5-1E24-4C20-A5E8-66C56525BE2F}" dt="2025-03-17T02:39:55.442" v="6" actId="20577"/>
        <pc:sldMkLst>
          <pc:docMk/>
          <pc:sldMk cId="2807356993" sldId="279"/>
        </pc:sldMkLst>
        <pc:spChg chg="mod">
          <ac:chgData name="ANANDU PN" userId="65924918f5f4926e" providerId="LiveId" clId="{368D29C5-1E24-4C20-A5E8-66C56525BE2F}" dt="2025-03-17T02:39:55.442" v="6" actId="20577"/>
          <ac:spMkLst>
            <pc:docMk/>
            <pc:sldMk cId="2807356993" sldId="279"/>
            <ac:spMk id="14" creationId="{F2A4FFAE-F603-3A17-29BD-6BF2A24717F8}"/>
          </ac:spMkLst>
        </pc:spChg>
      </pc:sldChg>
      <pc:sldChg chg="addSp delSp modSp new mod">
        <pc:chgData name="ANANDU PN" userId="65924918f5f4926e" providerId="LiveId" clId="{368D29C5-1E24-4C20-A5E8-66C56525BE2F}" dt="2025-03-17T03:27:52.813" v="45" actId="1076"/>
        <pc:sldMkLst>
          <pc:docMk/>
          <pc:sldMk cId="3389770885" sldId="283"/>
        </pc:sldMkLst>
        <pc:spChg chg="mod">
          <ac:chgData name="ANANDU PN" userId="65924918f5f4926e" providerId="LiveId" clId="{368D29C5-1E24-4C20-A5E8-66C56525BE2F}" dt="2025-03-17T03:27:00.588" v="37"/>
          <ac:spMkLst>
            <pc:docMk/>
            <pc:sldMk cId="3389770885" sldId="283"/>
            <ac:spMk id="2" creationId="{2CC4E978-81B4-7862-25D0-02450C2ED314}"/>
          </ac:spMkLst>
        </pc:spChg>
        <pc:spChg chg="del">
          <ac:chgData name="ANANDU PN" userId="65924918f5f4926e" providerId="LiveId" clId="{368D29C5-1E24-4C20-A5E8-66C56525BE2F}" dt="2025-03-17T03:27:13.559" v="38"/>
          <ac:spMkLst>
            <pc:docMk/>
            <pc:sldMk cId="3389770885" sldId="283"/>
            <ac:spMk id="3" creationId="{40789EC4-9A2D-3458-F9B5-3D2889E566DB}"/>
          </ac:spMkLst>
        </pc:spChg>
        <pc:picChg chg="add mod">
          <ac:chgData name="ANANDU PN" userId="65924918f5f4926e" providerId="LiveId" clId="{368D29C5-1E24-4C20-A5E8-66C56525BE2F}" dt="2025-03-17T03:27:47.878" v="44" actId="14100"/>
          <ac:picMkLst>
            <pc:docMk/>
            <pc:sldMk cId="3389770885" sldId="283"/>
            <ac:picMk id="1026" creationId="{6DA801FF-8E74-4986-C9B4-87B648485BD5}"/>
          </ac:picMkLst>
        </pc:picChg>
        <pc:picChg chg="add mod">
          <ac:chgData name="ANANDU PN" userId="65924918f5f4926e" providerId="LiveId" clId="{368D29C5-1E24-4C20-A5E8-66C56525BE2F}" dt="2025-03-17T03:27:52.813" v="45" actId="1076"/>
          <ac:picMkLst>
            <pc:docMk/>
            <pc:sldMk cId="3389770885" sldId="283"/>
            <ac:picMk id="1028" creationId="{1AEDB51E-2F73-5B56-D41A-BB2EB0D4B6F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Redundant Array of Independent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2DAC-D27B-665A-6898-0DA43455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46486B-565E-60FF-66EB-DF3BF5E9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Nested RAID Levels (RAID 10 and RAID 01)</a:t>
            </a:r>
            <a:endParaRPr lang="en-US" sz="3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6BC1ADF-069B-74C4-469F-DC4195D3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RAID 10 (1+0): Combines mirroring and striping by creating mirrored sets that are then striped.</a:t>
            </a:r>
          </a:p>
          <a:p>
            <a:pPr lvl="1"/>
            <a:r>
              <a:rPr lang="en-IN" dirty="0"/>
              <a:t>Pros: High performance and fault tolerance; can handle multiple drive failures if they occur in different mirrored pairs.</a:t>
            </a:r>
          </a:p>
          <a:p>
            <a:pPr lvl="1"/>
            <a:r>
              <a:rPr lang="en-IN" dirty="0"/>
              <a:t>Cons: Requires a minimum of four drives; 50% storage efficiency.</a:t>
            </a:r>
          </a:p>
          <a:p>
            <a:r>
              <a:rPr lang="en-IN" dirty="0"/>
              <a:t>RAID 01 (0+1): Combines striping and mirroring by creating striped sets that are then mirrored.</a:t>
            </a:r>
          </a:p>
          <a:p>
            <a:pPr lvl="1"/>
            <a:r>
              <a:rPr lang="en-IN" dirty="0"/>
              <a:t>Pros: Improved performance with fault tolerance.</a:t>
            </a:r>
          </a:p>
          <a:p>
            <a:pPr lvl="1"/>
            <a:r>
              <a:rPr lang="en-IN" dirty="0"/>
              <a:t>Cons: Less robust fault tolerance compared to RAID 10; failure of a single drive can make an entire striped set vulnerable.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E978-81B4-7862-25D0-02450C2E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Nested RAID</a:t>
            </a:r>
            <a:endParaRPr lang="en-IN" dirty="0"/>
          </a:p>
        </p:txBody>
      </p:sp>
      <p:pic>
        <p:nvPicPr>
          <p:cNvPr id="1026" name="Picture 2" descr="What is RAID 10?">
            <a:extLst>
              <a:ext uri="{FF2B5EF4-FFF2-40B4-BE49-F238E27FC236}">
                <a16:creationId xmlns:a16="http://schemas.microsoft.com/office/drawing/2014/main" id="{6DA801FF-8E74-4986-C9B4-87B648485B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9" y="2417943"/>
            <a:ext cx="4532475" cy="223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reate software RAID 01 (RAID 0+1) in Windows?">
            <a:extLst>
              <a:ext uri="{FF2B5EF4-FFF2-40B4-BE49-F238E27FC236}">
                <a16:creationId xmlns:a16="http://schemas.microsoft.com/office/drawing/2014/main" id="{1AEDB51E-2F73-5B56-D41A-BB2EB0D4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046" y="1914525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0D6A-BD2D-02B7-2EE2-9EB1BFCA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BCD40C8-341A-99B3-4D8C-E34F24B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Benefits of Implementing RAID</a:t>
            </a:r>
            <a:endParaRPr lang="en-US" sz="3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1696A82-70B0-BF2F-BFDB-86FE99B8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Increased Performance: Certain RAID levels (e.g., RAID 0, RAID 10) offer enhanced read/write speeds.</a:t>
            </a:r>
          </a:p>
          <a:p>
            <a:r>
              <a:rPr lang="en-IN" dirty="0"/>
              <a:t>Data Redundancy: Levels like RAID 1, 5, and 6 provide mechanisms to protect against data loss due to hardware failures.</a:t>
            </a:r>
          </a:p>
          <a:p>
            <a:r>
              <a:rPr lang="en-IN" dirty="0"/>
              <a:t>Scalability: RAID configurations can be adjusted to accommodate growing storage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CC9FC-0AEB-7B80-3A56-C8BCF5FE4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EBE9F9-03D0-8016-FC6E-EF3FA744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Potential Drawbacks</a:t>
            </a:r>
            <a:endParaRPr lang="en-US" sz="3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257EE34-53B5-4917-229D-40ED2153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Cost: Implementing RAID can be expensive due to the need for additional drives and specialized hardware.</a:t>
            </a:r>
          </a:p>
          <a:p>
            <a:r>
              <a:rPr lang="en-IN" dirty="0"/>
              <a:t>Complexity: Managing and maintaining RAID systems can be complex, requiring specialized knowledge.</a:t>
            </a:r>
          </a:p>
          <a:p>
            <a:r>
              <a:rPr lang="en-IN" dirty="0"/>
              <a:t>Not a Substitute for Backups: While RAID provides redundancy, it doesn't replace the need for regular data backups, especially against threats like data corruption or cyber-attacks.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JBODS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33DE8F-185B-7B5F-3929-43923DE6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40" name="Picture 4" descr="Storage Expansion | JBODs | Advanced HPC">
            <a:extLst>
              <a:ext uri="{FF2B5EF4-FFF2-40B4-BE49-F238E27FC236}">
                <a16:creationId xmlns:a16="http://schemas.microsoft.com/office/drawing/2014/main" id="{A563A976-4260-0E33-0519-8B213A4F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132856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RAID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8115889" cy="4535515"/>
          </a:xfrm>
        </p:spPr>
        <p:txBody>
          <a:bodyPr/>
          <a:lstStyle/>
          <a:p>
            <a:r>
              <a:rPr lang="en-IN" dirty="0"/>
              <a:t>Definition: Explain that RAID is a data storage virtualization technology that combines multiple physical disks into one or more logical units to achieve data redundancy, performance improvement, or both.</a:t>
            </a:r>
            <a:endParaRPr lang="en-US" dirty="0"/>
          </a:p>
          <a:p>
            <a:r>
              <a:rPr lang="en-IN" dirty="0"/>
              <a:t>Purpose: Highlight the primary goals of RAID: enhancing data reliability and increasing input/output performance.</a:t>
            </a:r>
            <a:endParaRPr lang="en-US" dirty="0"/>
          </a:p>
        </p:txBody>
      </p:sp>
      <p:pic>
        <p:nvPicPr>
          <p:cNvPr id="13314" name="Picture 2" descr="Making Complex Issues Simple: A Unique Method To Extract Evidence From RAID  With Lost Configuration - Forensic Focus">
            <a:extLst>
              <a:ext uri="{FF2B5EF4-FFF2-40B4-BE49-F238E27FC236}">
                <a16:creationId xmlns:a16="http://schemas.microsoft.com/office/drawing/2014/main" id="{DF2C857F-10CF-7663-B9D1-35C18A1E1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/>
          <a:stretch/>
        </p:blipFill>
        <p:spPr bwMode="auto">
          <a:xfrm>
            <a:off x="9334772" y="2060848"/>
            <a:ext cx="2423964" cy="2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292D-F178-D277-410A-17062D68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CE136B2-B913-52C7-EC88-18F0C3A3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0 (Striping)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85A6BF-3F4F-EF4B-94E9-46EEEDE1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8043881" cy="4462272"/>
          </a:xfrm>
        </p:spPr>
        <p:txBody>
          <a:bodyPr/>
          <a:lstStyle/>
          <a:p>
            <a:r>
              <a:rPr lang="en-IN" dirty="0"/>
              <a:t>Mechanism: Data is split into blocks and written across all drives in the array without redundancy.</a:t>
            </a:r>
          </a:p>
          <a:p>
            <a:r>
              <a:rPr lang="en-IN" dirty="0"/>
              <a:t>Pros: Improved performance due to parallel read/write operations.</a:t>
            </a:r>
          </a:p>
          <a:p>
            <a:r>
              <a:rPr lang="en-IN" dirty="0"/>
              <a:t>Cons: No fault tolerance; failure of a single drive results in total data loss.</a:t>
            </a:r>
            <a:endParaRPr lang="en-US" dirty="0"/>
          </a:p>
        </p:txBody>
      </p:sp>
      <p:pic>
        <p:nvPicPr>
          <p:cNvPr id="1027" name="Picture 3" descr="RAID level 0, 1, 5, 6 and 10 | Advantage, disadvantage, use">
            <a:extLst>
              <a:ext uri="{FF2B5EF4-FFF2-40B4-BE49-F238E27FC236}">
                <a16:creationId xmlns:a16="http://schemas.microsoft.com/office/drawing/2014/main" id="{FB744327-FCCD-DFF4-F2FE-2CD25110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4" y="2132856"/>
            <a:ext cx="274879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5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B27F5-43EE-4A41-BA3A-4B2D7E36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313545-125B-30AF-9C5B-C419FDBB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1 (Mirroring)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62B4E30-239C-6C2B-9C83-76BB64FB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7971873" cy="4462272"/>
          </a:xfrm>
        </p:spPr>
        <p:txBody>
          <a:bodyPr/>
          <a:lstStyle/>
          <a:p>
            <a:r>
              <a:rPr lang="en-IN" dirty="0"/>
              <a:t>Mechanism: Identical copies of data are stored on two or more drives.</a:t>
            </a:r>
          </a:p>
          <a:p>
            <a:r>
              <a:rPr lang="en-IN" dirty="0"/>
              <a:t>Pros: High data redundancy; if one drive fails, data remains accessible.</a:t>
            </a:r>
          </a:p>
          <a:p>
            <a:r>
              <a:rPr lang="en-IN" dirty="0"/>
              <a:t>Cons: Storage capacity is halved; higher cost due to duplication.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0129C-7FC4-CD31-9B2B-0738F4FA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56" y="1701797"/>
            <a:ext cx="2854987" cy="21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1D71D-542E-7104-8D51-92FD3EAC5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9CDE98D-EBE8-4DA8-D19E-7E14F5A8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2 (Bit-Level Striping with Hamming Code)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5DA7CB6-FAA6-A001-D01D-646A4DD4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Mechanism: Data is striped at the bit level across multiple drives with Hamming code error correction.</a:t>
            </a:r>
          </a:p>
          <a:p>
            <a:r>
              <a:rPr lang="en-IN" dirty="0"/>
              <a:t>Pros: Capable of correcting single-bit errors.</a:t>
            </a:r>
          </a:p>
          <a:p>
            <a:r>
              <a:rPr lang="en-IN" dirty="0"/>
              <a:t>Cons: Requires a high number of drives, complex and rarely used in practice.</a:t>
            </a:r>
            <a:endParaRPr lang="en-US" dirty="0"/>
          </a:p>
        </p:txBody>
      </p:sp>
      <p:pic>
        <p:nvPicPr>
          <p:cNvPr id="3076" name="Picture 4" descr="Difference between RAID 1 and RAID 2 - GeeksforGeeks">
            <a:extLst>
              <a:ext uri="{FF2B5EF4-FFF2-40B4-BE49-F238E27FC236}">
                <a16:creationId xmlns:a16="http://schemas.microsoft.com/office/drawing/2014/main" id="{27245EDD-8B22-1655-7215-159D54C9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4537078"/>
            <a:ext cx="4333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AA21-FA7C-7180-C5C0-65E04558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8F681CA-2818-86C5-4C30-777F78D3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3 (Byte-Level Striping with Dedicated Parity)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6E54411-ADA2-F3B1-6196-8AD47DC98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7683841" cy="4462272"/>
          </a:xfrm>
        </p:spPr>
        <p:txBody>
          <a:bodyPr/>
          <a:lstStyle/>
          <a:p>
            <a:r>
              <a:rPr lang="en-IN" dirty="0"/>
              <a:t>Mechanism: Data is striped at the byte level across multiple drives with a dedicated parity disk.</a:t>
            </a:r>
          </a:p>
          <a:p>
            <a:r>
              <a:rPr lang="en-IN" dirty="0"/>
              <a:t>Pros: Good performance for large sequential data access.</a:t>
            </a:r>
          </a:p>
          <a:p>
            <a:r>
              <a:rPr lang="en-IN" dirty="0"/>
              <a:t>Cons: Dedicated parity disk can become a bottleneck, less efficient for random access.</a:t>
            </a:r>
            <a:endParaRPr lang="en-US" dirty="0"/>
          </a:p>
        </p:txBody>
      </p:sp>
      <p:pic>
        <p:nvPicPr>
          <p:cNvPr id="4100" name="Picture 4" descr="Standard RAID levels - Wikipedia">
            <a:extLst>
              <a:ext uri="{FF2B5EF4-FFF2-40B4-BE49-F238E27FC236}">
                <a16:creationId xmlns:a16="http://schemas.microsoft.com/office/drawing/2014/main" id="{7CDAE735-6443-3C5D-75B2-B8E5E51F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33" y="1988840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7B9FD-2FF1-9D52-FA60-77BF7489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25257B0-3A71-387B-6927-24F3AE6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4 (Block-Level Striping with Dedicated Parity)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A4FFAE-F603-3A17-29BD-6BF2A247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Mechanism: Data is striped at the block level across multiple drives with a dedicated parity disk.</a:t>
            </a:r>
          </a:p>
          <a:p>
            <a:r>
              <a:rPr lang="en-IN" dirty="0"/>
              <a:t>Pros: Allows for individual disk reads, good for read-heavy operations.</a:t>
            </a:r>
          </a:p>
          <a:p>
            <a:r>
              <a:rPr lang="en-IN" dirty="0"/>
              <a:t>Cons: Write performance can be hindered due to parity disk bottleneck.</a:t>
            </a:r>
            <a:endParaRPr lang="en-US" dirty="0"/>
          </a:p>
        </p:txBody>
      </p:sp>
      <p:pic>
        <p:nvPicPr>
          <p:cNvPr id="7171" name="Picture 3" descr="Standard RAID levels - Wikipedia">
            <a:extLst>
              <a:ext uri="{FF2B5EF4-FFF2-40B4-BE49-F238E27FC236}">
                <a16:creationId xmlns:a16="http://schemas.microsoft.com/office/drawing/2014/main" id="{786568A4-8182-8F64-A4F9-4A350627F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2" y="4398987"/>
            <a:ext cx="2476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F97E6-CFF6-A61F-5873-F5EB26367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CE7F6D4-D410-8BFF-3146-83DCDBB4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RAID 5 (Block-Level Striping with Distributed Parity)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27A4DA-DC36-329F-250D-D5B6EA20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Mechanism: Data and parity information are striped across three or more drives.</a:t>
            </a:r>
          </a:p>
          <a:p>
            <a:r>
              <a:rPr lang="en-IN" dirty="0"/>
              <a:t>Pros: Efficient storage with fault tolerance; can withstand a single drive failure.</a:t>
            </a:r>
          </a:p>
          <a:p>
            <a:r>
              <a:rPr lang="en-IN" dirty="0"/>
              <a:t>Cons: Rebuild times can be lengthy, performance may degrade during rebuilds.</a:t>
            </a:r>
            <a:endParaRPr lang="en-US" dirty="0"/>
          </a:p>
        </p:txBody>
      </p:sp>
      <p:pic>
        <p:nvPicPr>
          <p:cNvPr id="5123" name="Picture 3" descr="RAID 5 vs. RAID 10: Unveiling the Clash of Data Protection">
            <a:extLst>
              <a:ext uri="{FF2B5EF4-FFF2-40B4-BE49-F238E27FC236}">
                <a16:creationId xmlns:a16="http://schemas.microsoft.com/office/drawing/2014/main" id="{689D2FB9-855F-0C8E-1EA5-2B9F7DDD3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55" y="4482491"/>
            <a:ext cx="3046913" cy="190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7765D-0A05-5BE4-5941-2DAF61A3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5E813E-BD2D-68BE-11EB-947857AD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RAID 6 (Block-Level Striping with Double Distributed Parity)</a:t>
            </a:r>
            <a:endParaRPr lang="en-US" sz="32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75E227B-6195-AE1F-BF74-A69C613D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204121" cy="4462272"/>
          </a:xfrm>
        </p:spPr>
        <p:txBody>
          <a:bodyPr/>
          <a:lstStyle/>
          <a:p>
            <a:r>
              <a:rPr lang="en-IN" dirty="0"/>
              <a:t>Mechanism: Similar to RAID 5 but with double parity, allowing for two simultaneous drive failures.</a:t>
            </a:r>
          </a:p>
          <a:p>
            <a:r>
              <a:rPr lang="en-IN" dirty="0"/>
              <a:t>Pros: Enhanced fault tolerance compared to RAID 5.</a:t>
            </a:r>
          </a:p>
          <a:p>
            <a:r>
              <a:rPr lang="en-IN" dirty="0"/>
              <a:t>Cons: Reduced write performance due to additional parity calculations, requires more storage overhead.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942E-3165-E030-D4F8-E24A0A76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01" y="4202040"/>
            <a:ext cx="3680884" cy="21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99</TotalTime>
  <Words>671</Words>
  <Application>Microsoft Office PowerPoint</Application>
  <PresentationFormat>Custom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RAID</vt:lpstr>
      <vt:lpstr>Introduction to RAID</vt:lpstr>
      <vt:lpstr>RAID 0 (Striping)</vt:lpstr>
      <vt:lpstr>RAID 1 (Mirroring)</vt:lpstr>
      <vt:lpstr>RAID 2 (Bit-Level Striping with Hamming Code)</vt:lpstr>
      <vt:lpstr>RAID 3 (Byte-Level Striping with Dedicated Parity)</vt:lpstr>
      <vt:lpstr>RAID 4 (Block-Level Striping with Dedicated Parity)</vt:lpstr>
      <vt:lpstr>RAID 5 (Block-Level Striping with Distributed Parity)</vt:lpstr>
      <vt:lpstr>RAID 6 (Block-Level Striping with Double Distributed Parity)</vt:lpstr>
      <vt:lpstr>Nested RAID Levels (RAID 10 and RAID 01)</vt:lpstr>
      <vt:lpstr>Nested RAID</vt:lpstr>
      <vt:lpstr>Benefits of Implementing RAID</vt:lpstr>
      <vt:lpstr>Potential Drawbacks</vt:lpstr>
      <vt:lpstr>JBODS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ANANDU PN</dc:creator>
  <cp:lastModifiedBy>ANANDU PN</cp:lastModifiedBy>
  <cp:revision>1</cp:revision>
  <dcterms:created xsi:type="dcterms:W3CDTF">2025-03-12T16:26:46Z</dcterms:created>
  <dcterms:modified xsi:type="dcterms:W3CDTF">2025-03-17T03:27:54Z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