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7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1" r:id="rId16"/>
    <p:sldId id="26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3.png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3.png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2.png" 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Relationship Id="rId5" Type="http://schemas.microsoft.com/office/2007/relationships/hdphoto" Target="../media/hdphoto1.wdp" /><Relationship Id="rId4" Type="http://schemas.openxmlformats.org/officeDocument/2006/relationships/image" Target="../media/image2.png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8/7/2025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2.pn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image" Target="../media/image3.png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microsoft.com/office/2007/relationships/hdphoto" Target="../media/hdphoto1.wdp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CE2C0-10C9-CAEF-DB5D-333680316A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KERAS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BB6E5-2FEE-FE3E-7877-196CFE5DB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59762" y="5042263"/>
            <a:ext cx="7891272" cy="1069848"/>
          </a:xfrm>
        </p:spPr>
        <p:txBody>
          <a:bodyPr/>
          <a:lstStyle/>
          <a:p>
            <a:r>
              <a:rPr lang="en-US" dirty="0"/>
              <a:t>SANA S NAVAS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845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1736A-95FD-DF71-FDC0-7F30AB802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KERAS  LAYER EXAMPLE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1AFF3-5B6B-71ED-FFA3-9B576642E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362" y="2093976"/>
            <a:ext cx="6506609" cy="4116106"/>
          </a:xfrm>
        </p:spPr>
        <p:txBody>
          <a:bodyPr>
            <a:no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keras.models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Sequential 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keras.layers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Activation, Dense 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initializers,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regularizers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constraints                                     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= Sequential() </a:t>
            </a:r>
          </a:p>
          <a:p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model.add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(Dense(32,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input_shape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=(16,),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kernel_initializer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he_uniform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kernel_regularizer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=None,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kernel_constraint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='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MaxNorm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', activation='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')) </a:t>
            </a:r>
          </a:p>
          <a:p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model.add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(Dense(16, activation='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')) </a:t>
            </a:r>
          </a:p>
          <a:p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model.add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(Dense(8))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6F22615-5DB2-0F14-2987-BF59B4813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9913" y="2174095"/>
            <a:ext cx="5584371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Sequential() – A linear stack of layers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Dense(32,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input_shape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=(16,), ...) –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 ▪ 32 neurons in the first layer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 ▪ Input has 16 features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 ▪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kernel_initializer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='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he_uniform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 – Initializes weights using He uniform method (good for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 ▪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kernel_constraint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='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MaxNorm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 – Limits the weight values (to prevent exploding weights)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 ▪ activation='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 –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adds non-linearity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Dense(16, activation='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') – Second hidden layer with 16 neurons and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Dense(8) – Output layer with 8 neurons, no activation (defaults to linear)</a:t>
            </a:r>
          </a:p>
        </p:txBody>
      </p:sp>
    </p:spTree>
    <p:extLst>
      <p:ext uri="{BB962C8B-B14F-4D97-AF65-F5344CB8AC3E}">
        <p14:creationId xmlns:p14="http://schemas.microsoft.com/office/powerpoint/2010/main" val="230533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5DE6D-486D-178C-FAE6-68DABA341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SHAPE BASICS</a:t>
            </a:r>
            <a:endParaRPr lang="en-IN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4CF4466-922F-5169-945D-94A3503F98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41375" y="1849467"/>
            <a:ext cx="11110927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machine learning, all data—whether it's text, images, or video—gets turned into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numbers.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Think of an array as a grid or a box that holds your data. 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"shape"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this array is just a set of numbers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that tells you its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dimensions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It's a simple way to describe how big the grid 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2D Example: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shape = (4, 2)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is a 2D grid with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 rows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 columns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It's like a table with 4 items, and each item has 2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3D Example: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shape = (3, 4, 2)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is a 3D box of data.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It's a collection of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tables, where each table has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 rows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 columns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is useful for things like color images (height, width, color channels) or video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527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6CC2F-5C5F-8FCF-DC64-5D47FD421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6048" y="201604"/>
            <a:ext cx="10058400" cy="1609344"/>
          </a:xfrm>
        </p:spPr>
        <p:txBody>
          <a:bodyPr/>
          <a:lstStyle/>
          <a:p>
            <a:r>
              <a:rPr lang="en-US" dirty="0"/>
              <a:t>INITIALISERS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625631-DD45-914D-B827-5DE5AD8AB6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 rot="10800000" flipV="1">
            <a:off x="1363762" y="1480374"/>
            <a:ext cx="9840685" cy="5232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a model can start learning from data, it needs to have a starting value for its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(the internal numbers that the model adjusts to make predictions). The 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initializers module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assigns these initial weights to the connections in your neural network.</a:t>
            </a:r>
            <a:endParaRPr lang="en-US" alt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Types of Initializers:</a:t>
            </a:r>
          </a:p>
          <a:p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Zeros/Ones/Constant: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These are simple initializers that set all weights to zero, one, or a specific constant value. While easy to understand, they can sometimes cause problems during training.</a:t>
            </a:r>
          </a:p>
          <a:p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RandomNormal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RandomUniform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These are more common. They assign random weights drawn from a normal (bell curve) or uniform distribution. This randomness helps the model avoid getting stuck in a bad starting point.</a:t>
            </a:r>
          </a:p>
          <a:p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Specialized Initializers (e.g., </a:t>
            </a: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Glorot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He, </a:t>
            </a:r>
            <a:r>
              <a:rPr lang="en-US" sz="2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Lecun</a:t>
            </a: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These are advanced initializers designed to work well with specific types of neural network layers. They carefully choose initial weights to help the training process converge faster and more reliably.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548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>
            <a:extLst>
              <a:ext uri="{FF2B5EF4-FFF2-40B4-BE49-F238E27FC236}">
                <a16:creationId xmlns:a16="http://schemas.microsoft.com/office/drawing/2014/main" id="{BDC5F198-3DA8-2C7C-F7CF-F890A380CD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286" y="351119"/>
            <a:ext cx="9382953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Simple Initializers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Constant: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Sets all weights to a single, constant value.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my_init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initializers.Constant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(value=0)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RandomNormal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RandomUniform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Assigns random weights based on a distribution.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Normal: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Weights follow a bell curve.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Uniform: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Weights are evenly distributed within a range.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Parameters: mean,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stddev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minval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maxval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my_init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initializers.RandomNormal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(mean=0.0,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stddev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=0.05)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my_init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initializers.RandomUniform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minval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=-0.05,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maxval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=0.05)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D8FA168-19C3-56AF-1525-22542F03C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286" y="3458014"/>
            <a:ext cx="9955161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Specialized Initializers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TruncatedNormal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VarianceScaling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Adaptive scaling based on input/output size.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TruncatedNormal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Similar to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RandomNormal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but values outside a range are re-sampled.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VarianceScaling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Scales weights based on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fan_in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(number of input units) or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fan_out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(number of output units).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my_init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initializers.TruncatedNormal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(mean=0.0,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stddev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=0.05)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my_init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initializers.VarianceScaling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(scale=1.0, mode='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fan_in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', distribution='normal')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820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56507B-F465-464F-AA88-79A0E7183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144" y="573628"/>
            <a:ext cx="11709296" cy="5863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Advanced Initializers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Glorot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Normal (Xavier):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Designed for layers with tanh or sigmoid activation functions.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stddev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sqrt(2 / (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fan_in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fan_out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my_init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initializers.glorot_normal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Normal: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Designed for layers with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activation functions.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stddev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sqrt(2 /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fan_in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my_init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initializers.he_normal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Lecun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Normal: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Optimized for self-normalizing neural networks.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stddev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sqrt(1 /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fan_in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my_init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initializers.lecun_normal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Lecun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Uniform: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Similar to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Lecun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Normal but uses a uniform distribution.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 = sqrt(3 /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fan_in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my_init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initializers.lecun_uniform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042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8074DAC2-E57C-0C42-562D-1A4531385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10" y="243221"/>
            <a:ext cx="8949886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Orthogonal Initializer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Creates a </a:t>
            </a:r>
            <a:r>
              <a:rPr kumimoji="0" lang="en-US" altLang="en-US" sz="2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orthogonal matrix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orthogonal matrix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 matrix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perpendicular (orthogonal) to each other.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also orthogonal to each other.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row and column has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(or norm) of 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Maintains stability of gradients (prevents vanishing/exploding gradients).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Useful in deep networks like RNNs.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my_init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sz="2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initializers.Orthogonal</a:t>
            </a: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(gain=1.0) </a:t>
            </a:r>
            <a:b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Keeps training stable by preserving the norm of the data through layers.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28A64F3-2CFC-AA27-ED5F-5492967D8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711" y="4283058"/>
            <a:ext cx="8949885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Identity Initializer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Creates an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identity matrix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optionally scaled.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Often used in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residual networks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when input = output size.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my_init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initializers.Identity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(gain=1.0)</a:t>
            </a:r>
          </a:p>
        </p:txBody>
      </p:sp>
    </p:spTree>
    <p:extLst>
      <p:ext uri="{BB962C8B-B14F-4D97-AF65-F5344CB8AC3E}">
        <p14:creationId xmlns:p14="http://schemas.microsoft.com/office/powerpoint/2010/main" val="3743991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358A9-C495-F25F-62B4-A2A4E1855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8528B-C57B-A002-E7B3-457591BDD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07751"/>
            <a:ext cx="10058400" cy="4050792"/>
          </a:xfrm>
        </p:spPr>
        <p:txBody>
          <a:bodyPr>
            <a:no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high-level, user-friendly API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build deep learning models efficiently.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acts as a wrapper over powerful libraries like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TensorFlow, Theano, and CNTK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components include:</a:t>
            </a:r>
          </a:p>
          <a:p>
            <a:pPr lvl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initializers,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regularizers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constraints, losses, optimizers, etc.</a:t>
            </a:r>
          </a:p>
          <a:p>
            <a:pPr lvl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defined with input shape, activation functions, and various configurations.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supports both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and GPU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is known for its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flexibility, extensibility, and performance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 for beginners and researchers looking for rapid experimentation and prototyping.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8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D8EAA-3AE1-AE88-3150-C4E41F8C2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KERAS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9F1C5F4-06E0-E802-12FD-74CCFF7C42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3752" y="2207030"/>
            <a:ext cx="9423981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runs on top of open-source machine learning libraries like TensorFlow, Theano, or Cognitive Toolkit (CNTK).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Theano is a Python library used for fast numerical computation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TensorFlow is the most famous symbolic math library used for creating neural networks and deep learning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CNTK is a deep learning framework developed by Microsoft.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based on minimal structure that provides a clean and easy way to create deep learning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an optimal choice for deep learning applications.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45DF22-87AE-8637-84C9-683131B24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5725" y="579501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251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55F3C-A090-BE34-1452-104E987F2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OF KERAS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2741E23-8393-5AC4-6778-3B7776DF88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9848" y="2228763"/>
            <a:ext cx="9501319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Consistent, simple, and extensible API.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Minimal structure – easy to achieve the result without any frills.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Supports multiple platforms and backends.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framework that runs on both CPU and GPU.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Highly scalable computation.</a:t>
            </a:r>
          </a:p>
        </p:txBody>
      </p:sp>
    </p:spTree>
    <p:extLst>
      <p:ext uri="{BB962C8B-B14F-4D97-AF65-F5344CB8AC3E}">
        <p14:creationId xmlns:p14="http://schemas.microsoft.com/office/powerpoint/2010/main" val="1867057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04C7F0A-B926-3F34-8C1E-5957B72A93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8478" y="722506"/>
            <a:ext cx="11040523" cy="56646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endParaRPr lang="en-US" sz="2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Larger Community Support</a:t>
            </a:r>
            <a:b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Active developer and user base means better help, documentation, and tools.</a:t>
            </a:r>
          </a:p>
          <a:p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Test</a:t>
            </a:r>
            <a:b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Models are easy to build, modify, and test quickly.</a:t>
            </a:r>
          </a:p>
          <a:p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Python-Based</a:t>
            </a:r>
            <a:b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uses Python, making it simple and readable for developers.</a:t>
            </a:r>
          </a:p>
          <a:p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CNNs &amp; RNNs</a:t>
            </a:r>
            <a:b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Easily build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 (CNNs)</a:t>
            </a:r>
          </a:p>
          <a:p>
            <a:pPr marL="0" indent="0">
              <a:buNone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Recurrent Neural Networks (RNNs)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 Design</a:t>
            </a:r>
            <a:b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Deep learning models are made of standalone building blocks (layers, optimizers, etc.) </a:t>
            </a:r>
          </a:p>
          <a:p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that you can mix and match.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177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859EC-55AA-8ED3-C768-908672784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135854"/>
            <a:ext cx="10058400" cy="1609344"/>
          </a:xfrm>
        </p:spPr>
        <p:txBody>
          <a:bodyPr/>
          <a:lstStyle/>
          <a:p>
            <a:r>
              <a:rPr lang="en-US" dirty="0"/>
              <a:t>MODULES IN KERAS</a:t>
            </a:r>
            <a:endParaRPr lang="en-IN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47E6554-3A3C-5AAF-6672-A3449F89F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978" y="1273627"/>
            <a:ext cx="8901049" cy="498565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661D47B-2C96-195C-825D-24838C61D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734" y="1473490"/>
            <a:ext cx="6073536" cy="62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822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A5A55F-D452-108D-E489-0992F513E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353" y="389478"/>
            <a:ext cx="8502190" cy="589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192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9856C6-D3F6-E066-D088-AFC116473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532" y="358213"/>
            <a:ext cx="8706353" cy="579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585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679F-3493-9717-EEF4-8F6DE1A2E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MODULES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94970-23D4-9F0A-33D1-3CA97CDB2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Callback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Functions to monitor training and stop training (e.g.,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EarlyStopping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Processing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Converts text to NumPy arrays.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Converts images to NumPy arrays.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Processing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Generates time-based data.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Functions for backend libraries like TensorFlow/Theano.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Utilities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Utility functions for deep learning.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493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2A1E9-E933-3882-E2EB-EC234529A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KERAS LAYERS</a:t>
            </a:r>
            <a:endParaRPr lang="en-I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8DB9BCF-9F89-B4B7-D911-939214746A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9991" y="2213411"/>
            <a:ext cx="11719555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of a Dense Layer in </a:t>
            </a:r>
            <a:r>
              <a:rPr kumimoji="0" lang="en-US" altLang="en-US" sz="2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 shape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Shape of data going into the layer (e.g., (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batch_size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features))</a:t>
            </a:r>
            <a:b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 of neurons/units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How many neurons the layer has (e.g., Dense(64) means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64 neurons)</a:t>
            </a:r>
            <a:b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Initializers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How weights are initialized (e.g.,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RandomNormal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kumimoji="0" lang="en-US" altLang="en-US" sz="2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Regularizers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Prevent overfitting by adding penalty (e.g., l2(0.01))</a:t>
            </a:r>
            <a:b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Limits on weights (e.g., max norm)</a:t>
            </a:r>
            <a:b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🔹 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Activations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Adds non-linearity (e.g., </a:t>
            </a:r>
            <a:r>
              <a:rPr kumimoji="0" lang="en-US" altLang="en-U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sigmoid) </a:t>
            </a:r>
          </a:p>
        </p:txBody>
      </p:sp>
    </p:spTree>
    <p:extLst>
      <p:ext uri="{BB962C8B-B14F-4D97-AF65-F5344CB8AC3E}">
        <p14:creationId xmlns:p14="http://schemas.microsoft.com/office/powerpoint/2010/main" val="9903756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88</TotalTime>
  <Words>1542</Words>
  <Application>Microsoft Office PowerPoint</Application>
  <PresentationFormat>Widescreen</PresentationFormat>
  <Paragraphs>118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Wood Type</vt:lpstr>
      <vt:lpstr>INTRODUCTION TO KERAS</vt:lpstr>
      <vt:lpstr>KERAS</vt:lpstr>
      <vt:lpstr>FEATURES OF KERAS</vt:lpstr>
      <vt:lpstr>PowerPoint Presentation</vt:lpstr>
      <vt:lpstr>MODULES IN KERAS</vt:lpstr>
      <vt:lpstr>PowerPoint Presentation</vt:lpstr>
      <vt:lpstr>PowerPoint Presentation</vt:lpstr>
      <vt:lpstr>MORE MODULES</vt:lpstr>
      <vt:lpstr>KERAS LAYERS</vt:lpstr>
      <vt:lpstr>KERAS  LAYER EXAMPLE </vt:lpstr>
      <vt:lpstr>INPUT SHAPE BASICS</vt:lpstr>
      <vt:lpstr>INITIALISERS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KERAS</dc:title>
  <dc:creator>Sana S Navas</dc:creator>
  <cp:lastModifiedBy>Sana S Navas OpenSmrithi</cp:lastModifiedBy>
  <cp:revision>7</cp:revision>
  <dcterms:created xsi:type="dcterms:W3CDTF">2025-08-04T11:41:11Z</dcterms:created>
  <dcterms:modified xsi:type="dcterms:W3CDTF">2025-08-07T02:14:09Z</dcterms:modified>
</cp:coreProperties>
</file>