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etha sankar" initials="ss" lastIdx="1" clrIdx="0">
    <p:extLst>
      <p:ext uri="{19B8F6BF-5375-455C-9EA6-DF929625EA0E}">
        <p15:presenceInfo xmlns:p15="http://schemas.microsoft.com/office/powerpoint/2012/main" userId="5ac075dcebc5784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subitha%20clg%20project\clg%20project%20exc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[clg project excel.xlsx]Sheet2!PivotTable1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Exceeds</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12</c:v>
                </c:pt>
                <c:pt idx="1">
                  <c:v>15</c:v>
                </c:pt>
                <c:pt idx="2">
                  <c:v>10</c:v>
                </c:pt>
                <c:pt idx="3">
                  <c:v>13</c:v>
                </c:pt>
                <c:pt idx="4">
                  <c:v>10</c:v>
                </c:pt>
                <c:pt idx="5">
                  <c:v>12</c:v>
                </c:pt>
                <c:pt idx="6">
                  <c:v>11</c:v>
                </c:pt>
                <c:pt idx="7">
                  <c:v>11</c:v>
                </c:pt>
                <c:pt idx="8">
                  <c:v>12</c:v>
                </c:pt>
                <c:pt idx="9">
                  <c:v>14</c:v>
                </c:pt>
              </c:numCache>
            </c:numRef>
          </c:val>
          <c:extLst>
            <c:ext xmlns:c16="http://schemas.microsoft.com/office/drawing/2014/chart" uri="{C3380CC4-5D6E-409C-BE32-E72D297353CC}">
              <c16:uniqueId val="{00000000-7C93-487C-A706-61C58E564A0E}"/>
            </c:ext>
          </c:extLst>
        </c:ser>
        <c:ser>
          <c:idx val="1"/>
          <c:order val="1"/>
          <c:tx>
            <c:strRef>
              <c:f>Sheet2!$C$3:$C$4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84</c:v>
                </c:pt>
                <c:pt idx="1">
                  <c:v>91</c:v>
                </c:pt>
                <c:pt idx="2">
                  <c:v>80</c:v>
                </c:pt>
                <c:pt idx="3">
                  <c:v>86</c:v>
                </c:pt>
                <c:pt idx="4">
                  <c:v>83</c:v>
                </c:pt>
                <c:pt idx="5">
                  <c:v>82</c:v>
                </c:pt>
                <c:pt idx="6">
                  <c:v>82</c:v>
                </c:pt>
                <c:pt idx="7">
                  <c:v>79</c:v>
                </c:pt>
                <c:pt idx="8">
                  <c:v>79</c:v>
                </c:pt>
                <c:pt idx="9">
                  <c:v>77</c:v>
                </c:pt>
              </c:numCache>
            </c:numRef>
          </c:val>
          <c:extLst>
            <c:ext xmlns:c16="http://schemas.microsoft.com/office/drawing/2014/chart" uri="{C3380CC4-5D6E-409C-BE32-E72D297353CC}">
              <c16:uniqueId val="{00000002-7C93-487C-A706-61C58E564A0E}"/>
            </c:ext>
          </c:extLst>
        </c:ser>
        <c:ser>
          <c:idx val="2"/>
          <c:order val="2"/>
          <c:tx>
            <c:strRef>
              <c:f>Sheet2!$D$3:$D$4</c:f>
              <c:strCache>
                <c:ptCount val="1"/>
                <c:pt idx="0">
                  <c:v>Needs Improvement</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10</c:v>
                </c:pt>
                <c:pt idx="1">
                  <c:v>8</c:v>
                </c:pt>
                <c:pt idx="2">
                  <c:v>4</c:v>
                </c:pt>
                <c:pt idx="3">
                  <c:v>5</c:v>
                </c:pt>
                <c:pt idx="4">
                  <c:v>2</c:v>
                </c:pt>
                <c:pt idx="5">
                  <c:v>5</c:v>
                </c:pt>
                <c:pt idx="6">
                  <c:v>11</c:v>
                </c:pt>
                <c:pt idx="7">
                  <c:v>4</c:v>
                </c:pt>
                <c:pt idx="8">
                  <c:v>7</c:v>
                </c:pt>
                <c:pt idx="9">
                  <c:v>9</c:v>
                </c:pt>
              </c:numCache>
            </c:numRef>
          </c:val>
          <c:extLst>
            <c:ext xmlns:c16="http://schemas.microsoft.com/office/drawing/2014/chart" uri="{C3380CC4-5D6E-409C-BE32-E72D297353CC}">
              <c16:uniqueId val="{00000003-7C93-487C-A706-61C58E564A0E}"/>
            </c:ext>
          </c:extLst>
        </c:ser>
        <c:ser>
          <c:idx val="3"/>
          <c:order val="3"/>
          <c:tx>
            <c:strRef>
              <c:f>Sheet2!$E$3:$E$4</c:f>
              <c:strCache>
                <c:ptCount val="1"/>
                <c:pt idx="0">
                  <c:v>PIP</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2</c:v>
                </c:pt>
                <c:pt idx="1">
                  <c:v>2</c:v>
                </c:pt>
                <c:pt idx="2">
                  <c:v>5</c:v>
                </c:pt>
                <c:pt idx="3">
                  <c:v>2</c:v>
                </c:pt>
                <c:pt idx="4">
                  <c:v>5</c:v>
                </c:pt>
                <c:pt idx="5">
                  <c:v>6</c:v>
                </c:pt>
                <c:pt idx="6">
                  <c:v>4</c:v>
                </c:pt>
                <c:pt idx="7">
                  <c:v>2</c:v>
                </c:pt>
                <c:pt idx="8">
                  <c:v>1</c:v>
                </c:pt>
                <c:pt idx="9">
                  <c:v>1</c:v>
                </c:pt>
              </c:numCache>
            </c:numRef>
          </c:val>
          <c:extLst>
            <c:ext xmlns:c16="http://schemas.microsoft.com/office/drawing/2014/chart" uri="{C3380CC4-5D6E-409C-BE32-E72D297353CC}">
              <c16:uniqueId val="{00000004-7C93-487C-A706-61C58E564A0E}"/>
            </c:ext>
          </c:extLst>
        </c:ser>
        <c:dLbls>
          <c:showLegendKey val="0"/>
          <c:showVal val="0"/>
          <c:showCatName val="0"/>
          <c:showSerName val="0"/>
          <c:showPercent val="0"/>
          <c:showBubbleSize val="0"/>
        </c:dLbls>
        <c:gapWidth val="219"/>
        <c:overlap val="-27"/>
        <c:axId val="545118672"/>
        <c:axId val="545119024"/>
      </c:barChart>
      <c:catAx>
        <c:axId val="545118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5119024"/>
        <c:crosses val="autoZero"/>
        <c:auto val="1"/>
        <c:lblAlgn val="ctr"/>
        <c:lblOffset val="100"/>
        <c:noMultiLvlLbl val="0"/>
      </c:catAx>
      <c:valAx>
        <c:axId val="545119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51186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9-03T19:12:32.767" idx="1">
    <p:pos x="7627" y="36"/>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9856A-82A2-424C-97B6-5889CF8DA963}" type="datetimeFigureOut">
              <a:rPr lang="en-IN" smtClean="0"/>
              <a:t>03-09-2024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DB8DE-9858-47F8-BDB2-C5EDBA3B7406}" type="slidenum">
              <a:rPr lang="en-IN" smtClean="0"/>
              <a:t>‹#›</a:t>
            </a:fld>
            <a:endParaRPr lang="en-IN"/>
          </a:p>
        </p:txBody>
      </p:sp>
    </p:spTree>
    <p:extLst>
      <p:ext uri="{BB962C8B-B14F-4D97-AF65-F5344CB8AC3E}">
        <p14:creationId xmlns:p14="http://schemas.microsoft.com/office/powerpoint/2010/main" val="792525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0BDB8DE-9858-47F8-BDB2-C5EDBA3B7406}" type="slidenum">
              <a:rPr lang="en-IN" smtClean="0"/>
              <a:t>11</a:t>
            </a:fld>
            <a:endParaRPr lang="en-IN"/>
          </a:p>
        </p:txBody>
      </p:sp>
    </p:spTree>
    <p:extLst>
      <p:ext uri="{BB962C8B-B14F-4D97-AF65-F5344CB8AC3E}">
        <p14:creationId xmlns:p14="http://schemas.microsoft.com/office/powerpoint/2010/main" val="3024483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946FDC-F301-489B-8E73-EF6712CCC870}" type="datetimeFigureOut">
              <a:rPr lang="en-IN" smtClean="0"/>
              <a:t>03-09-2024</a:t>
            </a:fld>
            <a:endParaRPr lang="en-IN" dirty="0"/>
          </a:p>
        </p:txBody>
      </p:sp>
      <p:sp>
        <p:nvSpPr>
          <p:cNvPr id="5" name="Footer Placeholder 4"/>
          <p:cNvSpPr>
            <a:spLocks noGrp="1"/>
          </p:cNvSpPr>
          <p:nvPr>
            <p:ph type="ftr" sz="quarter" idx="11"/>
          </p:nvPr>
        </p:nvSpPr>
        <p:spPr>
          <a:xfrm>
            <a:off x="2416500" y="329307"/>
            <a:ext cx="4973915" cy="309201"/>
          </a:xfrm>
        </p:spPr>
        <p:txBody>
          <a:bodyPr/>
          <a:lstStyle/>
          <a:p>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546D9498-3838-4958-8407-A6E732D4EE05}" type="slidenum">
              <a:rPr lang="en-IN" smtClean="0"/>
              <a:t>‹#›</a:t>
            </a:fld>
            <a:endParaRPr lang="en-IN"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786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46FDC-F301-489B-8E73-EF6712CCC870}" type="datetimeFigureOut">
              <a:rPr lang="en-IN" smtClean="0"/>
              <a:t>03-09-2024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46D9498-3838-4958-8407-A6E732D4EE05}" type="slidenum">
              <a:rPr lang="en-IN" smtClean="0"/>
              <a:t>‹#›</a:t>
            </a:fld>
            <a:endParaRPr lang="en-IN"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4566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46FDC-F301-489B-8E73-EF6712CCC870}" type="datetimeFigureOut">
              <a:rPr lang="en-IN" smtClean="0"/>
              <a:t>03-09-2024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46D9498-3838-4958-8407-A6E732D4EE05}" type="slidenum">
              <a:rPr lang="en-IN" smtClean="0"/>
              <a:t>‹#›</a:t>
            </a:fld>
            <a:endParaRPr lang="en-IN"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698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46FDC-F301-489B-8E73-EF6712CCC870}" type="datetimeFigureOut">
              <a:rPr lang="en-IN" smtClean="0"/>
              <a:t>03-09-2024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46D9498-3838-4958-8407-A6E732D4EE05}" type="slidenum">
              <a:rPr lang="en-IN" smtClean="0"/>
              <a:t>‹#›</a:t>
            </a:fld>
            <a:endParaRPr lang="en-IN"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012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946FDC-F301-489B-8E73-EF6712CCC870}" type="datetimeFigureOut">
              <a:rPr lang="en-IN" smtClean="0"/>
              <a:t>03-09-2024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46D9498-3838-4958-8407-A6E732D4EE05}" type="slidenum">
              <a:rPr lang="en-IN" smtClean="0"/>
              <a:t>‹#›</a:t>
            </a:fld>
            <a:endParaRPr lang="en-IN"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8360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946FDC-F301-489B-8E73-EF6712CCC870}" type="datetimeFigureOut">
              <a:rPr lang="en-IN" smtClean="0"/>
              <a:t>03-09-2024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46D9498-3838-4958-8407-A6E732D4EE05}" type="slidenum">
              <a:rPr lang="en-IN" smtClean="0"/>
              <a:t>‹#›</a:t>
            </a:fld>
            <a:endParaRPr lang="en-IN"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6223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946FDC-F301-489B-8E73-EF6712CCC870}" type="datetimeFigureOut">
              <a:rPr lang="en-IN" smtClean="0"/>
              <a:t>03-09-2024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46D9498-3838-4958-8407-A6E732D4EE05}" type="slidenum">
              <a:rPr lang="en-IN" smtClean="0"/>
              <a:t>‹#›</a:t>
            </a:fld>
            <a:endParaRPr lang="en-IN"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6525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946FDC-F301-489B-8E73-EF6712CCC870}" type="datetimeFigureOut">
              <a:rPr lang="en-IN" smtClean="0"/>
              <a:t>03-09-2024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46D9498-3838-4958-8407-A6E732D4EE05}" type="slidenum">
              <a:rPr lang="en-IN" smtClean="0"/>
              <a:t>‹#›</a:t>
            </a:fld>
            <a:endParaRPr lang="en-IN"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5864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946FDC-F301-489B-8E73-EF6712CCC870}" type="datetimeFigureOut">
              <a:rPr lang="en-IN" smtClean="0"/>
              <a:t>03-09-2024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46D9498-3838-4958-8407-A6E732D4EE05}" type="slidenum">
              <a:rPr lang="en-IN" smtClean="0"/>
              <a:t>‹#›</a:t>
            </a:fld>
            <a:endParaRPr lang="en-IN" dirty="0"/>
          </a:p>
        </p:txBody>
      </p:sp>
    </p:spTree>
    <p:extLst>
      <p:ext uri="{BB962C8B-B14F-4D97-AF65-F5344CB8AC3E}">
        <p14:creationId xmlns:p14="http://schemas.microsoft.com/office/powerpoint/2010/main" val="383137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946FDC-F301-489B-8E73-EF6712CCC870}" type="datetimeFigureOut">
              <a:rPr lang="en-IN" smtClean="0"/>
              <a:t>03-09-2024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46D9498-3838-4958-8407-A6E732D4EE05}" type="slidenum">
              <a:rPr lang="en-IN" smtClean="0"/>
              <a:t>‹#›</a:t>
            </a:fld>
            <a:endParaRPr lang="en-IN"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5811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0946FDC-F301-489B-8E73-EF6712CCC870}" type="datetimeFigureOut">
              <a:rPr lang="en-IN" smtClean="0"/>
              <a:t>03-09-2024</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fld id="{546D9498-3838-4958-8407-A6E732D4EE05}" type="slidenum">
              <a:rPr lang="en-IN" smtClean="0"/>
              <a:t>‹#›</a:t>
            </a:fld>
            <a:endParaRPr lang="en-IN"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016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0946FDC-F301-489B-8E73-EF6712CCC870}" type="datetimeFigureOut">
              <a:rPr lang="en-IN" smtClean="0"/>
              <a:t>03-09-2024</a:t>
            </a:fld>
            <a:endParaRPr lang="en-IN"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46D9498-3838-4958-8407-A6E732D4EE05}"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97752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oneeducation.org.uk/course/data-analysis-in-excel/"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educba.com/analysis-modeling/" TargetMode="External"/><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picpedia.org/chalkboard/c/conclusions.html" TargetMode="External"/><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picpedia.org/chalkboard/e/employee.html" TargetMode="External"/><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pickpik.com/agenda-work-balance-photo-blue-ballpoint-113858" TargetMode="Externa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courses.lumenlearning.com/suny-esc-communicationforprofessionals/chapter/statement-of-problem/" TargetMode="External"/><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hyperlink" Target="https://creativecommons.org/licenses/by-nc/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prezibase.com/shop/project-overview-presentation/" TargetMode="External"/><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dreamstime.com/stock-illustration-end-user-checkmark-approval-illustration-design-over-white-background-image48281377" TargetMode="External"/><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sfitips.com/how-to-create-a-great-value-proposition/" TargetMode="External"/><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figure/Dataset-descriptions_tbl1_228095665" TargetMode="External"/><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3" Type="http://schemas.openxmlformats.org/officeDocument/2006/relationships/hyperlink" Target="https://www.dreamstime.com/student-child-lightbulb-solution-learning-wow-surprise-excited-future-ideas-knowledge-image295305206" TargetMode="External"/><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60598-91EB-7960-6E0B-6728D1FB9C60}"/>
              </a:ext>
            </a:extLst>
          </p:cNvPr>
          <p:cNvSpPr>
            <a:spLocks noGrp="1"/>
          </p:cNvSpPr>
          <p:nvPr>
            <p:ph type="ctrTitle"/>
          </p:nvPr>
        </p:nvSpPr>
        <p:spPr>
          <a:xfrm>
            <a:off x="3554927" y="2155370"/>
            <a:ext cx="8637073" cy="597161"/>
          </a:xfrm>
        </p:spPr>
        <p:txBody>
          <a:bodyPr>
            <a:noAutofit/>
          </a:bodyPr>
          <a:lstStyle/>
          <a:p>
            <a:pPr algn="ctr"/>
            <a:r>
              <a:rPr lang="en-US" sz="6000" b="1" dirty="0">
                <a:solidFill>
                  <a:srgbClr val="0F0F0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Data Analysis using Excel</a:t>
            </a:r>
            <a:r>
              <a:rPr lang="en-US" sz="6000" b="1" i="0" dirty="0">
                <a:solidFill>
                  <a:srgbClr val="0F0F0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sz="6000"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73A4B761-D60B-2241-16D5-AFD6E41828EB}"/>
              </a:ext>
            </a:extLst>
          </p:cNvPr>
          <p:cNvSpPr>
            <a:spLocks noGrp="1"/>
          </p:cNvSpPr>
          <p:nvPr>
            <p:ph type="subTitle" idx="1"/>
          </p:nvPr>
        </p:nvSpPr>
        <p:spPr>
          <a:xfrm>
            <a:off x="2333803" y="3727580"/>
            <a:ext cx="8637072" cy="1973424"/>
          </a:xfrm>
        </p:spPr>
        <p:txBody>
          <a:bodyPr>
            <a:normAutofit/>
          </a:bodyPr>
          <a:lstStyle/>
          <a:p>
            <a:pPr algn="just"/>
            <a:r>
              <a:rPr lang="en-US" sz="1800" b="1" dirty="0"/>
              <a:t>STUDENT NAME :</a:t>
            </a:r>
            <a:r>
              <a:rPr lang="en-US" sz="1800" dirty="0"/>
              <a:t>  S.SUBITHA </a:t>
            </a:r>
          </a:p>
          <a:p>
            <a:pPr algn="just"/>
            <a:r>
              <a:rPr lang="en-US" sz="1800" b="1" dirty="0"/>
              <a:t>REGISTER NO : </a:t>
            </a:r>
            <a:r>
              <a:rPr lang="en-US" sz="1800" dirty="0"/>
              <a:t>312216401</a:t>
            </a:r>
          </a:p>
          <a:p>
            <a:pPr algn="just"/>
            <a:r>
              <a:rPr lang="en-US" sz="1800" b="1" dirty="0"/>
              <a:t>DEPARTMENT : </a:t>
            </a:r>
            <a:r>
              <a:rPr lang="en-US" sz="1800" dirty="0"/>
              <a:t>B.COM(COMPUTER APPLICATION)</a:t>
            </a:r>
          </a:p>
          <a:p>
            <a:pPr algn="just"/>
            <a:r>
              <a:rPr lang="en-US" sz="1800" b="1" dirty="0"/>
              <a:t>COLLEGE : </a:t>
            </a:r>
            <a:r>
              <a:rPr lang="en-US" sz="1800" dirty="0"/>
              <a:t>SHRI SHANKARALA SUNDARBAI SHASUN JAIN COLLEGE </a:t>
            </a:r>
          </a:p>
          <a:p>
            <a:endParaRPr lang="en-IN" dirty="0"/>
          </a:p>
        </p:txBody>
      </p:sp>
      <p:pic>
        <p:nvPicPr>
          <p:cNvPr id="5" name="Picture 4">
            <a:extLst>
              <a:ext uri="{FF2B5EF4-FFF2-40B4-BE49-F238E27FC236}">
                <a16:creationId xmlns:a16="http://schemas.microsoft.com/office/drawing/2014/main" id="{B5DB74A1-92DB-9557-848D-C94834E0647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3600516" cy="3517641"/>
          </a:xfrm>
          <a:prstGeom prst="rect">
            <a:avLst/>
          </a:prstGeom>
        </p:spPr>
      </p:pic>
    </p:spTree>
    <p:extLst>
      <p:ext uri="{BB962C8B-B14F-4D97-AF65-F5344CB8AC3E}">
        <p14:creationId xmlns:p14="http://schemas.microsoft.com/office/powerpoint/2010/main" val="11281129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9F34B8-8C8D-D317-444D-92128C742292}"/>
              </a:ext>
            </a:extLst>
          </p:cNvPr>
          <p:cNvSpPr txBox="1"/>
          <p:nvPr/>
        </p:nvSpPr>
        <p:spPr>
          <a:xfrm>
            <a:off x="-998375" y="0"/>
            <a:ext cx="6102220" cy="923330"/>
          </a:xfrm>
          <a:prstGeom prst="rect">
            <a:avLst/>
          </a:prstGeom>
          <a:noFill/>
        </p:spPr>
        <p:txBody>
          <a:bodyPr wrap="square">
            <a:spAutoFit/>
          </a:bodyPr>
          <a:lstStyle/>
          <a:p>
            <a:pPr marL="12700" algn="ctr">
              <a:lnSpc>
                <a:spcPct val="100000"/>
              </a:lnSpc>
              <a:spcBef>
                <a:spcPts val="105"/>
              </a:spcBef>
            </a:pPr>
            <a:r>
              <a:rPr lang="en-IN" sz="5400" b="1" u="sng" spc="15" dirty="0">
                <a:effectLst>
                  <a:outerShdw blurRad="38100" dist="38100" dir="2700000" algn="tl">
                    <a:srgbClr val="000000">
                      <a:alpha val="43137"/>
                    </a:srgbClr>
                  </a:outerShdw>
                </a:effectLst>
                <a:latin typeface="Trebuchet MS"/>
                <a:cs typeface="Trebuchet MS"/>
              </a:rPr>
              <a:t>M</a:t>
            </a:r>
            <a:r>
              <a:rPr lang="en-IN" sz="5400" b="1" u="sng" dirty="0">
                <a:effectLst>
                  <a:outerShdw blurRad="38100" dist="38100" dir="2700000" algn="tl">
                    <a:srgbClr val="000000">
                      <a:alpha val="43137"/>
                    </a:srgbClr>
                  </a:outerShdw>
                </a:effectLst>
                <a:latin typeface="Trebuchet MS"/>
                <a:cs typeface="Trebuchet MS"/>
              </a:rPr>
              <a:t>O</a:t>
            </a:r>
            <a:r>
              <a:rPr lang="en-IN" sz="5400" b="1" u="sng" spc="-15" dirty="0">
                <a:effectLst>
                  <a:outerShdw blurRad="38100" dist="38100" dir="2700000" algn="tl">
                    <a:srgbClr val="000000">
                      <a:alpha val="43137"/>
                    </a:srgbClr>
                  </a:outerShdw>
                </a:effectLst>
                <a:latin typeface="Trebuchet MS"/>
                <a:cs typeface="Trebuchet MS"/>
              </a:rPr>
              <a:t>D</a:t>
            </a:r>
            <a:r>
              <a:rPr lang="en-IN" sz="5400" b="1" u="sng" spc="-35" dirty="0">
                <a:effectLst>
                  <a:outerShdw blurRad="38100" dist="38100" dir="2700000" algn="tl">
                    <a:srgbClr val="000000">
                      <a:alpha val="43137"/>
                    </a:srgbClr>
                  </a:outerShdw>
                </a:effectLst>
                <a:latin typeface="Trebuchet MS"/>
                <a:cs typeface="Trebuchet MS"/>
              </a:rPr>
              <a:t>E</a:t>
            </a:r>
            <a:r>
              <a:rPr lang="en-IN" sz="5400" b="1" u="sng" spc="-30" dirty="0">
                <a:effectLst>
                  <a:outerShdw blurRad="38100" dist="38100" dir="2700000" algn="tl">
                    <a:srgbClr val="000000">
                      <a:alpha val="43137"/>
                    </a:srgbClr>
                  </a:outerShdw>
                </a:effectLst>
                <a:latin typeface="Trebuchet MS"/>
                <a:cs typeface="Trebuchet MS"/>
              </a:rPr>
              <a:t>LL</a:t>
            </a:r>
            <a:r>
              <a:rPr lang="en-IN" sz="5400" b="1" u="sng" spc="-5" dirty="0">
                <a:effectLst>
                  <a:outerShdw blurRad="38100" dist="38100" dir="2700000" algn="tl">
                    <a:srgbClr val="000000">
                      <a:alpha val="43137"/>
                    </a:srgbClr>
                  </a:outerShdw>
                </a:effectLst>
                <a:latin typeface="Trebuchet MS"/>
                <a:cs typeface="Trebuchet MS"/>
              </a:rPr>
              <a:t>I</a:t>
            </a:r>
            <a:r>
              <a:rPr lang="en-IN" sz="5400" b="1" u="sng" spc="30" dirty="0">
                <a:effectLst>
                  <a:outerShdw blurRad="38100" dist="38100" dir="2700000" algn="tl">
                    <a:srgbClr val="000000">
                      <a:alpha val="43137"/>
                    </a:srgbClr>
                  </a:outerShdw>
                </a:effectLst>
                <a:latin typeface="Trebuchet MS"/>
                <a:cs typeface="Trebuchet MS"/>
              </a:rPr>
              <a:t>N</a:t>
            </a:r>
            <a:r>
              <a:rPr lang="en-IN" sz="5400" b="1" u="sng" spc="5" dirty="0">
                <a:effectLst>
                  <a:outerShdw blurRad="38100" dist="38100" dir="2700000" algn="tl">
                    <a:srgbClr val="000000">
                      <a:alpha val="43137"/>
                    </a:srgbClr>
                  </a:outerShdw>
                </a:effectLst>
                <a:latin typeface="Trebuchet MS"/>
                <a:cs typeface="Trebuchet MS"/>
              </a:rPr>
              <a:t>G</a:t>
            </a:r>
            <a:endParaRPr lang="en-IN" sz="5400" u="sng" dirty="0">
              <a:effectLst>
                <a:outerShdw blurRad="38100" dist="38100" dir="2700000" algn="tl">
                  <a:srgbClr val="000000">
                    <a:alpha val="43137"/>
                  </a:srgbClr>
                </a:outerShdw>
              </a:effectLst>
              <a:latin typeface="Trebuchet MS"/>
              <a:cs typeface="Trebuchet MS"/>
            </a:endParaRPr>
          </a:p>
        </p:txBody>
      </p:sp>
      <p:sp>
        <p:nvSpPr>
          <p:cNvPr id="4" name="TextBox 3">
            <a:extLst>
              <a:ext uri="{FF2B5EF4-FFF2-40B4-BE49-F238E27FC236}">
                <a16:creationId xmlns:a16="http://schemas.microsoft.com/office/drawing/2014/main" id="{FF86E9FC-1B80-F9CB-5976-A4C1F1B0B7CD}"/>
              </a:ext>
            </a:extLst>
          </p:cNvPr>
          <p:cNvSpPr txBox="1"/>
          <p:nvPr/>
        </p:nvSpPr>
        <p:spPr>
          <a:xfrm>
            <a:off x="109635" y="1066808"/>
            <a:ext cx="10489941" cy="923330"/>
          </a:xfrm>
          <a:prstGeom prst="rect">
            <a:avLst/>
          </a:prstGeom>
          <a:noFill/>
        </p:spPr>
        <p:txBody>
          <a:bodyPr wrap="square">
            <a:spAutoFit/>
          </a:bodyPr>
          <a:lstStyle/>
          <a:p>
            <a:r>
              <a:rPr lang="en-US" b="1" dirty="0"/>
              <a:t>Modelling</a:t>
            </a:r>
            <a:r>
              <a:rPr lang="en-US" dirty="0"/>
              <a:t> in the context of employee data analysis involves creating structured frameworks within Excel to interpret, analyze, and predict employee-related metrics. This often includes statistical, financial, or predictive models that help in making informed decisions based on historical data.</a:t>
            </a:r>
            <a:endParaRPr lang="en-IN" dirty="0"/>
          </a:p>
        </p:txBody>
      </p:sp>
      <p:sp>
        <p:nvSpPr>
          <p:cNvPr id="6" name="TextBox 5">
            <a:extLst>
              <a:ext uri="{FF2B5EF4-FFF2-40B4-BE49-F238E27FC236}">
                <a16:creationId xmlns:a16="http://schemas.microsoft.com/office/drawing/2014/main" id="{DDDBFB79-173B-9D34-9A4A-090F9705A83E}"/>
              </a:ext>
            </a:extLst>
          </p:cNvPr>
          <p:cNvSpPr txBox="1"/>
          <p:nvPr/>
        </p:nvSpPr>
        <p:spPr>
          <a:xfrm>
            <a:off x="109635" y="2195397"/>
            <a:ext cx="9164993" cy="1754326"/>
          </a:xfrm>
          <a:prstGeom prst="rect">
            <a:avLst/>
          </a:prstGeom>
          <a:noFill/>
        </p:spPr>
        <p:txBody>
          <a:bodyPr wrap="square">
            <a:spAutoFit/>
          </a:bodyPr>
          <a:lstStyle/>
          <a:p>
            <a:pPr marL="285750" indent="-285750">
              <a:buClr>
                <a:schemeClr val="tx1">
                  <a:lumMod val="95000"/>
                  <a:lumOff val="5000"/>
                </a:schemeClr>
              </a:buClr>
              <a:buFont typeface="Gill Sans MT" panose="020B0502020104020203" pitchFamily="34" charset="0"/>
              <a:buChar char="*"/>
            </a:pPr>
            <a:r>
              <a:rPr lang="en-IN" b="1" dirty="0"/>
              <a:t>Data Preparation</a:t>
            </a:r>
          </a:p>
          <a:p>
            <a:r>
              <a:rPr lang="en-IN" b="1" dirty="0"/>
              <a:t>1.1 Import and Clean Data:</a:t>
            </a:r>
            <a:endParaRPr lang="en-IN" dirty="0"/>
          </a:p>
          <a:p>
            <a:pPr marL="285750" indent="-285750">
              <a:buFont typeface="Courier New" panose="02070309020205020404" pitchFamily="49" charset="0"/>
              <a:buChar char="o"/>
            </a:pPr>
            <a:r>
              <a:rPr lang="en-IN" b="1" dirty="0"/>
              <a:t>Import Data:</a:t>
            </a:r>
            <a:r>
              <a:rPr lang="en-IN" dirty="0"/>
              <a:t> Use Excel’s data import tools (e.g., Power Query) to bring data from different sources (HR systems, payroll, etc.).</a:t>
            </a:r>
          </a:p>
          <a:p>
            <a:pPr marL="285750" indent="-285750">
              <a:buFont typeface="Courier New" panose="02070309020205020404" pitchFamily="49" charset="0"/>
              <a:buChar char="o"/>
            </a:pPr>
            <a:r>
              <a:rPr lang="en-IN" b="1" dirty="0"/>
              <a:t>Clean Data:</a:t>
            </a:r>
            <a:r>
              <a:rPr lang="en-IN" dirty="0"/>
              <a:t> Address missing values, remove duplicates, and correct inconsistencies. Ensure that data types are correctly formatted (e.g., dates, numbers).</a:t>
            </a:r>
          </a:p>
        </p:txBody>
      </p:sp>
      <p:sp>
        <p:nvSpPr>
          <p:cNvPr id="8" name="TextBox 7">
            <a:extLst>
              <a:ext uri="{FF2B5EF4-FFF2-40B4-BE49-F238E27FC236}">
                <a16:creationId xmlns:a16="http://schemas.microsoft.com/office/drawing/2014/main" id="{D739A71B-6149-A152-C815-80B957641D7A}"/>
              </a:ext>
            </a:extLst>
          </p:cNvPr>
          <p:cNvSpPr txBox="1"/>
          <p:nvPr/>
        </p:nvSpPr>
        <p:spPr>
          <a:xfrm>
            <a:off x="109635" y="4124092"/>
            <a:ext cx="9071687" cy="923330"/>
          </a:xfrm>
          <a:prstGeom prst="rect">
            <a:avLst/>
          </a:prstGeom>
          <a:noFill/>
        </p:spPr>
        <p:txBody>
          <a:bodyPr wrap="square">
            <a:spAutoFit/>
          </a:bodyPr>
          <a:lstStyle/>
          <a:p>
            <a:pPr marL="285750" indent="-285750">
              <a:buFont typeface="Gill Sans MT" panose="020B0502020104020203" pitchFamily="34" charset="0"/>
              <a:buChar char="*"/>
            </a:pPr>
            <a:r>
              <a:rPr lang="en-US" b="1" dirty="0"/>
              <a:t>Data Validation:</a:t>
            </a:r>
            <a:endParaRPr lang="en-US" dirty="0"/>
          </a:p>
          <a:p>
            <a:pPr marL="285750" indent="-285750">
              <a:buFont typeface="Courier New" panose="02070309020205020404" pitchFamily="49" charset="0"/>
              <a:buChar char="o"/>
            </a:pPr>
            <a:r>
              <a:rPr lang="en-US" b="1" dirty="0"/>
              <a:t>Set Validation Rules:</a:t>
            </a:r>
            <a:r>
              <a:rPr lang="en-US" dirty="0"/>
              <a:t> Apply data validation rules to ensure data accuracy (e.g., restrict input types, set ranges for numerical values).</a:t>
            </a:r>
          </a:p>
        </p:txBody>
      </p:sp>
      <p:sp>
        <p:nvSpPr>
          <p:cNvPr id="10" name="TextBox 9">
            <a:extLst>
              <a:ext uri="{FF2B5EF4-FFF2-40B4-BE49-F238E27FC236}">
                <a16:creationId xmlns:a16="http://schemas.microsoft.com/office/drawing/2014/main" id="{A49C3B12-8B8B-85C0-C54A-187167FAEE7E}"/>
              </a:ext>
            </a:extLst>
          </p:cNvPr>
          <p:cNvSpPr txBox="1"/>
          <p:nvPr/>
        </p:nvSpPr>
        <p:spPr>
          <a:xfrm>
            <a:off x="109636" y="5221791"/>
            <a:ext cx="9164992" cy="923330"/>
          </a:xfrm>
          <a:prstGeom prst="rect">
            <a:avLst/>
          </a:prstGeom>
          <a:noFill/>
        </p:spPr>
        <p:txBody>
          <a:bodyPr wrap="square">
            <a:spAutoFit/>
          </a:bodyPr>
          <a:lstStyle/>
          <a:p>
            <a:r>
              <a:rPr lang="en-US" b="1" dirty="0"/>
              <a:t>Data Structuring:</a:t>
            </a:r>
            <a:endParaRPr lang="en-US" dirty="0"/>
          </a:p>
          <a:p>
            <a:pPr marL="285750" indent="-285750">
              <a:buFont typeface="Courier New" panose="02070309020205020404" pitchFamily="49" charset="0"/>
              <a:buChar char="o"/>
            </a:pPr>
            <a:r>
              <a:rPr lang="en-US" b="1" dirty="0"/>
              <a:t>Organize Data:</a:t>
            </a:r>
            <a:r>
              <a:rPr lang="en-US" dirty="0"/>
              <a:t> Arrange data in a tabular format with clear headers and consistent data types.</a:t>
            </a:r>
          </a:p>
        </p:txBody>
      </p:sp>
      <p:pic>
        <p:nvPicPr>
          <p:cNvPr id="12" name="Picture 11">
            <a:extLst>
              <a:ext uri="{FF2B5EF4-FFF2-40B4-BE49-F238E27FC236}">
                <a16:creationId xmlns:a16="http://schemas.microsoft.com/office/drawing/2014/main" id="{E8F3ACD2-1555-67F0-1D86-090C9A5B1D4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3684"/>
          <a:stretch/>
        </p:blipFill>
        <p:spPr>
          <a:xfrm>
            <a:off x="9274628" y="1782146"/>
            <a:ext cx="3014277" cy="507585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13536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F7CF49-FB5C-25C6-DCB3-BB4A3F21CB0C}"/>
              </a:ext>
            </a:extLst>
          </p:cNvPr>
          <p:cNvSpPr txBox="1"/>
          <p:nvPr/>
        </p:nvSpPr>
        <p:spPr>
          <a:xfrm>
            <a:off x="-1063689" y="93307"/>
            <a:ext cx="6102220" cy="1015663"/>
          </a:xfrm>
          <a:prstGeom prst="rect">
            <a:avLst/>
          </a:prstGeom>
          <a:noFill/>
        </p:spPr>
        <p:txBody>
          <a:bodyPr wrap="square">
            <a:spAutoFit/>
          </a:bodyPr>
          <a:lstStyle/>
          <a:p>
            <a:pPr algn="ctr"/>
            <a:r>
              <a:rPr lang="en-IN" sz="6000" u="sng" dirty="0">
                <a:effectLst>
                  <a:outerShdw blurRad="38100" dist="38100" dir="2700000" algn="tl">
                    <a:srgbClr val="000000">
                      <a:alpha val="43137"/>
                    </a:srgbClr>
                  </a:outerShdw>
                </a:effectLst>
              </a:rPr>
              <a:t>R</a:t>
            </a:r>
            <a:r>
              <a:rPr lang="en-IN" sz="6000" u="sng" spc="-40" dirty="0">
                <a:effectLst>
                  <a:outerShdw blurRad="38100" dist="38100" dir="2700000" algn="tl">
                    <a:srgbClr val="000000">
                      <a:alpha val="43137"/>
                    </a:srgbClr>
                  </a:outerShdw>
                </a:effectLst>
              </a:rPr>
              <a:t>E</a:t>
            </a:r>
            <a:r>
              <a:rPr lang="en-IN" sz="6000" u="sng" spc="15" dirty="0">
                <a:effectLst>
                  <a:outerShdw blurRad="38100" dist="38100" dir="2700000" algn="tl">
                    <a:srgbClr val="000000">
                      <a:alpha val="43137"/>
                    </a:srgbClr>
                  </a:outerShdw>
                </a:effectLst>
              </a:rPr>
              <a:t>S</a:t>
            </a:r>
            <a:r>
              <a:rPr lang="en-IN" sz="6000" u="sng" spc="-30" dirty="0">
                <a:effectLst>
                  <a:outerShdw blurRad="38100" dist="38100" dir="2700000" algn="tl">
                    <a:srgbClr val="000000">
                      <a:alpha val="43137"/>
                    </a:srgbClr>
                  </a:outerShdw>
                </a:effectLst>
              </a:rPr>
              <a:t>U</a:t>
            </a:r>
            <a:r>
              <a:rPr lang="en-IN" sz="6000" u="sng" spc="-405" dirty="0">
                <a:effectLst>
                  <a:outerShdw blurRad="38100" dist="38100" dir="2700000" algn="tl">
                    <a:srgbClr val="000000">
                      <a:alpha val="43137"/>
                    </a:srgbClr>
                  </a:outerShdw>
                </a:effectLst>
              </a:rPr>
              <a:t>L</a:t>
            </a:r>
            <a:r>
              <a:rPr lang="en-IN" sz="6000" u="sng" dirty="0">
                <a:effectLst>
                  <a:outerShdw blurRad="38100" dist="38100" dir="2700000" algn="tl">
                    <a:srgbClr val="000000">
                      <a:alpha val="43137"/>
                    </a:srgbClr>
                  </a:outerShdw>
                </a:effectLst>
              </a:rPr>
              <a:t>TS</a:t>
            </a:r>
          </a:p>
        </p:txBody>
      </p:sp>
      <p:graphicFrame>
        <p:nvGraphicFramePr>
          <p:cNvPr id="2" name="Chart 1">
            <a:extLst>
              <a:ext uri="{FF2B5EF4-FFF2-40B4-BE49-F238E27FC236}">
                <a16:creationId xmlns:a16="http://schemas.microsoft.com/office/drawing/2014/main" id="{5B3DE0B7-1992-91FA-0553-BA2193E93835}"/>
              </a:ext>
            </a:extLst>
          </p:cNvPr>
          <p:cNvGraphicFramePr>
            <a:graphicFrameLocks/>
          </p:cNvGraphicFramePr>
          <p:nvPr>
            <p:extLst>
              <p:ext uri="{D42A27DB-BD31-4B8C-83A1-F6EECF244321}">
                <p14:modId xmlns:p14="http://schemas.microsoft.com/office/powerpoint/2010/main" val="3656692050"/>
              </p:ext>
            </p:extLst>
          </p:nvPr>
        </p:nvGraphicFramePr>
        <p:xfrm>
          <a:off x="214605" y="1108969"/>
          <a:ext cx="11719248" cy="504923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090042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0A835E-B8E1-85E1-E911-D407CD33A5A7}"/>
              </a:ext>
            </a:extLst>
          </p:cNvPr>
          <p:cNvSpPr txBox="1"/>
          <p:nvPr/>
        </p:nvSpPr>
        <p:spPr>
          <a:xfrm>
            <a:off x="-671805" y="-91361"/>
            <a:ext cx="6102220" cy="1107996"/>
          </a:xfrm>
          <a:prstGeom prst="rect">
            <a:avLst/>
          </a:prstGeom>
          <a:noFill/>
        </p:spPr>
        <p:txBody>
          <a:bodyPr wrap="square">
            <a:spAutoFit/>
          </a:bodyPr>
          <a:lstStyle/>
          <a:p>
            <a:pPr algn="ctr"/>
            <a:r>
              <a:rPr lang="en-US" sz="66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6600" u="sng"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778B3BA0-611F-43EB-7D30-BBEA2754839B}"/>
              </a:ext>
            </a:extLst>
          </p:cNvPr>
          <p:cNvSpPr txBox="1"/>
          <p:nvPr/>
        </p:nvSpPr>
        <p:spPr>
          <a:xfrm>
            <a:off x="298579" y="1016635"/>
            <a:ext cx="7781731" cy="923330"/>
          </a:xfrm>
          <a:prstGeom prst="rect">
            <a:avLst/>
          </a:prstGeom>
          <a:noFill/>
        </p:spPr>
        <p:txBody>
          <a:bodyPr wrap="square">
            <a:spAutoFit/>
          </a:bodyPr>
          <a:lstStyle/>
          <a:p>
            <a:r>
              <a:rPr lang="en-US" dirty="0"/>
              <a:t>The analysis of employee data conducted using Excel has provided several key insights into our workforce dynamics. Here’s a summary of the most important findings:</a:t>
            </a:r>
            <a:endParaRPr lang="en-IN" dirty="0"/>
          </a:p>
        </p:txBody>
      </p:sp>
      <p:sp>
        <p:nvSpPr>
          <p:cNvPr id="6" name="TextBox 5">
            <a:extLst>
              <a:ext uri="{FF2B5EF4-FFF2-40B4-BE49-F238E27FC236}">
                <a16:creationId xmlns:a16="http://schemas.microsoft.com/office/drawing/2014/main" id="{C060A4B1-4495-5962-715E-195A7CFE7A05}"/>
              </a:ext>
            </a:extLst>
          </p:cNvPr>
          <p:cNvSpPr txBox="1"/>
          <p:nvPr/>
        </p:nvSpPr>
        <p:spPr>
          <a:xfrm>
            <a:off x="326569" y="2124630"/>
            <a:ext cx="7595119" cy="1200329"/>
          </a:xfrm>
          <a:prstGeom prst="rect">
            <a:avLst/>
          </a:prstGeom>
          <a:noFill/>
        </p:spPr>
        <p:txBody>
          <a:bodyPr wrap="square">
            <a:spAutoFit/>
          </a:bodyPr>
          <a:lstStyle/>
          <a:p>
            <a:pPr marL="285750" indent="-285750">
              <a:buFont typeface="Arial" panose="020B0604020202020204" pitchFamily="34" charset="0"/>
              <a:buChar char="•"/>
            </a:pPr>
            <a:r>
              <a:rPr lang="en-US" b="1" dirty="0"/>
              <a:t>Workforce Demographics</a:t>
            </a:r>
            <a:r>
              <a:rPr lang="en-US" dirty="0"/>
              <a:t>: The data reveals a diverse employee base with a balanced distribution across various age groups, genders, and educational backgrounds. This diversity contributes to a well-rounded and inclusive work environment.</a:t>
            </a:r>
            <a:endParaRPr lang="en-IN" dirty="0"/>
          </a:p>
        </p:txBody>
      </p:sp>
      <p:sp>
        <p:nvSpPr>
          <p:cNvPr id="8" name="TextBox 7">
            <a:extLst>
              <a:ext uri="{FF2B5EF4-FFF2-40B4-BE49-F238E27FC236}">
                <a16:creationId xmlns:a16="http://schemas.microsoft.com/office/drawing/2014/main" id="{39DBB783-DC57-7474-6B44-D2CB4C8C49F5}"/>
              </a:ext>
            </a:extLst>
          </p:cNvPr>
          <p:cNvSpPr txBox="1"/>
          <p:nvPr/>
        </p:nvSpPr>
        <p:spPr>
          <a:xfrm>
            <a:off x="298579" y="3533041"/>
            <a:ext cx="7595118" cy="923330"/>
          </a:xfrm>
          <a:prstGeom prst="rect">
            <a:avLst/>
          </a:prstGeom>
          <a:noFill/>
        </p:spPr>
        <p:txBody>
          <a:bodyPr wrap="square">
            <a:spAutoFit/>
          </a:bodyPr>
          <a:lstStyle/>
          <a:p>
            <a:pPr marL="285750" indent="-285750">
              <a:buFont typeface="Arial" panose="020B0604020202020204" pitchFamily="34" charset="0"/>
              <a:buChar char="•"/>
            </a:pPr>
            <a:r>
              <a:rPr lang="en-US" b="1" dirty="0"/>
              <a:t>Employee Satisfaction</a:t>
            </a:r>
            <a:r>
              <a:rPr lang="en-US" dirty="0"/>
              <a:t>: Survey results on employee satisfaction suggest that overall morale is high, but there are areas for improvement, particularly concerning work-life balance and career progression opportunities.</a:t>
            </a:r>
            <a:endParaRPr lang="en-IN" dirty="0"/>
          </a:p>
        </p:txBody>
      </p:sp>
      <p:pic>
        <p:nvPicPr>
          <p:cNvPr id="10" name="Picture 9">
            <a:extLst>
              <a:ext uri="{FF2B5EF4-FFF2-40B4-BE49-F238E27FC236}">
                <a16:creationId xmlns:a16="http://schemas.microsoft.com/office/drawing/2014/main" id="{B9718011-68A7-05D0-6B48-C6383EBCD01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21688" y="0"/>
            <a:ext cx="4270313" cy="6858000"/>
          </a:xfrm>
          <a:prstGeom prst="rect">
            <a:avLst/>
          </a:prstGeom>
        </p:spPr>
      </p:pic>
    </p:spTree>
    <p:extLst>
      <p:ext uri="{BB962C8B-B14F-4D97-AF65-F5344CB8AC3E}">
        <p14:creationId xmlns:p14="http://schemas.microsoft.com/office/powerpoint/2010/main" val="12139608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9D2E81-90C9-9F0D-FCD9-3611D9CA4F3C}"/>
              </a:ext>
            </a:extLst>
          </p:cNvPr>
          <p:cNvSpPr txBox="1"/>
          <p:nvPr/>
        </p:nvSpPr>
        <p:spPr>
          <a:xfrm>
            <a:off x="653143" y="319186"/>
            <a:ext cx="6102220" cy="1107996"/>
          </a:xfrm>
          <a:prstGeom prst="rect">
            <a:avLst/>
          </a:prstGeom>
          <a:noFill/>
        </p:spPr>
        <p:txBody>
          <a:bodyPr wrap="square">
            <a:spAutoFit/>
          </a:bodyPr>
          <a:lstStyle/>
          <a:p>
            <a:pPr algn="ctr"/>
            <a:r>
              <a:rPr lang="en-IN" sz="6600" spc="5" dirty="0">
                <a:effectLst>
                  <a:outerShdw blurRad="38100" dist="38100" dir="2700000" algn="tl">
                    <a:srgbClr val="000000">
                      <a:alpha val="43137"/>
                    </a:srgbClr>
                  </a:outerShdw>
                </a:effectLst>
              </a:rPr>
              <a:t>PROJECT</a:t>
            </a:r>
            <a:r>
              <a:rPr lang="en-IN" sz="6600" spc="-85" dirty="0">
                <a:effectLst>
                  <a:outerShdw blurRad="38100" dist="38100" dir="2700000" algn="tl">
                    <a:srgbClr val="000000">
                      <a:alpha val="43137"/>
                    </a:srgbClr>
                  </a:outerShdw>
                </a:effectLst>
              </a:rPr>
              <a:t> </a:t>
            </a:r>
            <a:r>
              <a:rPr lang="en-IN" sz="6600" spc="25" dirty="0">
                <a:effectLst>
                  <a:outerShdw blurRad="38100" dist="38100" dir="2700000" algn="tl">
                    <a:srgbClr val="000000">
                      <a:alpha val="43137"/>
                    </a:srgbClr>
                  </a:outerShdw>
                </a:effectLst>
              </a:rPr>
              <a:t>TITLE</a:t>
            </a:r>
            <a:endParaRPr lang="en-IN" sz="6600"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2C7B940D-7C8E-193D-D41D-24E89DAC70F5}"/>
              </a:ext>
            </a:extLst>
          </p:cNvPr>
          <p:cNvSpPr txBox="1"/>
          <p:nvPr/>
        </p:nvSpPr>
        <p:spPr>
          <a:xfrm>
            <a:off x="541175" y="2036020"/>
            <a:ext cx="6102220" cy="2308324"/>
          </a:xfrm>
          <a:prstGeom prst="rect">
            <a:avLst/>
          </a:prstGeom>
          <a:noFill/>
        </p:spPr>
        <p:txBody>
          <a:bodyPr wrap="square">
            <a:spAutoFit/>
          </a:bodyPr>
          <a:lstStyle/>
          <a:p>
            <a:pPr algn="ctr"/>
            <a:r>
              <a:rPr lang="en-US" sz="48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3200" dirty="0">
              <a:solidFill>
                <a:srgbClr val="7030A0"/>
              </a:solidFill>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A630D858-4551-A7FC-8FE0-EE33B51121E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249887" y="0"/>
            <a:ext cx="4942114" cy="6858000"/>
          </a:xfrm>
          <a:prstGeom prst="rect">
            <a:avLst/>
          </a:prstGeom>
        </p:spPr>
      </p:pic>
    </p:spTree>
    <p:extLst>
      <p:ext uri="{BB962C8B-B14F-4D97-AF65-F5344CB8AC3E}">
        <p14:creationId xmlns:p14="http://schemas.microsoft.com/office/powerpoint/2010/main" val="29173777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7DE895-78FD-0FEE-D8FA-45980CC121A9}"/>
              </a:ext>
            </a:extLst>
          </p:cNvPr>
          <p:cNvSpPr txBox="1"/>
          <p:nvPr/>
        </p:nvSpPr>
        <p:spPr>
          <a:xfrm>
            <a:off x="-289249" y="132574"/>
            <a:ext cx="6102220" cy="1323439"/>
          </a:xfrm>
          <a:prstGeom prst="rect">
            <a:avLst/>
          </a:prstGeom>
          <a:noFill/>
        </p:spPr>
        <p:txBody>
          <a:bodyPr wrap="square">
            <a:spAutoFit/>
          </a:bodyPr>
          <a:lstStyle/>
          <a:p>
            <a:pPr algn="ctr"/>
            <a:r>
              <a:rPr lang="en-IN" sz="8000" spc="25" dirty="0">
                <a:effectLst>
                  <a:outerShdw blurRad="38100" dist="38100" dir="2700000" algn="tl">
                    <a:srgbClr val="000000">
                      <a:alpha val="43137"/>
                    </a:srgbClr>
                  </a:outerShdw>
                </a:effectLst>
              </a:rPr>
              <a:t>A</a:t>
            </a:r>
            <a:r>
              <a:rPr lang="en-IN" sz="8000" spc="-5" dirty="0">
                <a:effectLst>
                  <a:outerShdw blurRad="38100" dist="38100" dir="2700000" algn="tl">
                    <a:srgbClr val="000000">
                      <a:alpha val="43137"/>
                    </a:srgbClr>
                  </a:outerShdw>
                </a:effectLst>
              </a:rPr>
              <a:t>G</a:t>
            </a:r>
            <a:r>
              <a:rPr lang="en-IN" sz="8000" spc="-35" dirty="0">
                <a:effectLst>
                  <a:outerShdw blurRad="38100" dist="38100" dir="2700000" algn="tl">
                    <a:srgbClr val="000000">
                      <a:alpha val="43137"/>
                    </a:srgbClr>
                  </a:outerShdw>
                </a:effectLst>
              </a:rPr>
              <a:t>E</a:t>
            </a:r>
            <a:r>
              <a:rPr lang="en-IN" sz="8000" spc="15" dirty="0">
                <a:effectLst>
                  <a:outerShdw blurRad="38100" dist="38100" dir="2700000" algn="tl">
                    <a:srgbClr val="000000">
                      <a:alpha val="43137"/>
                    </a:srgbClr>
                  </a:outerShdw>
                </a:effectLst>
              </a:rPr>
              <a:t>N</a:t>
            </a:r>
            <a:r>
              <a:rPr lang="en-IN" sz="8000" dirty="0">
                <a:effectLst>
                  <a:outerShdw blurRad="38100" dist="38100" dir="2700000" algn="tl">
                    <a:srgbClr val="000000">
                      <a:alpha val="43137"/>
                    </a:srgbClr>
                  </a:outerShdw>
                </a:effectLst>
              </a:rPr>
              <a:t>DA</a:t>
            </a:r>
          </a:p>
        </p:txBody>
      </p:sp>
      <p:sp>
        <p:nvSpPr>
          <p:cNvPr id="5" name="TextBox 4">
            <a:extLst>
              <a:ext uri="{FF2B5EF4-FFF2-40B4-BE49-F238E27FC236}">
                <a16:creationId xmlns:a16="http://schemas.microsoft.com/office/drawing/2014/main" id="{8111E46A-4B63-FC19-4457-C8553393B081}"/>
              </a:ext>
            </a:extLst>
          </p:cNvPr>
          <p:cNvSpPr txBox="1"/>
          <p:nvPr/>
        </p:nvSpPr>
        <p:spPr>
          <a:xfrm>
            <a:off x="1163994" y="1819906"/>
            <a:ext cx="6246844" cy="3970318"/>
          </a:xfrm>
          <a:prstGeom prst="rect">
            <a:avLst/>
          </a:prstGeom>
          <a:noFill/>
        </p:spPr>
        <p:txBody>
          <a:bodyPr wrap="square">
            <a:spAutoFit/>
          </a:bodyPr>
          <a:lstStyle/>
          <a:p>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J"/>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marL="457200" indent="-457200">
              <a:buFont typeface="Wingdings" panose="05000000000000000000" pitchFamily="2" charset="2"/>
              <a:buChar char="J"/>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marL="457200" indent="-457200">
              <a:buFont typeface="Wingdings" panose="05000000000000000000" pitchFamily="2" charset="2"/>
              <a:buChar char="J"/>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marL="457200" indent="-457200">
              <a:buFont typeface="Wingdings" panose="05000000000000000000" pitchFamily="2" charset="2"/>
              <a:buChar char="J"/>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marL="457200" indent="-457200">
              <a:buFont typeface="Wingdings" panose="05000000000000000000" pitchFamily="2" charset="2"/>
              <a:buChar char="J"/>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J"/>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marL="457200" indent="-457200">
              <a:buFont typeface="Wingdings" panose="05000000000000000000" pitchFamily="2" charset="2"/>
              <a:buChar char="J"/>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J"/>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1800" b="0" i="0" dirty="0">
              <a:solidFill>
                <a:srgbClr val="0D0D0D"/>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F8BCDF5-95D3-BF3B-6977-2059777BEC7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466114" y="1"/>
            <a:ext cx="5725885" cy="6154116"/>
          </a:xfrm>
          <a:prstGeom prst="rect">
            <a:avLst/>
          </a:prstGeom>
        </p:spPr>
      </p:pic>
    </p:spTree>
    <p:extLst>
      <p:ext uri="{BB962C8B-B14F-4D97-AF65-F5344CB8AC3E}">
        <p14:creationId xmlns:p14="http://schemas.microsoft.com/office/powerpoint/2010/main" val="36482098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722F42-5751-0D18-B2FE-C6D8FDB48B30}"/>
              </a:ext>
            </a:extLst>
          </p:cNvPr>
          <p:cNvSpPr txBox="1"/>
          <p:nvPr/>
        </p:nvSpPr>
        <p:spPr>
          <a:xfrm>
            <a:off x="223935" y="169898"/>
            <a:ext cx="6102220" cy="830997"/>
          </a:xfrm>
          <a:prstGeom prst="rect">
            <a:avLst/>
          </a:prstGeom>
          <a:noFill/>
        </p:spPr>
        <p:txBody>
          <a:bodyPr wrap="square">
            <a:spAutoFit/>
          </a:bodyPr>
          <a:lstStyle/>
          <a:p>
            <a:pPr algn="ctr"/>
            <a:r>
              <a:rPr lang="en-IN" sz="4800" u="sng" spc="-20" dirty="0">
                <a:effectLst>
                  <a:outerShdw blurRad="38100" dist="38100" dir="2700000" algn="tl">
                    <a:srgbClr val="000000">
                      <a:alpha val="43137"/>
                    </a:srgbClr>
                  </a:outerShdw>
                </a:effectLst>
              </a:rPr>
              <a:t>P</a:t>
            </a:r>
            <a:r>
              <a:rPr lang="en-IN" sz="4800" u="sng" spc="15" dirty="0">
                <a:effectLst>
                  <a:outerShdw blurRad="38100" dist="38100" dir="2700000" algn="tl">
                    <a:srgbClr val="000000">
                      <a:alpha val="43137"/>
                    </a:srgbClr>
                  </a:outerShdw>
                </a:effectLst>
              </a:rPr>
              <a:t>ROB</a:t>
            </a:r>
            <a:r>
              <a:rPr lang="en-IN" sz="4800" u="sng" spc="55" dirty="0">
                <a:effectLst>
                  <a:outerShdw blurRad="38100" dist="38100" dir="2700000" algn="tl">
                    <a:srgbClr val="000000">
                      <a:alpha val="43137"/>
                    </a:srgbClr>
                  </a:outerShdw>
                </a:effectLst>
              </a:rPr>
              <a:t>L</a:t>
            </a:r>
            <a:r>
              <a:rPr lang="en-IN" sz="4800" u="sng" spc="-20" dirty="0">
                <a:effectLst>
                  <a:outerShdw blurRad="38100" dist="38100" dir="2700000" algn="tl">
                    <a:srgbClr val="000000">
                      <a:alpha val="43137"/>
                    </a:srgbClr>
                  </a:outerShdw>
                </a:effectLst>
              </a:rPr>
              <a:t>E</a:t>
            </a:r>
            <a:r>
              <a:rPr lang="en-IN" sz="4800" u="sng" spc="20" dirty="0">
                <a:effectLst>
                  <a:outerShdw blurRad="38100" dist="38100" dir="2700000" algn="tl">
                    <a:srgbClr val="000000">
                      <a:alpha val="43137"/>
                    </a:srgbClr>
                  </a:outerShdw>
                </a:effectLst>
              </a:rPr>
              <a:t>M</a:t>
            </a:r>
            <a:r>
              <a:rPr lang="en-IN" sz="4800" u="sng" dirty="0">
                <a:effectLst>
                  <a:outerShdw blurRad="38100" dist="38100" dir="2700000" algn="tl">
                    <a:srgbClr val="000000">
                      <a:alpha val="43137"/>
                    </a:srgbClr>
                  </a:outerShdw>
                </a:effectLst>
              </a:rPr>
              <a:t>	</a:t>
            </a:r>
            <a:r>
              <a:rPr lang="en-IN" sz="4800" u="sng" spc="10" dirty="0">
                <a:effectLst>
                  <a:outerShdw blurRad="38100" dist="38100" dir="2700000" algn="tl">
                    <a:srgbClr val="000000">
                      <a:alpha val="43137"/>
                    </a:srgbClr>
                  </a:outerShdw>
                </a:effectLst>
              </a:rPr>
              <a:t>S</a:t>
            </a:r>
            <a:r>
              <a:rPr lang="en-IN" sz="4800" u="sng" spc="-370" dirty="0">
                <a:effectLst>
                  <a:outerShdw blurRad="38100" dist="38100" dir="2700000" algn="tl">
                    <a:srgbClr val="000000">
                      <a:alpha val="43137"/>
                    </a:srgbClr>
                  </a:outerShdw>
                </a:effectLst>
              </a:rPr>
              <a:t>T</a:t>
            </a:r>
            <a:r>
              <a:rPr lang="en-IN" sz="4800" u="sng" spc="-375" dirty="0">
                <a:effectLst>
                  <a:outerShdw blurRad="38100" dist="38100" dir="2700000" algn="tl">
                    <a:srgbClr val="000000">
                      <a:alpha val="43137"/>
                    </a:srgbClr>
                  </a:outerShdw>
                </a:effectLst>
              </a:rPr>
              <a:t>A</a:t>
            </a:r>
            <a:r>
              <a:rPr lang="en-IN" sz="4800" u="sng" spc="15" dirty="0">
                <a:effectLst>
                  <a:outerShdw blurRad="38100" dist="38100" dir="2700000" algn="tl">
                    <a:srgbClr val="000000">
                      <a:alpha val="43137"/>
                    </a:srgbClr>
                  </a:outerShdw>
                </a:effectLst>
              </a:rPr>
              <a:t>T</a:t>
            </a:r>
            <a:r>
              <a:rPr lang="en-IN" sz="4800" u="sng" spc="-10" dirty="0">
                <a:effectLst>
                  <a:outerShdw blurRad="38100" dist="38100" dir="2700000" algn="tl">
                    <a:srgbClr val="000000">
                      <a:alpha val="43137"/>
                    </a:srgbClr>
                  </a:outerShdw>
                </a:effectLst>
              </a:rPr>
              <a:t>E</a:t>
            </a:r>
            <a:r>
              <a:rPr lang="en-IN" sz="4800" u="sng" spc="-20" dirty="0">
                <a:effectLst>
                  <a:outerShdw blurRad="38100" dist="38100" dir="2700000" algn="tl">
                    <a:srgbClr val="000000">
                      <a:alpha val="43137"/>
                    </a:srgbClr>
                  </a:outerShdw>
                </a:effectLst>
              </a:rPr>
              <a:t>ME</a:t>
            </a:r>
            <a:r>
              <a:rPr lang="en-IN" sz="4800" u="sng" spc="10" dirty="0">
                <a:effectLst>
                  <a:outerShdw blurRad="38100" dist="38100" dir="2700000" algn="tl">
                    <a:srgbClr val="000000">
                      <a:alpha val="43137"/>
                    </a:srgbClr>
                  </a:outerShdw>
                </a:effectLst>
              </a:rPr>
              <a:t>NT</a:t>
            </a:r>
            <a:endParaRPr lang="en-IN" sz="4800" u="sng" dirty="0">
              <a:effectLst>
                <a:outerShdw blurRad="38100" dist="38100" dir="2700000" algn="tl">
                  <a:srgbClr val="000000">
                    <a:alpha val="43137"/>
                  </a:srgbClr>
                </a:outerShdw>
              </a:effectLst>
            </a:endParaRPr>
          </a:p>
        </p:txBody>
      </p:sp>
      <p:pic>
        <p:nvPicPr>
          <p:cNvPr id="8" name="Picture 7">
            <a:extLst>
              <a:ext uri="{FF2B5EF4-FFF2-40B4-BE49-F238E27FC236}">
                <a16:creationId xmlns:a16="http://schemas.microsoft.com/office/drawing/2014/main" id="{ACBFA8AA-E58C-96A8-403B-99A566E4730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10740" y="0"/>
            <a:ext cx="4634204" cy="6923315"/>
          </a:xfrm>
          <a:prstGeom prst="rect">
            <a:avLst/>
          </a:prstGeom>
        </p:spPr>
      </p:pic>
      <p:sp>
        <p:nvSpPr>
          <p:cNvPr id="9" name="TextBox 8">
            <a:extLst>
              <a:ext uri="{FF2B5EF4-FFF2-40B4-BE49-F238E27FC236}">
                <a16:creationId xmlns:a16="http://schemas.microsoft.com/office/drawing/2014/main" id="{E314D1FD-4361-D569-E658-D91588D9EB47}"/>
              </a:ext>
            </a:extLst>
          </p:cNvPr>
          <p:cNvSpPr txBox="1"/>
          <p:nvPr/>
        </p:nvSpPr>
        <p:spPr>
          <a:xfrm>
            <a:off x="8909050" y="4562670"/>
            <a:ext cx="3121152" cy="230832"/>
          </a:xfrm>
          <a:prstGeom prst="rect">
            <a:avLst/>
          </a:prstGeom>
          <a:noFill/>
        </p:spPr>
        <p:txBody>
          <a:bodyPr wrap="square" rtlCol="0">
            <a:spAutoFit/>
          </a:bodyPr>
          <a:lstStyle/>
          <a:p>
            <a:r>
              <a:rPr lang="en-IN" sz="900" dirty="0">
                <a:hlinkClick r:id="rId3" tooltip="https://courses.lumenlearning.com/suny-esc-communicationforprofessionals/chapter/statement-of-problem/"/>
              </a:rPr>
              <a:t>This Photo</a:t>
            </a:r>
            <a:r>
              <a:rPr lang="en-IN" sz="900" dirty="0"/>
              <a:t> by Unknown Author is licensed under </a:t>
            </a:r>
            <a:r>
              <a:rPr lang="en-IN" sz="900" dirty="0">
                <a:hlinkClick r:id="rId4" tooltip="https://creativecommons.org/licenses/by-nc/3.0/"/>
              </a:rPr>
              <a:t>CC BY-NC</a:t>
            </a:r>
            <a:endParaRPr lang="en-IN" sz="900" dirty="0"/>
          </a:p>
        </p:txBody>
      </p:sp>
      <p:sp>
        <p:nvSpPr>
          <p:cNvPr id="4" name="TextBox 3">
            <a:extLst>
              <a:ext uri="{FF2B5EF4-FFF2-40B4-BE49-F238E27FC236}">
                <a16:creationId xmlns:a16="http://schemas.microsoft.com/office/drawing/2014/main" id="{984A32EE-3A9B-A029-D9A1-843C2FAEE928}"/>
              </a:ext>
            </a:extLst>
          </p:cNvPr>
          <p:cNvSpPr txBox="1"/>
          <p:nvPr/>
        </p:nvSpPr>
        <p:spPr>
          <a:xfrm>
            <a:off x="401355" y="1059671"/>
            <a:ext cx="6139542" cy="1631216"/>
          </a:xfrm>
          <a:prstGeom prst="rect">
            <a:avLst/>
          </a:prstGeom>
          <a:noFill/>
        </p:spPr>
        <p:txBody>
          <a:bodyPr wrap="square">
            <a:spAutoFit/>
          </a:bodyPr>
          <a:lstStyle/>
          <a:p>
            <a:r>
              <a:rPr lang="en-US" sz="2000" b="1" i="0" dirty="0">
                <a:solidFill>
                  <a:srgbClr val="2D2D2D"/>
                </a:solidFill>
                <a:effectLst/>
                <a:latin typeface="Indeed Sans"/>
              </a:rPr>
              <a:t>A problem statement addresses issues in a timely and efficient manner. They help professionals break down complex situations into tangible goals that they can then communicate throughout an organisation. In every workplace, problems are inevitable.</a:t>
            </a:r>
            <a:endParaRPr lang="en-IN" sz="2000" b="1" dirty="0"/>
          </a:p>
        </p:txBody>
      </p:sp>
      <p:sp>
        <p:nvSpPr>
          <p:cNvPr id="6" name="TextBox 5">
            <a:extLst>
              <a:ext uri="{FF2B5EF4-FFF2-40B4-BE49-F238E27FC236}">
                <a16:creationId xmlns:a16="http://schemas.microsoft.com/office/drawing/2014/main" id="{6CA50D9A-8AF5-0376-50CF-D196A2F7BF28}"/>
              </a:ext>
            </a:extLst>
          </p:cNvPr>
          <p:cNvSpPr txBox="1"/>
          <p:nvPr/>
        </p:nvSpPr>
        <p:spPr>
          <a:xfrm>
            <a:off x="223934" y="3068933"/>
            <a:ext cx="7386805" cy="1384995"/>
          </a:xfrm>
          <a:prstGeom prst="rect">
            <a:avLst/>
          </a:prstGeom>
          <a:noFill/>
        </p:spPr>
        <p:txBody>
          <a:bodyPr wrap="square">
            <a:spAutoFit/>
          </a:bodyPr>
          <a:lstStyle/>
          <a:p>
            <a:pPr marL="285750" indent="-285750" algn="l">
              <a:buFont typeface="Wingdings" panose="05000000000000000000" pitchFamily="2" charset="2"/>
              <a:buChar char="q"/>
            </a:pPr>
            <a:r>
              <a:rPr lang="en-US" sz="2400" b="0" i="0" dirty="0">
                <a:solidFill>
                  <a:srgbClr val="2D2D2D"/>
                </a:solidFill>
                <a:latin typeface="Indeed Sans"/>
              </a:rPr>
              <a:t> </a:t>
            </a:r>
            <a:r>
              <a:rPr lang="en-US" sz="2000" dirty="0">
                <a:solidFill>
                  <a:srgbClr val="2D2D2D"/>
                </a:solidFill>
                <a:latin typeface="Indeed Sans"/>
              </a:rPr>
              <a:t>Crafting an effective problem statement involves clearly defining the problem, explaining its relevance, supporting claims with data, proposing practical solutions, and demonstrating the benefits of these solutions</a:t>
            </a:r>
            <a:r>
              <a:rPr lang="en-US" sz="2000" dirty="0">
                <a:solidFill>
                  <a:srgbClr val="2D2D2D"/>
                </a:solidFill>
                <a:effectLst>
                  <a:outerShdw blurRad="38100" dist="38100" dir="2700000" algn="tl">
                    <a:srgbClr val="000000">
                      <a:alpha val="43137"/>
                    </a:srgbClr>
                  </a:outerShdw>
                </a:effectLst>
                <a:latin typeface="Indeed Sans"/>
              </a:rPr>
              <a:t>.</a:t>
            </a:r>
            <a:endParaRPr lang="en-US" sz="2400" dirty="0">
              <a:solidFill>
                <a:srgbClr val="2D2D2D"/>
              </a:solidFill>
              <a:effectLst>
                <a:outerShdw blurRad="38100" dist="38100" dir="2700000" algn="tl">
                  <a:srgbClr val="000000">
                    <a:alpha val="43137"/>
                  </a:srgbClr>
                </a:outerShdw>
              </a:effectLst>
              <a:latin typeface="Indeed Sans"/>
            </a:endParaRPr>
          </a:p>
        </p:txBody>
      </p:sp>
      <p:sp>
        <p:nvSpPr>
          <p:cNvPr id="10" name="TextBox 9">
            <a:extLst>
              <a:ext uri="{FF2B5EF4-FFF2-40B4-BE49-F238E27FC236}">
                <a16:creationId xmlns:a16="http://schemas.microsoft.com/office/drawing/2014/main" id="{A72D3CA4-B9C9-FF15-2376-221D96541DAC}"/>
              </a:ext>
            </a:extLst>
          </p:cNvPr>
          <p:cNvSpPr txBox="1"/>
          <p:nvPr/>
        </p:nvSpPr>
        <p:spPr>
          <a:xfrm>
            <a:off x="136780" y="4831974"/>
            <a:ext cx="7259218" cy="1754326"/>
          </a:xfrm>
          <a:prstGeom prst="rect">
            <a:avLst/>
          </a:prstGeom>
          <a:noFill/>
        </p:spPr>
        <p:txBody>
          <a:bodyPr wrap="square">
            <a:spAutoFit/>
          </a:bodyPr>
          <a:lstStyle/>
          <a:p>
            <a:pPr marL="285750" indent="-285750" algn="l">
              <a:buFont typeface="Wingdings" panose="05000000000000000000" pitchFamily="2" charset="2"/>
              <a:buChar char="q"/>
            </a:pPr>
            <a:r>
              <a:rPr lang="en-US" sz="2000" b="0" i="0" dirty="0">
                <a:solidFill>
                  <a:srgbClr val="2D2D2D"/>
                </a:solidFill>
                <a:effectLst/>
                <a:latin typeface="Indeed Sans"/>
              </a:rPr>
              <a:t> Problem statements serve as important communication tools, providing insights about potential threats, fostering innovation and promoting technological development.</a:t>
            </a:r>
          </a:p>
          <a:p>
            <a:br>
              <a:rPr lang="en-US" sz="2400" dirty="0"/>
            </a:br>
            <a:endParaRPr lang="en-IN" sz="2400" dirty="0"/>
          </a:p>
        </p:txBody>
      </p:sp>
    </p:spTree>
    <p:extLst>
      <p:ext uri="{BB962C8B-B14F-4D97-AF65-F5344CB8AC3E}">
        <p14:creationId xmlns:p14="http://schemas.microsoft.com/office/powerpoint/2010/main" val="3632073630"/>
      </p:ext>
    </p:extLst>
  </p:cSld>
  <p:clrMapOvr>
    <a:masterClrMapping/>
  </p:clrMapOvr>
  <p:transition spd="slow">
    <p:wheel spokes="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7D4583-3B0A-48CA-833B-0024FD36465D}"/>
              </a:ext>
            </a:extLst>
          </p:cNvPr>
          <p:cNvSpPr txBox="1"/>
          <p:nvPr/>
        </p:nvSpPr>
        <p:spPr>
          <a:xfrm>
            <a:off x="74644" y="188559"/>
            <a:ext cx="6102220" cy="1569660"/>
          </a:xfrm>
          <a:prstGeom prst="rect">
            <a:avLst/>
          </a:prstGeom>
          <a:noFill/>
        </p:spPr>
        <p:txBody>
          <a:bodyPr wrap="square">
            <a:spAutoFit/>
          </a:bodyPr>
          <a:lstStyle/>
          <a:p>
            <a:pPr algn="ctr"/>
            <a:r>
              <a:rPr lang="en-IN" sz="4800" u="sng" spc="5" dirty="0">
                <a:effectLst>
                  <a:outerShdw blurRad="38100" dist="38100" dir="2700000" algn="tl">
                    <a:srgbClr val="000000">
                      <a:alpha val="43137"/>
                    </a:srgbClr>
                  </a:outerShdw>
                </a:effectLst>
              </a:rPr>
              <a:t>PROJECT	</a:t>
            </a:r>
            <a:r>
              <a:rPr lang="en-IN" sz="4800" u="sng" spc="-20" dirty="0">
                <a:effectLst>
                  <a:outerShdw blurRad="38100" dist="38100" dir="2700000" algn="tl">
                    <a:srgbClr val="000000">
                      <a:alpha val="43137"/>
                    </a:srgbClr>
                  </a:outerShdw>
                </a:effectLst>
              </a:rPr>
              <a:t>OVERVIEW</a:t>
            </a:r>
          </a:p>
          <a:p>
            <a:pPr algn="ctr"/>
            <a:endParaRPr lang="en-IN" sz="4800" u="sng" dirty="0"/>
          </a:p>
        </p:txBody>
      </p:sp>
      <p:sp>
        <p:nvSpPr>
          <p:cNvPr id="4" name="TextBox 3">
            <a:extLst>
              <a:ext uri="{FF2B5EF4-FFF2-40B4-BE49-F238E27FC236}">
                <a16:creationId xmlns:a16="http://schemas.microsoft.com/office/drawing/2014/main" id="{98679F77-05EC-EB2B-F3B8-24AF31ACB9D0}"/>
              </a:ext>
            </a:extLst>
          </p:cNvPr>
          <p:cNvSpPr txBox="1"/>
          <p:nvPr/>
        </p:nvSpPr>
        <p:spPr>
          <a:xfrm>
            <a:off x="324238" y="1091595"/>
            <a:ext cx="7877369" cy="1200329"/>
          </a:xfrm>
          <a:prstGeom prst="rect">
            <a:avLst/>
          </a:prstGeom>
          <a:noFill/>
        </p:spPr>
        <p:txBody>
          <a:bodyPr wrap="square">
            <a:spAutoFit/>
          </a:bodyPr>
          <a:lstStyle/>
          <a:p>
            <a:r>
              <a:rPr lang="en-US" dirty="0"/>
              <a:t>The primary objective of this project is to analyze employee data to provide actionable insights into employee distribution, performance, compensation, and tenure. The analysis aims to support decision-making processes related to resource allocation, promotions, salary adjustments, and overall workforce management.</a:t>
            </a:r>
            <a:endParaRPr lang="en-IN" dirty="0"/>
          </a:p>
        </p:txBody>
      </p:sp>
      <p:sp>
        <p:nvSpPr>
          <p:cNvPr id="9" name="TextBox 8">
            <a:extLst>
              <a:ext uri="{FF2B5EF4-FFF2-40B4-BE49-F238E27FC236}">
                <a16:creationId xmlns:a16="http://schemas.microsoft.com/office/drawing/2014/main" id="{663AFDF1-F6E9-2D4C-C0E9-D7979B80D41B}"/>
              </a:ext>
            </a:extLst>
          </p:cNvPr>
          <p:cNvSpPr txBox="1"/>
          <p:nvPr/>
        </p:nvSpPr>
        <p:spPr>
          <a:xfrm>
            <a:off x="324238" y="2532002"/>
            <a:ext cx="6134876" cy="677108"/>
          </a:xfrm>
          <a:prstGeom prst="rect">
            <a:avLst/>
          </a:prstGeom>
          <a:noFill/>
        </p:spPr>
        <p:txBody>
          <a:bodyPr wrap="square">
            <a:spAutoFit/>
          </a:bodyPr>
          <a:lstStyle/>
          <a:p>
            <a:pPr marL="285750" indent="-285750">
              <a:buFont typeface="Wingdings" panose="05000000000000000000" pitchFamily="2" charset="2"/>
              <a:buChar char="ü"/>
            </a:pPr>
            <a:r>
              <a:rPr lang="en-US" b="1" dirty="0"/>
              <a:t>Employee Distribution:</a:t>
            </a:r>
            <a:r>
              <a:rPr lang="en-US" dirty="0"/>
              <a:t> </a:t>
            </a:r>
            <a:r>
              <a:rPr lang="en-US" sz="2000" dirty="0"/>
              <a:t>Assess</a:t>
            </a:r>
            <a:r>
              <a:rPr lang="en-US" dirty="0"/>
              <a:t> the number of employees per department.</a:t>
            </a:r>
            <a:endParaRPr lang="en-IN" dirty="0"/>
          </a:p>
        </p:txBody>
      </p:sp>
      <p:sp>
        <p:nvSpPr>
          <p:cNvPr id="10" name="Rectangle 2">
            <a:extLst>
              <a:ext uri="{FF2B5EF4-FFF2-40B4-BE49-F238E27FC236}">
                <a16:creationId xmlns:a16="http://schemas.microsoft.com/office/drawing/2014/main" id="{ADA15BAC-5D13-5820-323F-22C3FFC20828}"/>
              </a:ext>
            </a:extLst>
          </p:cNvPr>
          <p:cNvSpPr>
            <a:spLocks noChangeArrowheads="1"/>
          </p:cNvSpPr>
          <p:nvPr/>
        </p:nvSpPr>
        <p:spPr bwMode="auto">
          <a:xfrm>
            <a:off x="324238" y="3209110"/>
            <a:ext cx="698163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Arial" panose="020B0604020202020204" pitchFamily="34" charset="0"/>
              </a:rPr>
              <a:t> Compensation Analysis:</a:t>
            </a:r>
            <a:r>
              <a:rPr kumimoji="0" lang="en-US" altLang="en-US" sz="1800" b="0" i="0" u="none" strike="noStrike" cap="none" normalizeH="0" baseline="0" dirty="0">
                <a:ln>
                  <a:noFill/>
                </a:ln>
                <a:solidFill>
                  <a:schemeClr val="tx1"/>
                </a:solidFill>
                <a:effectLst/>
                <a:latin typeface="Arial" panose="020B0604020202020204" pitchFamily="34" charset="0"/>
              </a:rPr>
              <a:t> Analyze salary data to determine average compensation, salary ranges, and disparities across departments.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Arial" panose="020B0604020202020204" pitchFamily="34" charset="0"/>
              </a:rPr>
              <a:t> Performance Analysis:</a:t>
            </a:r>
            <a:r>
              <a:rPr kumimoji="0" lang="en-US" altLang="en-US" sz="1800" b="0" i="0" u="none" strike="noStrike" cap="none" normalizeH="0" baseline="0" dirty="0">
                <a:ln>
                  <a:noFill/>
                </a:ln>
                <a:solidFill>
                  <a:schemeClr val="tx1"/>
                </a:solidFill>
                <a:effectLst/>
                <a:latin typeface="Arial" panose="020B0604020202020204" pitchFamily="34" charset="0"/>
              </a:rPr>
              <a:t> Evaluate employee performance ratings and identify trends.</a:t>
            </a:r>
          </a:p>
        </p:txBody>
      </p:sp>
      <p:pic>
        <p:nvPicPr>
          <p:cNvPr id="14" name="Picture 13">
            <a:extLst>
              <a:ext uri="{FF2B5EF4-FFF2-40B4-BE49-F238E27FC236}">
                <a16:creationId xmlns:a16="http://schemas.microsoft.com/office/drawing/2014/main" id="{8E3DB55A-B032-A329-BCEB-C69F3AFDA68F}"/>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0306" t="7620" b="2448"/>
          <a:stretch/>
        </p:blipFill>
        <p:spPr>
          <a:xfrm>
            <a:off x="8108302" y="0"/>
            <a:ext cx="4083697" cy="6858000"/>
          </a:xfrm>
          <a:prstGeom prst="rect">
            <a:avLst/>
          </a:prstGeom>
        </p:spPr>
      </p:pic>
    </p:spTree>
    <p:extLst>
      <p:ext uri="{BB962C8B-B14F-4D97-AF65-F5344CB8AC3E}">
        <p14:creationId xmlns:p14="http://schemas.microsoft.com/office/powerpoint/2010/main" val="312067936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324D10-8591-DB9B-29AF-87FDCE74534D}"/>
              </a:ext>
            </a:extLst>
          </p:cNvPr>
          <p:cNvSpPr txBox="1"/>
          <p:nvPr/>
        </p:nvSpPr>
        <p:spPr>
          <a:xfrm>
            <a:off x="671803" y="247546"/>
            <a:ext cx="6102220" cy="646331"/>
          </a:xfrm>
          <a:prstGeom prst="rect">
            <a:avLst/>
          </a:prstGeom>
          <a:noFill/>
        </p:spPr>
        <p:txBody>
          <a:bodyPr wrap="square">
            <a:spAutoFit/>
          </a:bodyPr>
          <a:lstStyle/>
          <a:p>
            <a:pPr algn="ctr"/>
            <a:r>
              <a:rPr lang="en-US" sz="3600" u="sng" spc="25" dirty="0">
                <a:effectLst>
                  <a:outerShdw blurRad="38100" dist="38100" dir="2700000" algn="tl">
                    <a:srgbClr val="000000">
                      <a:alpha val="43137"/>
                    </a:srgbClr>
                  </a:outerShdw>
                </a:effectLst>
              </a:rPr>
              <a:t>W</a:t>
            </a:r>
            <a:r>
              <a:rPr lang="en-US" sz="3600" u="sng" spc="-20" dirty="0">
                <a:effectLst>
                  <a:outerShdw blurRad="38100" dist="38100" dir="2700000" algn="tl">
                    <a:srgbClr val="000000">
                      <a:alpha val="43137"/>
                    </a:srgbClr>
                  </a:outerShdw>
                </a:effectLst>
              </a:rPr>
              <a:t>H</a:t>
            </a:r>
            <a:r>
              <a:rPr lang="en-US" sz="3600" u="sng" spc="20" dirty="0">
                <a:effectLst>
                  <a:outerShdw blurRad="38100" dist="38100" dir="2700000" algn="tl">
                    <a:srgbClr val="000000">
                      <a:alpha val="43137"/>
                    </a:srgbClr>
                  </a:outerShdw>
                </a:effectLst>
              </a:rPr>
              <a:t>O</a:t>
            </a:r>
            <a:r>
              <a:rPr lang="en-US" sz="3600" u="sng" spc="-235" dirty="0">
                <a:effectLst>
                  <a:outerShdw blurRad="38100" dist="38100" dir="2700000" algn="tl">
                    <a:srgbClr val="000000">
                      <a:alpha val="43137"/>
                    </a:srgbClr>
                  </a:outerShdw>
                </a:effectLst>
              </a:rPr>
              <a:t> </a:t>
            </a:r>
            <a:r>
              <a:rPr lang="en-US" sz="3600" u="sng" spc="-10" dirty="0">
                <a:effectLst>
                  <a:outerShdw blurRad="38100" dist="38100" dir="2700000" algn="tl">
                    <a:srgbClr val="000000">
                      <a:alpha val="43137"/>
                    </a:srgbClr>
                  </a:outerShdw>
                </a:effectLst>
              </a:rPr>
              <a:t>AR</a:t>
            </a:r>
            <a:r>
              <a:rPr lang="en-US" sz="3600" u="sng" spc="15" dirty="0">
                <a:effectLst>
                  <a:outerShdw blurRad="38100" dist="38100" dir="2700000" algn="tl">
                    <a:srgbClr val="000000">
                      <a:alpha val="43137"/>
                    </a:srgbClr>
                  </a:outerShdw>
                </a:effectLst>
              </a:rPr>
              <a:t>E</a:t>
            </a:r>
            <a:r>
              <a:rPr lang="en-US" sz="3600" u="sng" spc="-35" dirty="0">
                <a:effectLst>
                  <a:outerShdw blurRad="38100" dist="38100" dir="2700000" algn="tl">
                    <a:srgbClr val="000000">
                      <a:alpha val="43137"/>
                    </a:srgbClr>
                  </a:outerShdw>
                </a:effectLst>
              </a:rPr>
              <a:t> </a:t>
            </a:r>
            <a:r>
              <a:rPr lang="en-US" sz="3600" u="sng" spc="-10" dirty="0">
                <a:effectLst>
                  <a:outerShdw blurRad="38100" dist="38100" dir="2700000" algn="tl">
                    <a:srgbClr val="000000">
                      <a:alpha val="43137"/>
                    </a:srgbClr>
                  </a:outerShdw>
                </a:effectLst>
              </a:rPr>
              <a:t>T</a:t>
            </a:r>
            <a:r>
              <a:rPr lang="en-US" sz="3600" u="sng" spc="-15" dirty="0">
                <a:effectLst>
                  <a:outerShdw blurRad="38100" dist="38100" dir="2700000" algn="tl">
                    <a:srgbClr val="000000">
                      <a:alpha val="43137"/>
                    </a:srgbClr>
                  </a:outerShdw>
                </a:effectLst>
              </a:rPr>
              <a:t>H</a:t>
            </a:r>
            <a:r>
              <a:rPr lang="en-US" sz="3600" u="sng" spc="15" dirty="0">
                <a:effectLst>
                  <a:outerShdw blurRad="38100" dist="38100" dir="2700000" algn="tl">
                    <a:srgbClr val="000000">
                      <a:alpha val="43137"/>
                    </a:srgbClr>
                  </a:outerShdw>
                </a:effectLst>
              </a:rPr>
              <a:t>E</a:t>
            </a:r>
            <a:r>
              <a:rPr lang="en-US" sz="3600" u="sng" spc="-35" dirty="0">
                <a:effectLst>
                  <a:outerShdw blurRad="38100" dist="38100" dir="2700000" algn="tl">
                    <a:srgbClr val="000000">
                      <a:alpha val="43137"/>
                    </a:srgbClr>
                  </a:outerShdw>
                </a:effectLst>
              </a:rPr>
              <a:t> </a:t>
            </a:r>
            <a:r>
              <a:rPr lang="en-US" sz="3600" u="sng" spc="-20" dirty="0">
                <a:effectLst>
                  <a:outerShdw blurRad="38100" dist="38100" dir="2700000" algn="tl">
                    <a:srgbClr val="000000">
                      <a:alpha val="43137"/>
                    </a:srgbClr>
                  </a:outerShdw>
                </a:effectLst>
              </a:rPr>
              <a:t>E</a:t>
            </a:r>
            <a:r>
              <a:rPr lang="en-US" sz="3600" u="sng" spc="30" dirty="0">
                <a:effectLst>
                  <a:outerShdw blurRad="38100" dist="38100" dir="2700000" algn="tl">
                    <a:srgbClr val="000000">
                      <a:alpha val="43137"/>
                    </a:srgbClr>
                  </a:outerShdw>
                </a:effectLst>
              </a:rPr>
              <a:t>N</a:t>
            </a:r>
            <a:r>
              <a:rPr lang="en-US" sz="3600" u="sng" spc="15" dirty="0">
                <a:effectLst>
                  <a:outerShdw blurRad="38100" dist="38100" dir="2700000" algn="tl">
                    <a:srgbClr val="000000">
                      <a:alpha val="43137"/>
                    </a:srgbClr>
                  </a:outerShdw>
                </a:effectLst>
              </a:rPr>
              <a:t>D</a:t>
            </a:r>
            <a:r>
              <a:rPr lang="en-US" sz="3600" u="sng" spc="-45" dirty="0">
                <a:effectLst>
                  <a:outerShdw blurRad="38100" dist="38100" dir="2700000" algn="tl">
                    <a:srgbClr val="000000">
                      <a:alpha val="43137"/>
                    </a:srgbClr>
                  </a:outerShdw>
                </a:effectLst>
              </a:rPr>
              <a:t> </a:t>
            </a:r>
            <a:r>
              <a:rPr lang="en-US" sz="3600" u="sng" dirty="0">
                <a:effectLst>
                  <a:outerShdw blurRad="38100" dist="38100" dir="2700000" algn="tl">
                    <a:srgbClr val="000000">
                      <a:alpha val="43137"/>
                    </a:srgbClr>
                  </a:outerShdw>
                </a:effectLst>
              </a:rPr>
              <a:t>U</a:t>
            </a:r>
            <a:r>
              <a:rPr lang="en-US" sz="3600" u="sng" spc="10" dirty="0">
                <a:effectLst>
                  <a:outerShdw blurRad="38100" dist="38100" dir="2700000" algn="tl">
                    <a:srgbClr val="000000">
                      <a:alpha val="43137"/>
                    </a:srgbClr>
                  </a:outerShdw>
                </a:effectLst>
              </a:rPr>
              <a:t>S</a:t>
            </a:r>
            <a:r>
              <a:rPr lang="en-US" sz="3600" u="sng" spc="-25" dirty="0">
                <a:effectLst>
                  <a:outerShdw blurRad="38100" dist="38100" dir="2700000" algn="tl">
                    <a:srgbClr val="000000">
                      <a:alpha val="43137"/>
                    </a:srgbClr>
                  </a:outerShdw>
                </a:effectLst>
              </a:rPr>
              <a:t>E</a:t>
            </a:r>
            <a:r>
              <a:rPr lang="en-US" sz="3600" u="sng" spc="-10" dirty="0">
                <a:effectLst>
                  <a:outerShdw blurRad="38100" dist="38100" dir="2700000" algn="tl">
                    <a:srgbClr val="000000">
                      <a:alpha val="43137"/>
                    </a:srgbClr>
                  </a:outerShdw>
                </a:effectLst>
              </a:rPr>
              <a:t>R</a:t>
            </a:r>
            <a:r>
              <a:rPr lang="en-US" sz="3600" u="sng" spc="5" dirty="0">
                <a:effectLst>
                  <a:outerShdw blurRad="38100" dist="38100" dir="2700000" algn="tl">
                    <a:srgbClr val="000000">
                      <a:alpha val="43137"/>
                    </a:srgbClr>
                  </a:outerShdw>
                </a:effectLst>
              </a:rPr>
              <a:t>S</a:t>
            </a:r>
            <a:endParaRPr lang="en-IN" sz="3600" u="sng"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2230F58F-3BD3-DE55-E115-124BE9524631}"/>
              </a:ext>
            </a:extLst>
          </p:cNvPr>
          <p:cNvSpPr txBox="1"/>
          <p:nvPr/>
        </p:nvSpPr>
        <p:spPr>
          <a:xfrm>
            <a:off x="-1" y="928195"/>
            <a:ext cx="8929397" cy="2862322"/>
          </a:xfrm>
          <a:prstGeom prst="rect">
            <a:avLst/>
          </a:prstGeom>
          <a:noFill/>
        </p:spPr>
        <p:txBody>
          <a:bodyPr wrap="square">
            <a:spAutoFit/>
          </a:bodyPr>
          <a:lstStyle/>
          <a:p>
            <a:pPr algn="ctr"/>
            <a:r>
              <a:rPr lang="en-US" b="1" u="sng" dirty="0"/>
              <a:t>Human Resources (HR) Team</a:t>
            </a:r>
          </a:p>
          <a:p>
            <a:endParaRPr lang="en-US" b="1" dirty="0"/>
          </a:p>
          <a:p>
            <a:pPr marL="285750" indent="-285750">
              <a:buFont typeface="Wingdings" panose="05000000000000000000" pitchFamily="2" charset="2"/>
              <a:buChar char="Ø"/>
            </a:pPr>
            <a:r>
              <a:rPr lang="en-US" b="1" dirty="0"/>
              <a:t>HR Managers:</a:t>
            </a:r>
            <a:r>
              <a:rPr lang="en-US" dirty="0"/>
              <a:t> Use the data to make informed decisions about hiring, promotions, and compensation adjustments.</a:t>
            </a:r>
          </a:p>
          <a:p>
            <a:pPr marL="285750" indent="-285750">
              <a:buFont typeface="Wingdings" panose="05000000000000000000" pitchFamily="2" charset="2"/>
              <a:buChar char="Ø"/>
            </a:pPr>
            <a:r>
              <a:rPr lang="en-US" b="1" dirty="0"/>
              <a:t>HR Analysts:</a:t>
            </a:r>
            <a:r>
              <a:rPr lang="en-US" dirty="0"/>
              <a:t> Analyze data for trends in employee performance, turnover, and other HR metrics.</a:t>
            </a:r>
          </a:p>
          <a:p>
            <a:pPr marL="285750" indent="-285750">
              <a:buFont typeface="Wingdings" panose="05000000000000000000" pitchFamily="2" charset="2"/>
              <a:buChar char="Ø"/>
            </a:pPr>
            <a:r>
              <a:rPr lang="en-US" b="1" dirty="0"/>
              <a:t>Recruiters:</a:t>
            </a:r>
            <a:r>
              <a:rPr lang="en-US" dirty="0"/>
              <a:t> Assess hiring trends and departmental needs to optimize recruitment strategies.</a:t>
            </a:r>
          </a:p>
          <a:p>
            <a:pPr marL="285750" indent="-285750">
              <a:buFont typeface="Wingdings" panose="05000000000000000000" pitchFamily="2" charset="2"/>
              <a:buChar char="Ø"/>
            </a:pPr>
            <a:r>
              <a:rPr lang="en-US" b="1" dirty="0"/>
              <a:t>Training and Development Coordinators:</a:t>
            </a:r>
            <a:r>
              <a:rPr lang="en-US" dirty="0"/>
              <a:t> Identify areas where additional training or development may be needed based on performance data.</a:t>
            </a:r>
          </a:p>
        </p:txBody>
      </p:sp>
      <p:sp>
        <p:nvSpPr>
          <p:cNvPr id="6" name="TextBox 5">
            <a:extLst>
              <a:ext uri="{FF2B5EF4-FFF2-40B4-BE49-F238E27FC236}">
                <a16:creationId xmlns:a16="http://schemas.microsoft.com/office/drawing/2014/main" id="{66AEA32E-B04E-04E0-3C38-9ECD378B9838}"/>
              </a:ext>
            </a:extLst>
          </p:cNvPr>
          <p:cNvSpPr txBox="1"/>
          <p:nvPr/>
        </p:nvSpPr>
        <p:spPr>
          <a:xfrm>
            <a:off x="-167951" y="4148000"/>
            <a:ext cx="8929396" cy="1477328"/>
          </a:xfrm>
          <a:prstGeom prst="rect">
            <a:avLst/>
          </a:prstGeom>
          <a:noFill/>
        </p:spPr>
        <p:txBody>
          <a:bodyPr wrap="square">
            <a:spAutoFit/>
          </a:bodyPr>
          <a:lstStyle/>
          <a:p>
            <a:pPr algn="ctr"/>
            <a:r>
              <a:rPr lang="en-US" b="1" u="sng" dirty="0"/>
              <a:t>IT and Data Management Teams </a:t>
            </a:r>
          </a:p>
          <a:p>
            <a:pPr algn="ctr"/>
            <a:endParaRPr lang="en-US" b="1" dirty="0"/>
          </a:p>
          <a:p>
            <a:pPr marL="285750" indent="-285750" algn="ctr">
              <a:buFont typeface="Wingdings" panose="05000000000000000000" pitchFamily="2" charset="2"/>
              <a:buChar char="Ø"/>
            </a:pPr>
            <a:r>
              <a:rPr lang="en-US" b="1" dirty="0"/>
              <a:t>Data Analysts/IT Professionals:</a:t>
            </a:r>
            <a:r>
              <a:rPr lang="en-US" dirty="0"/>
              <a:t> Support the HR and finance teams by ensuring data integrity, assisting with data extraction, and maintaining the tools and systems used for analysis.</a:t>
            </a:r>
          </a:p>
        </p:txBody>
      </p:sp>
      <p:pic>
        <p:nvPicPr>
          <p:cNvPr id="8" name="Picture 7">
            <a:extLst>
              <a:ext uri="{FF2B5EF4-FFF2-40B4-BE49-F238E27FC236}">
                <a16:creationId xmlns:a16="http://schemas.microsoft.com/office/drawing/2014/main" id="{40687E64-AAA8-8E37-9087-460B8D585928}"/>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6218" t="9587" r="4560" b="19322"/>
          <a:stretch/>
        </p:blipFill>
        <p:spPr>
          <a:xfrm>
            <a:off x="8761446" y="0"/>
            <a:ext cx="3430554" cy="6858000"/>
          </a:xfrm>
          <a:prstGeom prst="rect">
            <a:avLst/>
          </a:prstGeom>
        </p:spPr>
      </p:pic>
    </p:spTree>
    <p:extLst>
      <p:ext uri="{BB962C8B-B14F-4D97-AF65-F5344CB8AC3E}">
        <p14:creationId xmlns:p14="http://schemas.microsoft.com/office/powerpoint/2010/main" val="3618496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039506-485B-787D-C68F-EA0991F152B1}"/>
              </a:ext>
            </a:extLst>
          </p:cNvPr>
          <p:cNvSpPr txBox="1"/>
          <p:nvPr/>
        </p:nvSpPr>
        <p:spPr>
          <a:xfrm>
            <a:off x="-279918" y="123243"/>
            <a:ext cx="12014718" cy="769441"/>
          </a:xfrm>
          <a:prstGeom prst="rect">
            <a:avLst/>
          </a:prstGeom>
          <a:noFill/>
        </p:spPr>
        <p:txBody>
          <a:bodyPr wrap="square">
            <a:spAutoFit/>
          </a:bodyPr>
          <a:lstStyle/>
          <a:p>
            <a:pPr algn="ctr"/>
            <a:r>
              <a:rPr lang="en-US" sz="4400" u="sng" spc="10" dirty="0">
                <a:effectLst>
                  <a:outerShdw blurRad="38100" dist="38100" dir="2700000" algn="tl">
                    <a:srgbClr val="000000">
                      <a:alpha val="43137"/>
                    </a:srgbClr>
                  </a:outerShdw>
                </a:effectLst>
              </a:rPr>
              <a:t>O</a:t>
            </a:r>
            <a:r>
              <a:rPr lang="en-US" sz="4400" u="sng" spc="25" dirty="0">
                <a:effectLst>
                  <a:outerShdw blurRad="38100" dist="38100" dir="2700000" algn="tl">
                    <a:srgbClr val="000000">
                      <a:alpha val="43137"/>
                    </a:srgbClr>
                  </a:outerShdw>
                </a:effectLst>
              </a:rPr>
              <a:t>U</a:t>
            </a:r>
            <a:r>
              <a:rPr lang="en-US" sz="4400" u="sng" dirty="0">
                <a:effectLst>
                  <a:outerShdw blurRad="38100" dist="38100" dir="2700000" algn="tl">
                    <a:srgbClr val="000000">
                      <a:alpha val="43137"/>
                    </a:srgbClr>
                  </a:outerShdw>
                </a:effectLst>
              </a:rPr>
              <a:t>R</a:t>
            </a:r>
            <a:r>
              <a:rPr lang="en-US" sz="4400" u="sng" spc="5" dirty="0">
                <a:effectLst>
                  <a:outerShdw blurRad="38100" dist="38100" dir="2700000" algn="tl">
                    <a:srgbClr val="000000">
                      <a:alpha val="43137"/>
                    </a:srgbClr>
                  </a:outerShdw>
                </a:effectLst>
              </a:rPr>
              <a:t> </a:t>
            </a:r>
            <a:r>
              <a:rPr lang="en-US" sz="3600" u="sng" spc="25" dirty="0">
                <a:effectLst>
                  <a:outerShdw blurRad="38100" dist="38100" dir="2700000" algn="tl">
                    <a:srgbClr val="000000">
                      <a:alpha val="43137"/>
                    </a:srgbClr>
                  </a:outerShdw>
                </a:effectLst>
              </a:rPr>
              <a:t>S</a:t>
            </a:r>
            <a:r>
              <a:rPr lang="en-US" sz="3600" u="sng" spc="10" dirty="0">
                <a:effectLst>
                  <a:outerShdw blurRad="38100" dist="38100" dir="2700000" algn="tl">
                    <a:srgbClr val="000000">
                      <a:alpha val="43137"/>
                    </a:srgbClr>
                  </a:outerShdw>
                </a:effectLst>
              </a:rPr>
              <a:t>O</a:t>
            </a:r>
            <a:r>
              <a:rPr lang="en-US" sz="3600" u="sng" spc="25" dirty="0">
                <a:effectLst>
                  <a:outerShdw blurRad="38100" dist="38100" dir="2700000" algn="tl">
                    <a:srgbClr val="000000">
                      <a:alpha val="43137"/>
                    </a:srgbClr>
                  </a:outerShdw>
                </a:effectLst>
              </a:rPr>
              <a:t>LU</a:t>
            </a:r>
            <a:r>
              <a:rPr lang="en-US" sz="3600" u="sng" spc="-35" dirty="0">
                <a:effectLst>
                  <a:outerShdw blurRad="38100" dist="38100" dir="2700000" algn="tl">
                    <a:srgbClr val="000000">
                      <a:alpha val="43137"/>
                    </a:srgbClr>
                  </a:outerShdw>
                </a:effectLst>
              </a:rPr>
              <a:t>T</a:t>
            </a:r>
            <a:r>
              <a:rPr lang="en-US" sz="3600" u="sng" spc="-30" dirty="0">
                <a:effectLst>
                  <a:outerShdw blurRad="38100" dist="38100" dir="2700000" algn="tl">
                    <a:srgbClr val="000000">
                      <a:alpha val="43137"/>
                    </a:srgbClr>
                  </a:outerShdw>
                </a:effectLst>
              </a:rPr>
              <a:t>I</a:t>
            </a:r>
            <a:r>
              <a:rPr lang="en-US" sz="3600" u="sng" spc="10" dirty="0">
                <a:effectLst>
                  <a:outerShdw blurRad="38100" dist="38100" dir="2700000" algn="tl">
                    <a:srgbClr val="000000">
                      <a:alpha val="43137"/>
                    </a:srgbClr>
                  </a:outerShdw>
                </a:effectLst>
              </a:rPr>
              <a:t>O</a:t>
            </a:r>
            <a:r>
              <a:rPr lang="en-US" sz="3600" u="sng" dirty="0">
                <a:effectLst>
                  <a:outerShdw blurRad="38100" dist="38100" dir="2700000" algn="tl">
                    <a:srgbClr val="000000">
                      <a:alpha val="43137"/>
                    </a:srgbClr>
                  </a:outerShdw>
                </a:effectLst>
              </a:rPr>
              <a:t>N</a:t>
            </a:r>
            <a:r>
              <a:rPr lang="en-US" sz="4400" u="sng" spc="-345" dirty="0">
                <a:effectLst>
                  <a:outerShdw blurRad="38100" dist="38100" dir="2700000" algn="tl">
                    <a:srgbClr val="000000">
                      <a:alpha val="43137"/>
                    </a:srgbClr>
                  </a:outerShdw>
                </a:effectLst>
              </a:rPr>
              <a:t> </a:t>
            </a:r>
            <a:r>
              <a:rPr lang="en-US" sz="4400" u="sng" spc="-35" dirty="0">
                <a:effectLst>
                  <a:outerShdw blurRad="38100" dist="38100" dir="2700000" algn="tl">
                    <a:srgbClr val="000000">
                      <a:alpha val="43137"/>
                    </a:srgbClr>
                  </a:outerShdw>
                </a:effectLst>
              </a:rPr>
              <a:t>A</a:t>
            </a:r>
            <a:r>
              <a:rPr lang="en-US" sz="4400" u="sng" spc="-5" dirty="0">
                <a:effectLst>
                  <a:outerShdw blurRad="38100" dist="38100" dir="2700000" algn="tl">
                    <a:srgbClr val="000000">
                      <a:alpha val="43137"/>
                    </a:srgbClr>
                  </a:outerShdw>
                </a:effectLst>
              </a:rPr>
              <a:t>N</a:t>
            </a:r>
            <a:r>
              <a:rPr lang="en-US" sz="4400" u="sng" dirty="0">
                <a:effectLst>
                  <a:outerShdw blurRad="38100" dist="38100" dir="2700000" algn="tl">
                    <a:srgbClr val="000000">
                      <a:alpha val="43137"/>
                    </a:srgbClr>
                  </a:outerShdw>
                </a:effectLst>
              </a:rPr>
              <a:t>D</a:t>
            </a:r>
            <a:r>
              <a:rPr lang="en-US" sz="4400" u="sng" spc="35" dirty="0">
                <a:effectLst>
                  <a:outerShdw blurRad="38100" dist="38100" dir="2700000" algn="tl">
                    <a:srgbClr val="000000">
                      <a:alpha val="43137"/>
                    </a:srgbClr>
                  </a:outerShdw>
                </a:effectLst>
              </a:rPr>
              <a:t> </a:t>
            </a:r>
            <a:r>
              <a:rPr lang="en-US" sz="4400" u="sng" spc="-30" dirty="0">
                <a:effectLst>
                  <a:outerShdw blurRad="38100" dist="38100" dir="2700000" algn="tl">
                    <a:srgbClr val="000000">
                      <a:alpha val="43137"/>
                    </a:srgbClr>
                  </a:outerShdw>
                </a:effectLst>
              </a:rPr>
              <a:t>I</a:t>
            </a:r>
            <a:r>
              <a:rPr lang="en-US" sz="4400" u="sng" spc="-35" dirty="0">
                <a:effectLst>
                  <a:outerShdw blurRad="38100" dist="38100" dir="2700000" algn="tl">
                    <a:srgbClr val="000000">
                      <a:alpha val="43137"/>
                    </a:srgbClr>
                  </a:outerShdw>
                </a:effectLst>
              </a:rPr>
              <a:t>T</a:t>
            </a:r>
            <a:r>
              <a:rPr lang="en-US" sz="4400" u="sng" dirty="0">
                <a:effectLst>
                  <a:outerShdw blurRad="38100" dist="38100" dir="2700000" algn="tl">
                    <a:srgbClr val="000000">
                      <a:alpha val="43137"/>
                    </a:srgbClr>
                  </a:outerShdw>
                </a:effectLst>
              </a:rPr>
              <a:t>S</a:t>
            </a:r>
            <a:r>
              <a:rPr lang="en-US" sz="4400" u="sng" spc="60" dirty="0">
                <a:effectLst>
                  <a:outerShdw blurRad="38100" dist="38100" dir="2700000" algn="tl">
                    <a:srgbClr val="000000">
                      <a:alpha val="43137"/>
                    </a:srgbClr>
                  </a:outerShdw>
                </a:effectLst>
              </a:rPr>
              <a:t> </a:t>
            </a:r>
            <a:r>
              <a:rPr lang="en-US" sz="4400" u="sng" spc="-295" dirty="0">
                <a:effectLst>
                  <a:outerShdw blurRad="38100" dist="38100" dir="2700000" algn="tl">
                    <a:srgbClr val="000000">
                      <a:alpha val="43137"/>
                    </a:srgbClr>
                  </a:outerShdw>
                </a:effectLst>
              </a:rPr>
              <a:t>V</a:t>
            </a:r>
            <a:r>
              <a:rPr lang="en-US" sz="4400" u="sng" spc="-35" dirty="0">
                <a:effectLst>
                  <a:outerShdw blurRad="38100" dist="38100" dir="2700000" algn="tl">
                    <a:srgbClr val="000000">
                      <a:alpha val="43137"/>
                    </a:srgbClr>
                  </a:outerShdw>
                </a:effectLst>
              </a:rPr>
              <a:t>A</a:t>
            </a:r>
            <a:r>
              <a:rPr lang="en-US" sz="4400" u="sng" spc="25" dirty="0">
                <a:effectLst>
                  <a:outerShdw blurRad="38100" dist="38100" dir="2700000" algn="tl">
                    <a:srgbClr val="000000">
                      <a:alpha val="43137"/>
                    </a:srgbClr>
                  </a:outerShdw>
                </a:effectLst>
              </a:rPr>
              <a:t>LU</a:t>
            </a:r>
            <a:r>
              <a:rPr lang="en-US" sz="4400" u="sng" dirty="0">
                <a:effectLst>
                  <a:outerShdw blurRad="38100" dist="38100" dir="2700000" algn="tl">
                    <a:srgbClr val="000000">
                      <a:alpha val="43137"/>
                    </a:srgbClr>
                  </a:outerShdw>
                </a:effectLst>
              </a:rPr>
              <a:t>E</a:t>
            </a:r>
            <a:r>
              <a:rPr lang="en-US" sz="4400" u="sng" spc="-65" dirty="0">
                <a:effectLst>
                  <a:outerShdw blurRad="38100" dist="38100" dir="2700000" algn="tl">
                    <a:srgbClr val="000000">
                      <a:alpha val="43137"/>
                    </a:srgbClr>
                  </a:outerShdw>
                </a:effectLst>
              </a:rPr>
              <a:t> </a:t>
            </a:r>
            <a:r>
              <a:rPr lang="en-US" sz="4400" u="sng" spc="-15" dirty="0">
                <a:effectLst>
                  <a:outerShdw blurRad="38100" dist="38100" dir="2700000" algn="tl">
                    <a:srgbClr val="000000">
                      <a:alpha val="43137"/>
                    </a:srgbClr>
                  </a:outerShdw>
                </a:effectLst>
              </a:rPr>
              <a:t>P</a:t>
            </a:r>
            <a:r>
              <a:rPr lang="en-US" sz="4400" u="sng" spc="-30" dirty="0">
                <a:effectLst>
                  <a:outerShdw blurRad="38100" dist="38100" dir="2700000" algn="tl">
                    <a:srgbClr val="000000">
                      <a:alpha val="43137"/>
                    </a:srgbClr>
                  </a:outerShdw>
                </a:effectLst>
              </a:rPr>
              <a:t>R</a:t>
            </a:r>
            <a:r>
              <a:rPr lang="en-US" sz="4400" u="sng" spc="10" dirty="0">
                <a:effectLst>
                  <a:outerShdw blurRad="38100" dist="38100" dir="2700000" algn="tl">
                    <a:srgbClr val="000000">
                      <a:alpha val="43137"/>
                    </a:srgbClr>
                  </a:outerShdw>
                </a:effectLst>
              </a:rPr>
              <a:t>O</a:t>
            </a:r>
            <a:r>
              <a:rPr lang="en-US" sz="4400" u="sng" spc="-15" dirty="0">
                <a:effectLst>
                  <a:outerShdw blurRad="38100" dist="38100" dir="2700000" algn="tl">
                    <a:srgbClr val="000000">
                      <a:alpha val="43137"/>
                    </a:srgbClr>
                  </a:outerShdw>
                </a:effectLst>
              </a:rPr>
              <a:t>P</a:t>
            </a:r>
            <a:r>
              <a:rPr lang="en-US" sz="4400" u="sng" spc="10" dirty="0">
                <a:effectLst>
                  <a:outerShdw blurRad="38100" dist="38100" dir="2700000" algn="tl">
                    <a:srgbClr val="000000">
                      <a:alpha val="43137"/>
                    </a:srgbClr>
                  </a:outerShdw>
                </a:effectLst>
              </a:rPr>
              <a:t>O</a:t>
            </a:r>
            <a:r>
              <a:rPr lang="en-US" sz="4400" u="sng" spc="25" dirty="0">
                <a:effectLst>
                  <a:outerShdw blurRad="38100" dist="38100" dir="2700000" algn="tl">
                    <a:srgbClr val="000000">
                      <a:alpha val="43137"/>
                    </a:srgbClr>
                  </a:outerShdw>
                </a:effectLst>
              </a:rPr>
              <a:t>S</a:t>
            </a:r>
            <a:r>
              <a:rPr lang="en-US" sz="4400" u="sng" spc="-30" dirty="0">
                <a:effectLst>
                  <a:outerShdw blurRad="38100" dist="38100" dir="2700000" algn="tl">
                    <a:srgbClr val="000000">
                      <a:alpha val="43137"/>
                    </a:srgbClr>
                  </a:outerShdw>
                </a:effectLst>
              </a:rPr>
              <a:t>I</a:t>
            </a:r>
            <a:r>
              <a:rPr lang="en-US" sz="4400" u="sng" spc="-35" dirty="0">
                <a:effectLst>
                  <a:outerShdw blurRad="38100" dist="38100" dir="2700000" algn="tl">
                    <a:srgbClr val="000000">
                      <a:alpha val="43137"/>
                    </a:srgbClr>
                  </a:outerShdw>
                </a:effectLst>
              </a:rPr>
              <a:t>T</a:t>
            </a:r>
            <a:r>
              <a:rPr lang="en-US" sz="4400" u="sng" spc="-30" dirty="0">
                <a:effectLst>
                  <a:outerShdw blurRad="38100" dist="38100" dir="2700000" algn="tl">
                    <a:srgbClr val="000000">
                      <a:alpha val="43137"/>
                    </a:srgbClr>
                  </a:outerShdw>
                </a:effectLst>
              </a:rPr>
              <a:t>I</a:t>
            </a:r>
            <a:r>
              <a:rPr lang="en-US" sz="4400" u="sng" spc="10" dirty="0">
                <a:effectLst>
                  <a:outerShdw blurRad="38100" dist="38100" dir="2700000" algn="tl">
                    <a:srgbClr val="000000">
                      <a:alpha val="43137"/>
                    </a:srgbClr>
                  </a:outerShdw>
                </a:effectLst>
              </a:rPr>
              <a:t>O</a:t>
            </a:r>
            <a:r>
              <a:rPr lang="en-US" sz="4400" u="sng" dirty="0">
                <a:effectLst>
                  <a:outerShdw blurRad="38100" dist="38100" dir="2700000" algn="tl">
                    <a:srgbClr val="000000">
                      <a:alpha val="43137"/>
                    </a:srgbClr>
                  </a:outerShdw>
                </a:effectLst>
              </a:rPr>
              <a:t>N</a:t>
            </a:r>
            <a:endParaRPr lang="en-IN" sz="4400" u="sng"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F2A9D1DC-2C9A-A5D4-CCF7-D48018A4DE61}"/>
              </a:ext>
            </a:extLst>
          </p:cNvPr>
          <p:cNvSpPr txBox="1"/>
          <p:nvPr/>
        </p:nvSpPr>
        <p:spPr>
          <a:xfrm>
            <a:off x="569166" y="1046403"/>
            <a:ext cx="9125339" cy="1200329"/>
          </a:xfrm>
          <a:prstGeom prst="rect">
            <a:avLst/>
          </a:prstGeom>
          <a:noFill/>
        </p:spPr>
        <p:txBody>
          <a:bodyPr wrap="square">
            <a:spAutoFit/>
          </a:bodyPr>
          <a:lstStyle/>
          <a:p>
            <a:r>
              <a:rPr lang="en-US" dirty="0"/>
              <a:t>Our solution involves leveraging Excel to conduct a comprehensive analysis of employee data. This analysis provides valuable insights into various aspects of the workforce, including distribution, performance, compensation, and tenure. By utilizing advanced Excel functions, pivot tables, and visualizations, we offer a detailed and actionable understanding of employee dynamics.</a:t>
            </a:r>
            <a:endParaRPr lang="en-IN" dirty="0"/>
          </a:p>
        </p:txBody>
      </p:sp>
      <p:sp>
        <p:nvSpPr>
          <p:cNvPr id="6" name="TextBox 5">
            <a:extLst>
              <a:ext uri="{FF2B5EF4-FFF2-40B4-BE49-F238E27FC236}">
                <a16:creationId xmlns:a16="http://schemas.microsoft.com/office/drawing/2014/main" id="{C42FCB2C-9272-DBBC-3315-7FF4662901ED}"/>
              </a:ext>
            </a:extLst>
          </p:cNvPr>
          <p:cNvSpPr txBox="1"/>
          <p:nvPr/>
        </p:nvSpPr>
        <p:spPr>
          <a:xfrm>
            <a:off x="569165" y="2400451"/>
            <a:ext cx="9125338" cy="1631216"/>
          </a:xfrm>
          <a:prstGeom prst="rect">
            <a:avLst/>
          </a:prstGeom>
          <a:noFill/>
        </p:spPr>
        <p:txBody>
          <a:bodyPr wrap="square">
            <a:spAutoFit/>
          </a:bodyPr>
          <a:lstStyle/>
          <a:p>
            <a:pPr marL="285750" indent="-285750" algn="just">
              <a:buFont typeface="Wingdings" panose="05000000000000000000" pitchFamily="2" charset="2"/>
              <a:buChar char="J"/>
            </a:pPr>
            <a:r>
              <a:rPr lang="en-US" sz="1600" b="1" dirty="0"/>
              <a:t>Data Preparation and Cleaning</a:t>
            </a:r>
          </a:p>
          <a:p>
            <a:pPr marL="342900" indent="-342900" algn="just">
              <a:buFont typeface="+mj-lt"/>
              <a:buAutoNum type="arabicPeriod"/>
            </a:pPr>
            <a:endParaRPr lang="en-US" sz="1600" dirty="0"/>
          </a:p>
          <a:p>
            <a:pPr marL="342900" indent="-342900" algn="just">
              <a:buFont typeface="+mj-lt"/>
              <a:buAutoNum type="arabicPeriod"/>
            </a:pPr>
            <a:r>
              <a:rPr lang="en-US" sz="1600" b="1" dirty="0"/>
              <a:t>Data Import and Formatting:</a:t>
            </a:r>
            <a:r>
              <a:rPr lang="en-US" sz="1600" dirty="0"/>
              <a:t> Import raw data into Excel and ensure it is clean, consistent, and formatted correctly for analysis.</a:t>
            </a:r>
          </a:p>
          <a:p>
            <a:pPr marL="342900" indent="-342900" algn="just">
              <a:buFont typeface="+mj-lt"/>
              <a:buAutoNum type="arabicPeriod"/>
            </a:pPr>
            <a:endParaRPr lang="en-US" sz="1600" dirty="0"/>
          </a:p>
          <a:p>
            <a:pPr marL="342900" indent="-342900" algn="just">
              <a:buFont typeface="+mj-lt"/>
              <a:buAutoNum type="arabicPeriod"/>
            </a:pPr>
            <a:r>
              <a:rPr lang="en-US" sz="1600" b="1" dirty="0"/>
              <a:t>Data Validation:</a:t>
            </a:r>
            <a:r>
              <a:rPr lang="en-US" sz="1600" dirty="0"/>
              <a:t> Address any issues with missing values, duplicates, or inaccuracies.</a:t>
            </a:r>
          </a:p>
        </p:txBody>
      </p:sp>
      <p:sp>
        <p:nvSpPr>
          <p:cNvPr id="8" name="TextBox 7">
            <a:extLst>
              <a:ext uri="{FF2B5EF4-FFF2-40B4-BE49-F238E27FC236}">
                <a16:creationId xmlns:a16="http://schemas.microsoft.com/office/drawing/2014/main" id="{DD57F7CD-776B-0777-9603-3957C8143147}"/>
              </a:ext>
            </a:extLst>
          </p:cNvPr>
          <p:cNvSpPr txBox="1"/>
          <p:nvPr/>
        </p:nvSpPr>
        <p:spPr>
          <a:xfrm>
            <a:off x="569166" y="4031667"/>
            <a:ext cx="9125337" cy="1815882"/>
          </a:xfrm>
          <a:prstGeom prst="rect">
            <a:avLst/>
          </a:prstGeom>
          <a:noFill/>
        </p:spPr>
        <p:txBody>
          <a:bodyPr wrap="square">
            <a:spAutoFit/>
          </a:bodyPr>
          <a:lstStyle/>
          <a:p>
            <a:pPr marL="285750" indent="-285750" algn="just">
              <a:buFont typeface="Wingdings" panose="05000000000000000000" pitchFamily="2" charset="2"/>
              <a:buChar char="J"/>
            </a:pPr>
            <a:r>
              <a:rPr lang="en-US" sz="1600" b="1" dirty="0"/>
              <a:t>Actionable Insights and Recommendations</a:t>
            </a:r>
          </a:p>
          <a:p>
            <a:pPr marL="342900" indent="-342900" algn="just">
              <a:buFont typeface="+mj-lt"/>
              <a:buAutoNum type="arabicPeriod"/>
            </a:pPr>
            <a:endParaRPr lang="en-US" sz="1600" dirty="0"/>
          </a:p>
          <a:p>
            <a:pPr marL="342900" indent="-342900" algn="just">
              <a:buFont typeface="+mj-lt"/>
              <a:buAutoNum type="arabicPeriod"/>
            </a:pPr>
            <a:r>
              <a:rPr lang="en-US" sz="1600" b="1" dirty="0"/>
              <a:t>Strategic Recommendations:</a:t>
            </a:r>
            <a:r>
              <a:rPr lang="en-US" sz="1600" dirty="0"/>
              <a:t> Provide insights that can guide decisions on hiring, promotions, salary adjustments, and training needs.</a:t>
            </a:r>
          </a:p>
          <a:p>
            <a:pPr marL="342900" indent="-342900" algn="just">
              <a:buFont typeface="+mj-lt"/>
              <a:buAutoNum type="arabicPeriod"/>
            </a:pPr>
            <a:endParaRPr lang="en-US" sz="1600" dirty="0"/>
          </a:p>
          <a:p>
            <a:pPr marL="342900" indent="-342900" algn="just">
              <a:buFont typeface="+mj-lt"/>
              <a:buAutoNum type="arabicPeriod"/>
            </a:pPr>
            <a:r>
              <a:rPr lang="en-US" sz="1600" b="1" dirty="0"/>
              <a:t>Trend Identification:</a:t>
            </a:r>
            <a:r>
              <a:rPr lang="en-US" sz="1600" dirty="0"/>
              <a:t> Highlight key trends and patterns to support strategic planning and operational adjustments</a:t>
            </a:r>
            <a:r>
              <a:rPr lang="en-US" sz="1400" dirty="0"/>
              <a:t>.</a:t>
            </a:r>
          </a:p>
        </p:txBody>
      </p:sp>
      <p:pic>
        <p:nvPicPr>
          <p:cNvPr id="11" name="Picture 10">
            <a:extLst>
              <a:ext uri="{FF2B5EF4-FFF2-40B4-BE49-F238E27FC236}">
                <a16:creationId xmlns:a16="http://schemas.microsoft.com/office/drawing/2014/main" id="{53DCF3C4-535C-72B9-69A0-E5EFB98645B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517224" y="1441029"/>
            <a:ext cx="2674777" cy="3396341"/>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120144581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2ACD13-5FA0-8CCE-B0D0-7FFEB4EC1765}"/>
              </a:ext>
            </a:extLst>
          </p:cNvPr>
          <p:cNvSpPr txBox="1"/>
          <p:nvPr/>
        </p:nvSpPr>
        <p:spPr>
          <a:xfrm>
            <a:off x="-363895" y="113912"/>
            <a:ext cx="6774025" cy="923330"/>
          </a:xfrm>
          <a:prstGeom prst="rect">
            <a:avLst/>
          </a:prstGeom>
          <a:noFill/>
        </p:spPr>
        <p:txBody>
          <a:bodyPr wrap="square">
            <a:spAutoFit/>
          </a:bodyPr>
          <a:lstStyle/>
          <a:p>
            <a:pPr algn="ctr"/>
            <a:r>
              <a:rPr lang="en-IN" sz="5400" u="sng" dirty="0">
                <a:effectLst>
                  <a:outerShdw blurRad="38100" dist="38100" dir="2700000" algn="tl">
                    <a:srgbClr val="000000">
                      <a:alpha val="43137"/>
                    </a:srgbClr>
                  </a:outerShdw>
                </a:effectLst>
              </a:rPr>
              <a:t>Dataset Description</a:t>
            </a:r>
          </a:p>
        </p:txBody>
      </p:sp>
      <p:sp>
        <p:nvSpPr>
          <p:cNvPr id="4" name="TextBox 3">
            <a:extLst>
              <a:ext uri="{FF2B5EF4-FFF2-40B4-BE49-F238E27FC236}">
                <a16:creationId xmlns:a16="http://schemas.microsoft.com/office/drawing/2014/main" id="{CBF8BA2F-71AD-9E7F-849E-DD0BC7DB5CC6}"/>
              </a:ext>
            </a:extLst>
          </p:cNvPr>
          <p:cNvSpPr txBox="1"/>
          <p:nvPr/>
        </p:nvSpPr>
        <p:spPr>
          <a:xfrm>
            <a:off x="373223" y="1211434"/>
            <a:ext cx="8920067" cy="1200329"/>
          </a:xfrm>
          <a:prstGeom prst="rect">
            <a:avLst/>
          </a:prstGeom>
          <a:noFill/>
        </p:spPr>
        <p:txBody>
          <a:bodyPr wrap="square">
            <a:spAutoFit/>
          </a:bodyPr>
          <a:lstStyle/>
          <a:p>
            <a:r>
              <a:rPr lang="en-US" dirty="0"/>
              <a:t>The dataset consists of information about employees within an organization. It includes various attributes that provide insights into employee demographics, performance, compensation, and tenure. This data is crucial for analyzing workforce distribution, performance metrics, and compensation trends.</a:t>
            </a:r>
            <a:endParaRPr lang="en-IN" dirty="0"/>
          </a:p>
        </p:txBody>
      </p:sp>
      <p:sp>
        <p:nvSpPr>
          <p:cNvPr id="6" name="TextBox 5">
            <a:extLst>
              <a:ext uri="{FF2B5EF4-FFF2-40B4-BE49-F238E27FC236}">
                <a16:creationId xmlns:a16="http://schemas.microsoft.com/office/drawing/2014/main" id="{245F25E3-1106-E078-B32D-786FF0BE8B4D}"/>
              </a:ext>
            </a:extLst>
          </p:cNvPr>
          <p:cNvSpPr txBox="1"/>
          <p:nvPr/>
        </p:nvSpPr>
        <p:spPr>
          <a:xfrm>
            <a:off x="373223" y="2585955"/>
            <a:ext cx="8920066" cy="1200329"/>
          </a:xfrm>
          <a:prstGeom prst="rect">
            <a:avLst/>
          </a:prstGeom>
          <a:noFill/>
        </p:spPr>
        <p:txBody>
          <a:bodyPr wrap="square">
            <a:spAutoFit/>
          </a:bodyPr>
          <a:lstStyle/>
          <a:p>
            <a:pPr marL="285750" indent="-285750">
              <a:buFont typeface="Wingdings" panose="05000000000000000000" pitchFamily="2" charset="2"/>
              <a:buChar char="J"/>
            </a:pPr>
            <a:r>
              <a:rPr lang="en-US" b="1" dirty="0"/>
              <a:t>Employee ID</a:t>
            </a:r>
            <a:endParaRPr lang="en-US" dirty="0"/>
          </a:p>
          <a:p>
            <a:pPr marL="400050" indent="-400050">
              <a:buFont typeface="+mj-lt"/>
              <a:buAutoNum type="romanLcPeriod"/>
            </a:pPr>
            <a:r>
              <a:rPr lang="en-US" b="1" dirty="0"/>
              <a:t>Description:</a:t>
            </a:r>
            <a:r>
              <a:rPr lang="en-US" dirty="0"/>
              <a:t> A unique identifier assigned to each employee.</a:t>
            </a:r>
          </a:p>
          <a:p>
            <a:pPr marL="400050" indent="-400050">
              <a:buFont typeface="+mj-lt"/>
              <a:buAutoNum type="romanLcPeriod"/>
            </a:pPr>
            <a:r>
              <a:rPr lang="en-US" b="1" dirty="0"/>
              <a:t>Type:</a:t>
            </a:r>
            <a:r>
              <a:rPr lang="en-US" dirty="0"/>
              <a:t> Numeric or alphanumeric.</a:t>
            </a:r>
          </a:p>
          <a:p>
            <a:pPr marL="400050" indent="-400050">
              <a:buFont typeface="+mj-lt"/>
              <a:buAutoNum type="romanLcPeriod"/>
            </a:pPr>
            <a:r>
              <a:rPr lang="en-US" b="1" dirty="0"/>
              <a:t>Usage:</a:t>
            </a:r>
            <a:r>
              <a:rPr lang="en-US" dirty="0"/>
              <a:t> Used for identifying and referencing individual employees.</a:t>
            </a:r>
          </a:p>
        </p:txBody>
      </p:sp>
      <p:sp>
        <p:nvSpPr>
          <p:cNvPr id="8" name="TextBox 7">
            <a:extLst>
              <a:ext uri="{FF2B5EF4-FFF2-40B4-BE49-F238E27FC236}">
                <a16:creationId xmlns:a16="http://schemas.microsoft.com/office/drawing/2014/main" id="{1EF31325-E053-6467-EFFF-365721AAAD8F}"/>
              </a:ext>
            </a:extLst>
          </p:cNvPr>
          <p:cNvSpPr txBox="1"/>
          <p:nvPr/>
        </p:nvSpPr>
        <p:spPr>
          <a:xfrm>
            <a:off x="373223" y="3960476"/>
            <a:ext cx="6284166" cy="1200329"/>
          </a:xfrm>
          <a:prstGeom prst="rect">
            <a:avLst/>
          </a:prstGeom>
          <a:noFill/>
        </p:spPr>
        <p:txBody>
          <a:bodyPr wrap="square">
            <a:spAutoFit/>
          </a:bodyPr>
          <a:lstStyle/>
          <a:p>
            <a:pPr marL="285750" indent="-285750">
              <a:buFont typeface="Wingdings" panose="05000000000000000000" pitchFamily="2" charset="2"/>
              <a:buChar char="J"/>
            </a:pPr>
            <a:r>
              <a:rPr lang="en-US" b="1" dirty="0"/>
              <a:t>Name</a:t>
            </a:r>
            <a:endParaRPr lang="en-US" dirty="0"/>
          </a:p>
          <a:p>
            <a:pPr marL="400050" indent="-400050">
              <a:buFont typeface="+mj-lt"/>
              <a:buAutoNum type="romanLcPeriod"/>
            </a:pPr>
            <a:r>
              <a:rPr lang="en-US" b="1" dirty="0"/>
              <a:t>Description:</a:t>
            </a:r>
            <a:r>
              <a:rPr lang="en-US" dirty="0"/>
              <a:t> Full name of the employee.</a:t>
            </a:r>
          </a:p>
          <a:p>
            <a:pPr marL="400050" indent="-400050">
              <a:buFont typeface="+mj-lt"/>
              <a:buAutoNum type="romanLcPeriod"/>
            </a:pPr>
            <a:r>
              <a:rPr lang="en-US" b="1" dirty="0"/>
              <a:t>Type:</a:t>
            </a:r>
            <a:r>
              <a:rPr lang="en-US" dirty="0"/>
              <a:t> Text.</a:t>
            </a:r>
          </a:p>
          <a:p>
            <a:pPr marL="400050" indent="-400050">
              <a:buFont typeface="+mj-lt"/>
              <a:buAutoNum type="romanLcPeriod"/>
            </a:pPr>
            <a:r>
              <a:rPr lang="en-US" b="1" dirty="0"/>
              <a:t>Usage:</a:t>
            </a:r>
            <a:r>
              <a:rPr lang="en-US" dirty="0"/>
              <a:t> Personal identification and record-keeping.</a:t>
            </a:r>
          </a:p>
        </p:txBody>
      </p:sp>
      <p:pic>
        <p:nvPicPr>
          <p:cNvPr id="12" name="Picture 11">
            <a:extLst>
              <a:ext uri="{FF2B5EF4-FFF2-40B4-BE49-F238E27FC236}">
                <a16:creationId xmlns:a16="http://schemas.microsoft.com/office/drawing/2014/main" id="{06F563EE-3D61-7FC8-DF67-3CA612BF460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705461" y="113912"/>
            <a:ext cx="3486538" cy="668713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8866475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D338F3-EA36-22B9-ACF9-C94CBF396F21}"/>
              </a:ext>
            </a:extLst>
          </p:cNvPr>
          <p:cNvSpPr txBox="1"/>
          <p:nvPr/>
        </p:nvSpPr>
        <p:spPr>
          <a:xfrm>
            <a:off x="0" y="-48445"/>
            <a:ext cx="8808098" cy="769441"/>
          </a:xfrm>
          <a:prstGeom prst="rect">
            <a:avLst/>
          </a:prstGeom>
          <a:noFill/>
        </p:spPr>
        <p:txBody>
          <a:bodyPr wrap="square">
            <a:spAutoFit/>
          </a:bodyPr>
          <a:lstStyle/>
          <a:p>
            <a:pPr algn="ctr"/>
            <a:r>
              <a:rPr lang="en-US" sz="4400" u="sng" spc="15" dirty="0">
                <a:effectLst>
                  <a:outerShdw blurRad="38100" dist="38100" dir="2700000" algn="tl">
                    <a:srgbClr val="000000">
                      <a:alpha val="43137"/>
                    </a:srgbClr>
                  </a:outerShdw>
                </a:effectLst>
              </a:rPr>
              <a:t>THE</a:t>
            </a:r>
            <a:r>
              <a:rPr lang="en-US" sz="4400" u="sng" spc="20" dirty="0">
                <a:effectLst>
                  <a:outerShdw blurRad="38100" dist="38100" dir="2700000" algn="tl">
                    <a:srgbClr val="000000">
                      <a:alpha val="43137"/>
                    </a:srgbClr>
                  </a:outerShdw>
                </a:effectLst>
              </a:rPr>
              <a:t> "</a:t>
            </a:r>
            <a:r>
              <a:rPr lang="en-US" sz="4400" u="sng" spc="10" dirty="0">
                <a:effectLst>
                  <a:outerShdw blurRad="38100" dist="38100" dir="2700000" algn="tl">
                    <a:srgbClr val="000000">
                      <a:alpha val="43137"/>
                    </a:srgbClr>
                  </a:outerShdw>
                </a:effectLst>
              </a:rPr>
              <a:t>WOW"</a:t>
            </a:r>
            <a:r>
              <a:rPr lang="en-US" sz="4400" u="sng" spc="85" dirty="0">
                <a:effectLst>
                  <a:outerShdw blurRad="38100" dist="38100" dir="2700000" algn="tl">
                    <a:srgbClr val="000000">
                      <a:alpha val="43137"/>
                    </a:srgbClr>
                  </a:outerShdw>
                </a:effectLst>
              </a:rPr>
              <a:t> </a:t>
            </a:r>
            <a:r>
              <a:rPr lang="en-US" sz="4400" u="sng" spc="10" dirty="0">
                <a:effectLst>
                  <a:outerShdw blurRad="38100" dist="38100" dir="2700000" algn="tl">
                    <a:srgbClr val="000000">
                      <a:alpha val="43137"/>
                    </a:srgbClr>
                  </a:outerShdw>
                </a:effectLst>
              </a:rPr>
              <a:t>IN</a:t>
            </a:r>
            <a:r>
              <a:rPr lang="en-US" sz="4400" u="sng" spc="-5" dirty="0">
                <a:effectLst>
                  <a:outerShdw blurRad="38100" dist="38100" dir="2700000" algn="tl">
                    <a:srgbClr val="000000">
                      <a:alpha val="43137"/>
                    </a:srgbClr>
                  </a:outerShdw>
                </a:effectLst>
              </a:rPr>
              <a:t> </a:t>
            </a:r>
            <a:r>
              <a:rPr lang="en-US" sz="4400" u="sng" spc="15" dirty="0">
                <a:effectLst>
                  <a:outerShdw blurRad="38100" dist="38100" dir="2700000" algn="tl">
                    <a:srgbClr val="000000">
                      <a:alpha val="43137"/>
                    </a:srgbClr>
                  </a:outerShdw>
                </a:effectLst>
              </a:rPr>
              <a:t>OUR</a:t>
            </a:r>
            <a:r>
              <a:rPr lang="en-US" sz="4400" u="sng" spc="-10" dirty="0">
                <a:effectLst>
                  <a:outerShdw blurRad="38100" dist="38100" dir="2700000" algn="tl">
                    <a:srgbClr val="000000">
                      <a:alpha val="43137"/>
                    </a:srgbClr>
                  </a:outerShdw>
                </a:effectLst>
              </a:rPr>
              <a:t> </a:t>
            </a:r>
            <a:r>
              <a:rPr lang="en-US" sz="4400" u="sng" spc="20" dirty="0">
                <a:effectLst>
                  <a:outerShdw blurRad="38100" dist="38100" dir="2700000" algn="tl">
                    <a:srgbClr val="000000">
                      <a:alpha val="43137"/>
                    </a:srgbClr>
                  </a:outerShdw>
                </a:effectLst>
              </a:rPr>
              <a:t>SOLUTION</a:t>
            </a:r>
            <a:endParaRPr lang="en-IN" sz="4400" u="sng"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0FC81ECA-EB3A-E59A-775F-745A99FB259C}"/>
              </a:ext>
            </a:extLst>
          </p:cNvPr>
          <p:cNvSpPr txBox="1"/>
          <p:nvPr/>
        </p:nvSpPr>
        <p:spPr>
          <a:xfrm>
            <a:off x="279918" y="720996"/>
            <a:ext cx="8808097" cy="2585323"/>
          </a:xfrm>
          <a:prstGeom prst="rect">
            <a:avLst/>
          </a:prstGeom>
          <a:noFill/>
        </p:spPr>
        <p:txBody>
          <a:bodyPr wrap="square">
            <a:spAutoFit/>
          </a:bodyPr>
          <a:lstStyle/>
          <a:p>
            <a:pPr marL="285750" indent="-285750">
              <a:buFont typeface="Wingdings" panose="05000000000000000000" pitchFamily="2" charset="2"/>
              <a:buChar char="v"/>
            </a:pPr>
            <a:r>
              <a:rPr lang="en-US" dirty="0"/>
              <a:t> </a:t>
            </a:r>
            <a:r>
              <a:rPr lang="en-US" b="1" dirty="0"/>
              <a:t>Innovative Data Visualizations:</a:t>
            </a:r>
          </a:p>
          <a:p>
            <a:endParaRPr lang="en-US" dirty="0"/>
          </a:p>
          <a:p>
            <a:pPr marL="285750" indent="-285750">
              <a:buFont typeface="Wingdings" panose="05000000000000000000" pitchFamily="2" charset="2"/>
              <a:buChar char="§"/>
            </a:pPr>
            <a:r>
              <a:rPr lang="en-US" b="1" dirty="0"/>
              <a:t>Interactive Dashboards:</a:t>
            </a:r>
            <a:r>
              <a:rPr lang="en-US" dirty="0"/>
              <a:t> Design highly interactive dashboards using Excel features such as slicers, pivot charts, and dynamic ranges. These allow users to filter data on-the-fly and explore various aspects of the workforce, such as departmental performance or compensation trends.</a:t>
            </a:r>
          </a:p>
          <a:p>
            <a:pPr marL="285750" indent="-285750">
              <a:buFont typeface="Wingdings" panose="05000000000000000000" pitchFamily="2" charset="2"/>
              <a:buChar char="§"/>
            </a:pPr>
            <a:r>
              <a:rPr lang="en-US" b="1" dirty="0"/>
              <a:t>Custom Visuals:</a:t>
            </a:r>
            <a:r>
              <a:rPr lang="en-US" dirty="0"/>
              <a:t> Incorporate advanced chart types, like heat maps to visualize performance distribution or waterfall charts to illustrate changes in employee metrics over time. These visuals make complex data more comprehensible and engaging.</a:t>
            </a:r>
          </a:p>
        </p:txBody>
      </p:sp>
      <p:sp>
        <p:nvSpPr>
          <p:cNvPr id="6" name="TextBox 5">
            <a:extLst>
              <a:ext uri="{FF2B5EF4-FFF2-40B4-BE49-F238E27FC236}">
                <a16:creationId xmlns:a16="http://schemas.microsoft.com/office/drawing/2014/main" id="{7078C248-F400-E7CC-2C1F-28C07A53F3C0}"/>
              </a:ext>
            </a:extLst>
          </p:cNvPr>
          <p:cNvSpPr txBox="1"/>
          <p:nvPr/>
        </p:nvSpPr>
        <p:spPr>
          <a:xfrm>
            <a:off x="195942" y="3256993"/>
            <a:ext cx="8808096" cy="1477328"/>
          </a:xfrm>
          <a:prstGeom prst="rect">
            <a:avLst/>
          </a:prstGeom>
          <a:noFill/>
        </p:spPr>
        <p:txBody>
          <a:bodyPr wrap="square">
            <a:spAutoFit/>
          </a:bodyPr>
          <a:lstStyle/>
          <a:p>
            <a:pPr marL="285750" indent="-285750">
              <a:buFont typeface="Wingdings" panose="05000000000000000000" pitchFamily="2" charset="2"/>
              <a:buChar char="v"/>
            </a:pPr>
            <a:r>
              <a:rPr lang="en-US" b="1" dirty="0"/>
              <a:t>Enhanced Decision-Making:</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
            </a:pPr>
            <a:r>
              <a:rPr lang="en-US" b="1" dirty="0"/>
              <a:t>Informed Strategy:</a:t>
            </a:r>
            <a:r>
              <a:rPr lang="en-US" dirty="0"/>
              <a:t> Enable more informed decision-making by providing comprehensive, accurate, and easily interpretable data insights, allowing managers and executives to make strategic choices based on solid evidence.</a:t>
            </a:r>
          </a:p>
        </p:txBody>
      </p:sp>
      <p:sp>
        <p:nvSpPr>
          <p:cNvPr id="8" name="TextBox 7">
            <a:extLst>
              <a:ext uri="{FF2B5EF4-FFF2-40B4-BE49-F238E27FC236}">
                <a16:creationId xmlns:a16="http://schemas.microsoft.com/office/drawing/2014/main" id="{6B04F9E4-4B46-026F-4778-B70FA5EF24C8}"/>
              </a:ext>
            </a:extLst>
          </p:cNvPr>
          <p:cNvSpPr txBox="1"/>
          <p:nvPr/>
        </p:nvSpPr>
        <p:spPr>
          <a:xfrm>
            <a:off x="195941" y="4659676"/>
            <a:ext cx="8714794" cy="1477328"/>
          </a:xfrm>
          <a:prstGeom prst="rect">
            <a:avLst/>
          </a:prstGeom>
          <a:noFill/>
        </p:spPr>
        <p:txBody>
          <a:bodyPr wrap="square">
            <a:spAutoFit/>
          </a:bodyPr>
          <a:lstStyle/>
          <a:p>
            <a:pPr marL="285750" indent="-285750">
              <a:buFont typeface="Wingdings" panose="05000000000000000000" pitchFamily="2" charset="2"/>
              <a:buChar char="v"/>
            </a:pPr>
            <a:r>
              <a:rPr lang="en-US" b="1" dirty="0"/>
              <a:t>Cost-Effectiveness:</a:t>
            </a:r>
          </a:p>
          <a:p>
            <a:endParaRPr lang="en-US" dirty="0"/>
          </a:p>
          <a:p>
            <a:pPr marL="285750" indent="-285750">
              <a:buFont typeface="Wingdings" panose="05000000000000000000" pitchFamily="2" charset="2"/>
              <a:buChar char="§"/>
            </a:pPr>
            <a:r>
              <a:rPr lang="en-US" b="1" dirty="0"/>
              <a:t>Affordable Excellence:</a:t>
            </a:r>
            <a:r>
              <a:rPr lang="en-US" dirty="0"/>
              <a:t> Deliver high-quality analytics and visualizations using Excel, which is a cost-effective alternative to more expensive HR analytics tools, offering significant value without a large financial investment.</a:t>
            </a:r>
          </a:p>
        </p:txBody>
      </p:sp>
      <p:pic>
        <p:nvPicPr>
          <p:cNvPr id="10" name="Picture 9">
            <a:extLst>
              <a:ext uri="{FF2B5EF4-FFF2-40B4-BE49-F238E27FC236}">
                <a16:creationId xmlns:a16="http://schemas.microsoft.com/office/drawing/2014/main" id="{0A0CA5C8-05E5-E5E0-C375-A37979E005A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088013" y="158620"/>
            <a:ext cx="3237725" cy="6973432"/>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114240906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355</TotalTime>
  <Words>1049</Words>
  <Application>Microsoft Office PowerPoint</Application>
  <PresentationFormat>Widescreen</PresentationFormat>
  <Paragraphs>89</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Courier New</vt:lpstr>
      <vt:lpstr>Gill Sans MT</vt:lpstr>
      <vt:lpstr>Indeed Sans</vt:lpstr>
      <vt:lpstr>Times New Roman</vt:lpstr>
      <vt:lpstr>Trebuchet MS</vt:lpstr>
      <vt:lpstr>Wingdings</vt:lpstr>
      <vt:lpstr>Gallery</vt:lpstr>
      <vt:lpstr>Employee Data Analysis using Excel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swetha sankar</dc:creator>
  <cp:lastModifiedBy>swetha sankar</cp:lastModifiedBy>
  <cp:revision>13</cp:revision>
  <dcterms:created xsi:type="dcterms:W3CDTF">2024-09-03T08:09:41Z</dcterms:created>
  <dcterms:modified xsi:type="dcterms:W3CDTF">2024-09-03T15:00:11Z</dcterms:modified>
</cp:coreProperties>
</file>