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83" r:id="rId6"/>
    <p:sldId id="284" r:id="rId7"/>
    <p:sldId id="259" r:id="rId8"/>
    <p:sldId id="278" r:id="rId9"/>
    <p:sldId id="263" r:id="rId10"/>
    <p:sldId id="268" r:id="rId11"/>
    <p:sldId id="285"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varScale="1">
        <p:scale>
          <a:sx n="69" d="100"/>
          <a:sy n="69" d="100"/>
        </p:scale>
        <p:origin x="78" y="12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a:t>Sentiment analysis for marketing</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7217403" y="3784277"/>
            <a:ext cx="3043518" cy="2131614"/>
          </a:xfrm>
        </p:spPr>
        <p:txBody>
          <a:bodyPr/>
          <a:lstStyle/>
          <a:p>
            <a:pPr algn="l"/>
            <a:r>
              <a:rPr lang="en-US" dirty="0" err="1"/>
              <a:t>V.Suvathi</a:t>
            </a:r>
            <a:endParaRPr lang="en-US" dirty="0"/>
          </a:p>
          <a:p>
            <a:pPr algn="l"/>
            <a:r>
              <a:rPr lang="en-US" dirty="0" err="1"/>
              <a:t>P.Navinraj</a:t>
            </a:r>
            <a:endParaRPr lang="en-US" dirty="0"/>
          </a:p>
          <a:p>
            <a:pPr algn="l"/>
            <a:r>
              <a:rPr lang="en-US" dirty="0" err="1"/>
              <a:t>M.Subitha</a:t>
            </a:r>
            <a:endParaRPr lang="en-US" dirty="0"/>
          </a:p>
          <a:p>
            <a:pPr algn="l"/>
            <a:r>
              <a:rPr lang="en-US" dirty="0" err="1"/>
              <a:t>R.Kowshick</a:t>
            </a:r>
            <a:endParaRPr lang="en-US" dirty="0"/>
          </a:p>
          <a:p>
            <a:pPr algn="l"/>
            <a:r>
              <a:rPr lang="en-US" dirty="0" err="1"/>
              <a:t>S.Navaneethakrishnan</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FE6C-98BD-CFB0-A298-75DB8636778C}"/>
              </a:ext>
            </a:extLst>
          </p:cNvPr>
          <p:cNvSpPr>
            <a:spLocks noGrp="1"/>
          </p:cNvSpPr>
          <p:nvPr>
            <p:ph type="title"/>
          </p:nvPr>
        </p:nvSpPr>
        <p:spPr>
          <a:xfrm>
            <a:off x="947097" y="2937164"/>
            <a:ext cx="6229530" cy="2584606"/>
          </a:xfrm>
        </p:spPr>
        <p:txBody>
          <a:bodyPr/>
          <a:lstStyle/>
          <a:p>
            <a:pPr algn="l">
              <a:lnSpc>
                <a:spcPct val="150000"/>
              </a:lnSpc>
            </a:pPr>
            <a:r>
              <a:rPr lang="en-US" sz="4000" dirty="0"/>
              <a:t>Problem statement</a:t>
            </a:r>
            <a:br>
              <a:rPr lang="en-US" sz="4000" dirty="0"/>
            </a:br>
            <a:br>
              <a:rPr lang="en-US" sz="4000" dirty="0"/>
            </a:br>
            <a:r>
              <a:rPr lang="en-US" sz="1800" b="0" i="0" dirty="0">
                <a:solidFill>
                  <a:schemeClr val="bg2">
                    <a:lumMod val="10000"/>
                  </a:schemeClr>
                </a:solidFill>
                <a:effectLst/>
                <a:latin typeface="Söhne"/>
              </a:rPr>
              <a:t>"Effective marketing requires a deep understanding of customer sentiment and feedback, yet the sheer volume of unstructured data from diverse sources poses a challenge. The problem is how to implement sentiment analysis tools and strategies that provide actionable insights to enhance marketing campaigns and brand perception</a:t>
            </a:r>
            <a:r>
              <a:rPr lang="en-US" sz="1800" b="0" i="0" dirty="0">
                <a:solidFill>
                  <a:srgbClr val="D1D5DB"/>
                </a:solidFill>
                <a:effectLst/>
                <a:latin typeface="Söhne"/>
              </a:rPr>
              <a:t>."</a:t>
            </a:r>
            <a:endParaRPr lang="en-IN" sz="1800" dirty="0"/>
          </a:p>
        </p:txBody>
      </p:sp>
      <p:pic>
        <p:nvPicPr>
          <p:cNvPr id="5" name="Content Placeholder 4">
            <a:extLst>
              <a:ext uri="{FF2B5EF4-FFF2-40B4-BE49-F238E27FC236}">
                <a16:creationId xmlns:a16="http://schemas.microsoft.com/office/drawing/2014/main" id="{BB41342A-602C-A8CA-F2B4-D64361F07902}"/>
              </a:ext>
            </a:extLst>
          </p:cNvPr>
          <p:cNvPicPr>
            <a:picLocks noGrp="1" noChangeAspect="1"/>
          </p:cNvPicPr>
          <p:nvPr>
            <p:ph idx="1"/>
          </p:nvPr>
        </p:nvPicPr>
        <p:blipFill>
          <a:blip r:embed="rId2"/>
          <a:stretch>
            <a:fillRect/>
          </a:stretch>
        </p:blipFill>
        <p:spPr>
          <a:xfrm>
            <a:off x="7176627" y="1717963"/>
            <a:ext cx="4295553" cy="4197927"/>
          </a:xfrm>
        </p:spPr>
      </p:pic>
    </p:spTree>
    <p:extLst>
      <p:ext uri="{BB962C8B-B14F-4D97-AF65-F5344CB8AC3E}">
        <p14:creationId xmlns:p14="http://schemas.microsoft.com/office/powerpoint/2010/main" val="313798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36F2-4398-7523-EC7F-5B7C2C8958B3}"/>
              </a:ext>
            </a:extLst>
          </p:cNvPr>
          <p:cNvSpPr>
            <a:spLocks noGrp="1"/>
          </p:cNvSpPr>
          <p:nvPr>
            <p:ph type="ctrTitle"/>
          </p:nvPr>
        </p:nvSpPr>
        <p:spPr>
          <a:xfrm>
            <a:off x="-1468582" y="775443"/>
            <a:ext cx="7661564" cy="911813"/>
          </a:xfrm>
        </p:spPr>
        <p:txBody>
          <a:bodyPr/>
          <a:lstStyle/>
          <a:p>
            <a:r>
              <a:rPr lang="en-US" dirty="0"/>
              <a:t>solution</a:t>
            </a:r>
            <a:endParaRPr lang="en-IN" dirty="0"/>
          </a:p>
        </p:txBody>
      </p:sp>
      <p:sp>
        <p:nvSpPr>
          <p:cNvPr id="3" name="Subtitle 2">
            <a:extLst>
              <a:ext uri="{FF2B5EF4-FFF2-40B4-BE49-F238E27FC236}">
                <a16:creationId xmlns:a16="http://schemas.microsoft.com/office/drawing/2014/main" id="{CAE00B5E-A8EF-6E26-89DB-2C33C57F8A91}"/>
              </a:ext>
            </a:extLst>
          </p:cNvPr>
          <p:cNvSpPr>
            <a:spLocks noGrp="1"/>
          </p:cNvSpPr>
          <p:nvPr>
            <p:ph type="subTitle" idx="1"/>
          </p:nvPr>
        </p:nvSpPr>
        <p:spPr>
          <a:xfrm>
            <a:off x="803563" y="1889899"/>
            <a:ext cx="9144000" cy="3280845"/>
          </a:xfrm>
        </p:spPr>
        <p:txBody>
          <a:bodyPr>
            <a:normAutofit fontScale="92500" lnSpcReduction="10000"/>
          </a:bodyPr>
          <a:lstStyle/>
          <a:p>
            <a:pPr algn="l"/>
            <a:r>
              <a:rPr lang="en-US" sz="2000" b="0" i="0" dirty="0">
                <a:solidFill>
                  <a:schemeClr val="bg2">
                    <a:lumMod val="10000"/>
                  </a:schemeClr>
                </a:solidFill>
                <a:effectLst/>
                <a:latin typeface="Aptos Narrow" panose="020B0004020202020204" pitchFamily="34" charset="0"/>
              </a:rPr>
              <a:t>Implement an "Emotion-Enhanced Social Media Campaign" strategy by </a:t>
            </a:r>
          </a:p>
          <a:p>
            <a:pPr algn="l"/>
            <a:r>
              <a:rPr lang="en-US" sz="2000" b="0" i="0" dirty="0">
                <a:solidFill>
                  <a:schemeClr val="bg2">
                    <a:lumMod val="10000"/>
                  </a:schemeClr>
                </a:solidFill>
                <a:effectLst/>
                <a:latin typeface="Aptos Narrow" panose="020B0004020202020204" pitchFamily="34" charset="0"/>
              </a:rPr>
              <a:t>using sentiment analysis to identify and target users experiencing specific</a:t>
            </a:r>
          </a:p>
          <a:p>
            <a:pPr algn="l"/>
            <a:r>
              <a:rPr lang="en-US" sz="2000" b="0" i="0" dirty="0">
                <a:solidFill>
                  <a:schemeClr val="bg2">
                    <a:lumMod val="10000"/>
                  </a:schemeClr>
                </a:solidFill>
                <a:effectLst/>
                <a:latin typeface="Aptos Narrow" panose="020B0004020202020204" pitchFamily="34" charset="0"/>
              </a:rPr>
              <a:t> emotions in real-time on platforms like Twitter and Instagram.</a:t>
            </a:r>
          </a:p>
          <a:p>
            <a:pPr algn="l"/>
            <a:r>
              <a:rPr lang="en-US" sz="2000" b="0" i="0" dirty="0">
                <a:solidFill>
                  <a:schemeClr val="bg2">
                    <a:lumMod val="10000"/>
                  </a:schemeClr>
                </a:solidFill>
                <a:effectLst/>
                <a:latin typeface="Aptos Narrow" panose="020B0004020202020204" pitchFamily="34" charset="0"/>
              </a:rPr>
              <a:t> Craft emotionally resonant content that aligns with the detected sentiment, </a:t>
            </a:r>
          </a:p>
          <a:p>
            <a:pPr algn="l"/>
            <a:r>
              <a:rPr lang="en-US" sz="2000" b="0" i="0" dirty="0">
                <a:solidFill>
                  <a:schemeClr val="bg2">
                    <a:lumMod val="10000"/>
                  </a:schemeClr>
                </a:solidFill>
                <a:effectLst/>
                <a:latin typeface="Aptos Narrow" panose="020B0004020202020204" pitchFamily="34" charset="0"/>
              </a:rPr>
              <a:t>allowing your brand to connect with users on a deeper level and drive engagement.</a:t>
            </a:r>
          </a:p>
          <a:p>
            <a:pPr algn="l"/>
            <a:r>
              <a:rPr lang="en-US" sz="2000" b="0" i="0" dirty="0">
                <a:solidFill>
                  <a:schemeClr val="bg2">
                    <a:lumMod val="10000"/>
                  </a:schemeClr>
                </a:solidFill>
                <a:effectLst/>
                <a:latin typeface="Aptos Narrow" panose="020B0004020202020204" pitchFamily="34" charset="0"/>
              </a:rPr>
              <a:t> For instance, when sentiment analysis detects excitement, your marketing team can</a:t>
            </a:r>
          </a:p>
          <a:p>
            <a:pPr algn="l"/>
            <a:r>
              <a:rPr lang="en-US" sz="2000" b="0" i="0" dirty="0">
                <a:solidFill>
                  <a:schemeClr val="bg2">
                    <a:lumMod val="10000"/>
                  </a:schemeClr>
                </a:solidFill>
                <a:effectLst/>
                <a:latin typeface="Aptos Narrow" panose="020B0004020202020204" pitchFamily="34" charset="0"/>
              </a:rPr>
              <a:t> swiftly create and deploy content that capitalizes on the positivity, making your</a:t>
            </a:r>
          </a:p>
          <a:p>
            <a:pPr algn="l"/>
            <a:r>
              <a:rPr lang="en-US" sz="2000" b="0" i="0" dirty="0">
                <a:solidFill>
                  <a:schemeClr val="bg2">
                    <a:lumMod val="10000"/>
                  </a:schemeClr>
                </a:solidFill>
                <a:effectLst/>
                <a:latin typeface="Aptos Narrow" panose="020B0004020202020204" pitchFamily="34" charset="0"/>
              </a:rPr>
              <a:t> campaigns more compelling and memorable, ultimately boosting brand awareness </a:t>
            </a:r>
          </a:p>
          <a:p>
            <a:pPr algn="l"/>
            <a:r>
              <a:rPr lang="en-US" sz="2000" b="0" i="0" dirty="0">
                <a:solidFill>
                  <a:schemeClr val="bg2">
                    <a:lumMod val="10000"/>
                  </a:schemeClr>
                </a:solidFill>
                <a:effectLst/>
                <a:latin typeface="Aptos Narrow" panose="020B0004020202020204" pitchFamily="34" charset="0"/>
              </a:rPr>
              <a:t>and customer loyalty.</a:t>
            </a:r>
            <a:endParaRPr lang="en-IN" sz="2000" dirty="0">
              <a:solidFill>
                <a:schemeClr val="bg2">
                  <a:lumMod val="10000"/>
                </a:schemeClr>
              </a:solidFill>
              <a:latin typeface="Aptos Narrow" panose="020B0004020202020204" pitchFamily="34" charset="0"/>
            </a:endParaRPr>
          </a:p>
        </p:txBody>
      </p:sp>
    </p:spTree>
    <p:extLst>
      <p:ext uri="{BB962C8B-B14F-4D97-AF65-F5344CB8AC3E}">
        <p14:creationId xmlns:p14="http://schemas.microsoft.com/office/powerpoint/2010/main" val="234189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05122" y="747314"/>
            <a:ext cx="6502620" cy="1298448"/>
          </a:xfrm>
        </p:spPr>
        <p:txBody>
          <a:bodyPr/>
          <a:lstStyle/>
          <a:p>
            <a:r>
              <a:rPr lang="en-US" dirty="0"/>
              <a:t>Introduction to Sentiment Analysis</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672084" y="2549527"/>
            <a:ext cx="4572000" cy="4070729"/>
          </a:xfrm>
        </p:spPr>
        <p:txBody>
          <a:bodyPr/>
          <a:lstStyle/>
          <a:p>
            <a:pPr marL="285750" indent="-285750">
              <a:buFont typeface="Arial" panose="020B0604020202020204" pitchFamily="34" charset="0"/>
              <a:buChar char="•"/>
            </a:pPr>
            <a:r>
              <a:rPr lang="en-IN" sz="1800" kern="100" dirty="0">
                <a:solidFill>
                  <a:srgbClr val="272525"/>
                </a:solidFill>
                <a:effectLst/>
                <a:latin typeface="Calibri" panose="020F0502020204030204" pitchFamily="34" charset="0"/>
                <a:ea typeface="Calibri" panose="020F0502020204030204" pitchFamily="34" charset="0"/>
              </a:rPr>
              <a:t>Sentiment</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analysis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the</a:t>
            </a:r>
            <a:r>
              <a:rPr lang="en-IN" sz="1800" kern="100" spc="-4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process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of</a:t>
            </a:r>
            <a:r>
              <a:rPr lang="en-IN" sz="1800" kern="100" spc="2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analysing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interpreting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people's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emotions,</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opinions,</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attitudes towards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a:t>
            </a:r>
            <a:r>
              <a:rPr lang="en-IN" sz="1800" kern="100" spc="-13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brand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or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product.</a:t>
            </a:r>
            <a:r>
              <a:rPr lang="en-IN" sz="1800" kern="100" spc="-1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Discover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how</a:t>
            </a:r>
            <a:r>
              <a:rPr lang="en-IN" sz="1800" kern="100" spc="-6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it</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helps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businesses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gain</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valuable</a:t>
            </a:r>
            <a:r>
              <a:rPr lang="en-IN" sz="1800" kern="100" spc="-4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insights.</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1800" kern="1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4</a:t>
            </a:fld>
            <a:endParaRPr lang="en-US" dirty="0"/>
          </a:p>
        </p:txBody>
      </p:sp>
      <p:pic>
        <p:nvPicPr>
          <p:cNvPr id="12" name="Picture Placeholder 11">
            <a:extLst>
              <a:ext uri="{FF2B5EF4-FFF2-40B4-BE49-F238E27FC236}">
                <a16:creationId xmlns:a16="http://schemas.microsoft.com/office/drawing/2014/main" id="{43FB3016-8BF2-18B7-C800-5636B443E62F}"/>
              </a:ext>
            </a:extLst>
          </p:cNvPr>
          <p:cNvPicPr>
            <a:picLocks noGrp="1" noChangeAspect="1"/>
          </p:cNvPicPr>
          <p:nvPr>
            <p:ph type="pic" idx="1"/>
          </p:nvPr>
        </p:nvPicPr>
        <p:blipFill>
          <a:blip r:embed="rId2"/>
          <a:srcRect l="17944" r="17944"/>
          <a:stretch>
            <a:fillRect/>
          </a:stretch>
        </p:blipFill>
        <p:spPr>
          <a:xfrm>
            <a:off x="7446943" y="0"/>
            <a:ext cx="4745057" cy="6525182"/>
          </a:xfrm>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65018" y="1565563"/>
            <a:ext cx="6971471" cy="8343381"/>
          </a:xfrm>
        </p:spPr>
        <p:txBody>
          <a:bodyPr/>
          <a:lstStyle/>
          <a:p>
            <a:r>
              <a:rPr lang="en-IN" sz="2800" b="1" kern="100" dirty="0">
                <a:solidFill>
                  <a:schemeClr val="tx1"/>
                </a:solidFill>
                <a:effectLst/>
                <a:ea typeface="Calibri" panose="020F0502020204030204" pitchFamily="34" charset="0"/>
              </a:rPr>
              <a:t>The</a:t>
            </a:r>
            <a:r>
              <a:rPr lang="en-IN" sz="2800" b="1" kern="100" spc="-90" dirty="0">
                <a:solidFill>
                  <a:schemeClr val="tx1"/>
                </a:solidFill>
                <a:effectLst/>
                <a:ea typeface="Calibri" panose="020F0502020204030204" pitchFamily="34" charset="0"/>
              </a:rPr>
              <a:t> </a:t>
            </a:r>
            <a:r>
              <a:rPr lang="en-IN" sz="2800" b="1" kern="100" dirty="0">
                <a:solidFill>
                  <a:schemeClr val="tx1"/>
                </a:solidFill>
                <a:effectLst/>
                <a:ea typeface="Calibri" panose="020F0502020204030204" pitchFamily="34" charset="0"/>
              </a:rPr>
              <a:t>Importance</a:t>
            </a:r>
            <a:r>
              <a:rPr lang="en-IN" sz="2800" b="1" kern="100" spc="-90" dirty="0">
                <a:solidFill>
                  <a:schemeClr val="tx1"/>
                </a:solidFill>
                <a:effectLst/>
                <a:ea typeface="Calibri" panose="020F0502020204030204" pitchFamily="34" charset="0"/>
              </a:rPr>
              <a:t> </a:t>
            </a:r>
            <a:r>
              <a:rPr lang="en-IN" sz="2800" b="1" kern="100" dirty="0">
                <a:solidFill>
                  <a:schemeClr val="tx1"/>
                </a:solidFill>
                <a:effectLst/>
                <a:ea typeface="Calibri" panose="020F0502020204030204" pitchFamily="34" charset="0"/>
              </a:rPr>
              <a:t>of</a:t>
            </a:r>
            <a:r>
              <a:rPr lang="en-IN" sz="2800" b="1" kern="100" spc="-115" dirty="0">
                <a:solidFill>
                  <a:schemeClr val="tx1"/>
                </a:solidFill>
                <a:effectLst/>
                <a:ea typeface="Calibri" panose="020F0502020204030204" pitchFamily="34" charset="0"/>
              </a:rPr>
              <a:t> </a:t>
            </a:r>
            <a:r>
              <a:rPr lang="en-IN" sz="2800" b="1" kern="100" dirty="0">
                <a:solidFill>
                  <a:schemeClr val="tx1"/>
                </a:solidFill>
                <a:effectLst/>
                <a:ea typeface="Calibri" panose="020F0502020204030204" pitchFamily="34" charset="0"/>
              </a:rPr>
              <a:t>Sentiment Analysis</a:t>
            </a:r>
            <a:r>
              <a:rPr lang="en-IN" sz="2800" b="1" kern="100" spc="-95" dirty="0">
                <a:solidFill>
                  <a:schemeClr val="tx1"/>
                </a:solidFill>
                <a:effectLst/>
                <a:ea typeface="Calibri" panose="020F0502020204030204" pitchFamily="34" charset="0"/>
              </a:rPr>
              <a:t> </a:t>
            </a:r>
            <a:r>
              <a:rPr lang="en-IN" sz="2800" b="1" kern="100" dirty="0">
                <a:solidFill>
                  <a:schemeClr val="tx1"/>
                </a:solidFill>
                <a:effectLst/>
                <a:ea typeface="Calibri" panose="020F0502020204030204" pitchFamily="34" charset="0"/>
              </a:rPr>
              <a:t>in</a:t>
            </a:r>
            <a:r>
              <a:rPr lang="en-IN" sz="2800" b="1" kern="100" spc="-140" dirty="0">
                <a:solidFill>
                  <a:schemeClr val="tx1"/>
                </a:solidFill>
                <a:effectLst/>
                <a:ea typeface="Calibri" panose="020F0502020204030204" pitchFamily="34" charset="0"/>
              </a:rPr>
              <a:t> </a:t>
            </a:r>
            <a:r>
              <a:rPr lang="en-IN" sz="2800" b="1" kern="100" dirty="0">
                <a:solidFill>
                  <a:schemeClr val="tx1"/>
                </a:solidFill>
                <a:effectLst/>
                <a:ea typeface="Calibri" panose="020F0502020204030204" pitchFamily="34" charset="0"/>
              </a:rPr>
              <a:t>Marketing</a:t>
            </a:r>
            <a:br>
              <a:rPr lang="en-IN" sz="2800" b="1" kern="100" dirty="0">
                <a:solidFill>
                  <a:schemeClr val="tx1"/>
                </a:solidFill>
                <a:effectLst/>
                <a:ea typeface="Calibri" panose="020F0502020204030204" pitchFamily="34" charset="0"/>
              </a:rPr>
            </a:br>
            <a:br>
              <a:rPr lang="en-IN" sz="2800" b="1" kern="100" dirty="0">
                <a:solidFill>
                  <a:schemeClr val="tx1"/>
                </a:solidFill>
                <a:effectLst/>
                <a:ea typeface="Calibri" panose="020F0502020204030204" pitchFamily="34" charset="0"/>
              </a:rPr>
            </a:br>
            <a:r>
              <a:rPr lang="en-IN" sz="2800" b="1" kern="100" dirty="0">
                <a:solidFill>
                  <a:schemeClr val="tx1"/>
                </a:solidFill>
                <a:effectLst/>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By</a:t>
            </a:r>
            <a:r>
              <a:rPr lang="en-IN" sz="1800" kern="100" spc="-7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leveraging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sentiment</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analysis,</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businesses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can</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gain</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insights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into</a:t>
            </a:r>
            <a:br>
              <a:rPr lang="en-IN" sz="1800" kern="100" dirty="0">
                <a:solidFill>
                  <a:srgbClr val="272525"/>
                </a:solidFill>
                <a:effectLst/>
                <a:latin typeface="Calibri" panose="020F0502020204030204" pitchFamily="34" charset="0"/>
                <a:ea typeface="Calibri" panose="020F0502020204030204" pitchFamily="34" charset="0"/>
              </a:rPr>
            </a:br>
            <a:r>
              <a:rPr lang="en-IN" sz="1800" kern="100" dirty="0">
                <a:solidFill>
                  <a:srgbClr val="272525"/>
                </a:solidFill>
                <a:effectLst/>
                <a:latin typeface="Calibri" panose="020F0502020204030204" pitchFamily="34" charset="0"/>
                <a:ea typeface="Calibri" panose="020F0502020204030204" pitchFamily="34" charset="0"/>
              </a:rPr>
              <a:t>   their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competitors'</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strengths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weaknesses,</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allowing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them</a:t>
            </a:r>
            <a:r>
              <a:rPr lang="en-IN" sz="1800" kern="100" spc="-7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to</a:t>
            </a:r>
            <a:r>
              <a:rPr lang="en-IN" sz="1800" kern="100" spc="-3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stay</a:t>
            </a:r>
            <a:br>
              <a:rPr lang="en-IN" sz="1800" kern="100" dirty="0">
                <a:solidFill>
                  <a:srgbClr val="272525"/>
                </a:solidFill>
                <a:effectLst/>
                <a:latin typeface="Calibri" panose="020F0502020204030204" pitchFamily="34" charset="0"/>
                <a:ea typeface="Calibri" panose="020F0502020204030204" pitchFamily="34" charset="0"/>
              </a:rPr>
            </a:br>
            <a:r>
              <a:rPr lang="en-IN" sz="1800" kern="100" dirty="0">
                <a:solidFill>
                  <a:srgbClr val="272525"/>
                </a:solidFill>
                <a:effectLst/>
                <a:latin typeface="Calibri" panose="020F0502020204030204" pitchFamily="34" charset="0"/>
                <a:ea typeface="Calibri" panose="020F0502020204030204" pitchFamily="34" charset="0"/>
              </a:rPr>
              <a:t>   </a:t>
            </a:r>
            <a:r>
              <a:rPr lang="en-IN" sz="1800" dirty="0">
                <a:solidFill>
                  <a:srgbClr val="272525"/>
                </a:solidFill>
                <a:effectLst/>
                <a:latin typeface="Calibri" panose="020F0502020204030204" pitchFamily="34" charset="0"/>
                <a:ea typeface="Calibri" panose="020F0502020204030204" pitchFamily="34" charset="0"/>
              </a:rPr>
              <a:t>ahead</a:t>
            </a:r>
            <a:r>
              <a:rPr lang="en-IN" sz="1800" spc="-50" dirty="0">
                <a:solidFill>
                  <a:srgbClr val="272525"/>
                </a:solidFill>
                <a:effectLst/>
                <a:latin typeface="Calibri" panose="020F0502020204030204" pitchFamily="34" charset="0"/>
                <a:ea typeface="Calibri" panose="020F0502020204030204" pitchFamily="34" charset="0"/>
              </a:rPr>
              <a:t> </a:t>
            </a:r>
            <a:r>
              <a:rPr lang="en-IN" sz="1800" dirty="0">
                <a:solidFill>
                  <a:srgbClr val="272525"/>
                </a:solidFill>
                <a:effectLst/>
                <a:latin typeface="Calibri" panose="020F0502020204030204" pitchFamily="34" charset="0"/>
                <a:ea typeface="Calibri" panose="020F0502020204030204" pitchFamily="34" charset="0"/>
              </a:rPr>
              <a:t>in</a:t>
            </a:r>
            <a:r>
              <a:rPr lang="en-IN" sz="1800" spc="-40" dirty="0">
                <a:solidFill>
                  <a:srgbClr val="272525"/>
                </a:solidFill>
                <a:effectLst/>
                <a:latin typeface="Calibri" panose="020F0502020204030204" pitchFamily="34" charset="0"/>
                <a:ea typeface="Calibri" panose="020F0502020204030204" pitchFamily="34" charset="0"/>
              </a:rPr>
              <a:t> </a:t>
            </a:r>
            <a:r>
              <a:rPr lang="en-IN" sz="1800" dirty="0">
                <a:solidFill>
                  <a:srgbClr val="272525"/>
                </a:solidFill>
                <a:effectLst/>
                <a:latin typeface="Calibri" panose="020F0502020204030204" pitchFamily="34" charset="0"/>
                <a:ea typeface="Calibri" panose="020F0502020204030204" pitchFamily="34" charset="0"/>
              </a:rPr>
              <a:t>the</a:t>
            </a:r>
            <a:r>
              <a:rPr lang="en-IN" sz="1800" spc="-45" dirty="0">
                <a:solidFill>
                  <a:srgbClr val="272525"/>
                </a:solidFill>
                <a:effectLst/>
                <a:latin typeface="Calibri" panose="020F0502020204030204" pitchFamily="34" charset="0"/>
                <a:ea typeface="Calibri" panose="020F0502020204030204" pitchFamily="34" charset="0"/>
              </a:rPr>
              <a:t> </a:t>
            </a:r>
            <a:r>
              <a:rPr lang="en-IN" sz="1800" dirty="0">
                <a:solidFill>
                  <a:srgbClr val="272525"/>
                </a:solidFill>
                <a:effectLst/>
                <a:latin typeface="Calibri" panose="020F0502020204030204" pitchFamily="34" charset="0"/>
                <a:ea typeface="Calibri" panose="020F0502020204030204" pitchFamily="34" charset="0"/>
              </a:rPr>
              <a:t>market.</a:t>
            </a:r>
            <a:br>
              <a:rPr lang="en-IN" sz="1800" dirty="0">
                <a:solidFill>
                  <a:srgbClr val="272525"/>
                </a:solidFill>
                <a:effectLst/>
                <a:latin typeface="Calibri" panose="020F0502020204030204" pitchFamily="34" charset="0"/>
                <a:ea typeface="Calibri" panose="020F0502020204030204" pitchFamily="34" charset="0"/>
              </a:rPr>
            </a:br>
            <a:br>
              <a:rPr lang="en-IN" sz="1800" dirty="0">
                <a:solidFill>
                  <a:srgbClr val="272525"/>
                </a:solidFill>
                <a:latin typeface="Calibri" panose="020F0502020204030204" pitchFamily="34" charset="0"/>
                <a:ea typeface="Calibri" panose="020F0502020204030204" pitchFamily="34" charset="0"/>
              </a:rPr>
            </a:br>
            <a:r>
              <a:rPr lang="en-IN" sz="1800" dirty="0">
                <a:solidFill>
                  <a:srgbClr val="272525"/>
                </a:solidFill>
                <a:latin typeface="Calibri" panose="020F0502020204030204" pitchFamily="34" charset="0"/>
                <a:ea typeface="Calibri" panose="020F0502020204030204" pitchFamily="34" charset="0"/>
              </a:rPr>
              <a:t>  </a:t>
            </a:r>
            <a:r>
              <a:rPr lang="en-IN" sz="1800" b="1" kern="100" dirty="0">
                <a:solidFill>
                  <a:schemeClr val="tx1"/>
                </a:solidFill>
                <a:effectLst/>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Sentiment</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analysis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enables companies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to</a:t>
            </a:r>
            <a:r>
              <a:rPr lang="en-IN" sz="1800" kern="100" spc="-3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proactively</a:t>
            </a:r>
            <a:r>
              <a:rPr lang="en-IN" sz="1800" kern="100" dirty="0">
                <a:solidFill>
                  <a:srgbClr val="000000"/>
                </a:solidFill>
                <a:effectLst/>
                <a:latin typeface="Calibri" panose="020F0502020204030204" pitchFamily="34" charset="0"/>
                <a:ea typeface="Calibri" panose="020F0502020204030204" pitchFamily="34" charset="0"/>
              </a:rPr>
              <a:t> </a:t>
            </a:r>
            <a:br>
              <a:rPr lang="en-IN" sz="1800" kern="100" dirty="0">
                <a:solidFill>
                  <a:srgbClr val="000000"/>
                </a:solidFill>
                <a:effectLst/>
                <a:latin typeface="Calibri" panose="020F0502020204030204" pitchFamily="34" charset="0"/>
                <a:ea typeface="Calibri" panose="020F0502020204030204" pitchFamily="34" charset="0"/>
              </a:rPr>
            </a:b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monitor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respond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to customer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feedback,</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ensuring </a:t>
            </a:r>
            <a:br>
              <a:rPr lang="en-IN" sz="1800" kern="100" dirty="0">
                <a:solidFill>
                  <a:srgbClr val="272525"/>
                </a:solidFill>
                <a:effectLst/>
                <a:latin typeface="Calibri" panose="020F0502020204030204" pitchFamily="34" charset="0"/>
                <a:ea typeface="Calibri" panose="020F0502020204030204" pitchFamily="34" charset="0"/>
              </a:rPr>
            </a:br>
            <a:r>
              <a:rPr lang="en-IN" sz="1800" kern="100" dirty="0">
                <a:solidFill>
                  <a:srgbClr val="272525"/>
                </a:solidFill>
                <a:effectLst/>
                <a:latin typeface="Calibri" panose="020F0502020204030204" pitchFamily="34" charset="0"/>
                <a:ea typeface="Calibri" panose="020F0502020204030204" pitchFamily="34" charset="0"/>
              </a:rPr>
              <a:t>   their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brand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reputation remains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positive.</a:t>
            </a:r>
            <a:br>
              <a:rPr lang="en-IN" sz="1800" kern="100" dirty="0">
                <a:solidFill>
                  <a:srgbClr val="272525"/>
                </a:solidFill>
                <a:effectLst/>
                <a:latin typeface="Calibri" panose="020F0502020204030204" pitchFamily="34" charset="0"/>
                <a:ea typeface="Calibri" panose="020F0502020204030204" pitchFamily="34" charset="0"/>
              </a:rPr>
            </a:br>
            <a:r>
              <a:rPr lang="en-IN" sz="1800" kern="100" dirty="0">
                <a:solidFill>
                  <a:srgbClr val="272525"/>
                </a:solidFill>
                <a:effectLst/>
                <a:latin typeface="Calibri" panose="020F0502020204030204" pitchFamily="34" charset="0"/>
                <a:ea typeface="Calibri" panose="020F0502020204030204" pitchFamily="34" charset="0"/>
              </a:rPr>
              <a:t>   </a:t>
            </a:r>
            <a:br>
              <a:rPr lang="en-IN" sz="1800" kern="100" dirty="0">
                <a:solidFill>
                  <a:srgbClr val="272525"/>
                </a:solidFill>
                <a:effectLst/>
                <a:latin typeface="Calibri" panose="020F0502020204030204" pitchFamily="34" charset="0"/>
                <a:ea typeface="Calibri" panose="020F0502020204030204" pitchFamily="34" charset="0"/>
              </a:rPr>
            </a:br>
            <a:r>
              <a:rPr lang="en-IN" sz="1800" kern="100" dirty="0">
                <a:solidFill>
                  <a:srgbClr val="272525"/>
                </a:solidFill>
                <a:effectLst/>
                <a:latin typeface="Calibri" panose="020F0502020204030204" pitchFamily="34" charset="0"/>
                <a:ea typeface="Calibri" panose="020F0502020204030204" pitchFamily="34" charset="0"/>
              </a:rPr>
              <a:t>   By</a:t>
            </a:r>
            <a:r>
              <a:rPr lang="en-IN" sz="1800" kern="100" spc="-7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understanding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customer sentiment,</a:t>
            </a:r>
            <a:r>
              <a:rPr lang="en-IN" sz="1800" kern="100" spc="-6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businesses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can</a:t>
            </a:r>
            <a:br>
              <a:rPr lang="en-IN" sz="1800" kern="100" dirty="0">
                <a:solidFill>
                  <a:srgbClr val="000000"/>
                </a:solidFill>
                <a:effectLst/>
                <a:latin typeface="Calibri" panose="020F0502020204030204" pitchFamily="34" charset="0"/>
                <a:ea typeface="Calibri" panose="020F0502020204030204" pitchFamily="34" charset="0"/>
              </a:rPr>
            </a:b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tailor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their</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marketing strategies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to</a:t>
            </a:r>
            <a:r>
              <a:rPr lang="en-IN" sz="1800" kern="100" spc="-3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meet</a:t>
            </a:r>
            <a:r>
              <a:rPr lang="en-IN" sz="1800" kern="100" spc="-4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their</a:t>
            </a:r>
            <a:br>
              <a:rPr lang="en-IN" sz="1800" kern="100" dirty="0">
                <a:solidFill>
                  <a:srgbClr val="000000"/>
                </a:solidFill>
                <a:effectLst/>
                <a:latin typeface="Calibri" panose="020F0502020204030204" pitchFamily="34" charset="0"/>
                <a:ea typeface="Calibri" panose="020F0502020204030204" pitchFamily="34" charset="0"/>
              </a:rPr>
            </a:b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needs</a:t>
            </a:r>
            <a:r>
              <a:rPr lang="en-IN" sz="1800" kern="100" spc="-8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and</a:t>
            </a:r>
            <a:r>
              <a:rPr lang="en-IN" sz="1800" kern="100" spc="-50"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preferences, fostering</a:t>
            </a:r>
            <a:r>
              <a:rPr lang="en-IN" sz="1800" kern="100" spc="-55" dirty="0">
                <a:solidFill>
                  <a:srgbClr val="272525"/>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stronger</a:t>
            </a:r>
            <a:br>
              <a:rPr lang="en-IN" sz="1800" kern="100" dirty="0">
                <a:solidFill>
                  <a:srgbClr val="000000"/>
                </a:solidFill>
                <a:effectLst/>
                <a:latin typeface="Calibri" panose="020F0502020204030204" pitchFamily="34" charset="0"/>
                <a:ea typeface="Calibri" panose="020F0502020204030204" pitchFamily="34" charset="0"/>
              </a:rPr>
            </a:b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272525"/>
                </a:solidFill>
                <a:effectLst/>
                <a:latin typeface="Calibri" panose="020F0502020204030204" pitchFamily="34" charset="0"/>
                <a:ea typeface="Calibri" panose="020F0502020204030204" pitchFamily="34" charset="0"/>
              </a:rPr>
              <a:t>connections.</a:t>
            </a: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dirty="0">
                <a:solidFill>
                  <a:srgbClr val="272525"/>
                </a:solidFill>
                <a:effectLst/>
                <a:latin typeface="Calibri" panose="020F0502020204030204" pitchFamily="34" charset="0"/>
                <a:ea typeface="Calibri" panose="020F0502020204030204" pitchFamily="34" charset="0"/>
              </a:rPr>
            </a:br>
            <a:br>
              <a:rPr lang="en-IN" sz="1800" dirty="0">
                <a:solidFill>
                  <a:srgbClr val="272525"/>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2800" b="1" kern="100" dirty="0">
                <a:solidFill>
                  <a:schemeClr val="tx1"/>
                </a:solidFill>
                <a:effectLst/>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2800" kern="100" dirty="0">
                <a:solidFill>
                  <a:schemeClr val="tx1"/>
                </a:solidFill>
                <a:effectLst/>
                <a:latin typeface="Calibri" panose="020F0502020204030204" pitchFamily="34" charset="0"/>
                <a:ea typeface="Calibri" panose="020F0502020204030204" pitchFamily="34" charset="0"/>
              </a:rPr>
            </a:br>
            <a:br>
              <a:rPr lang="en-IN" sz="2800" kern="100" dirty="0">
                <a:solidFill>
                  <a:schemeClr val="tx1"/>
                </a:solidFill>
                <a:effectLst/>
                <a:latin typeface="Calibri" panose="020F0502020204030204" pitchFamily="34" charset="0"/>
                <a:ea typeface="Calibri" panose="020F0502020204030204" pitchFamily="34" charset="0"/>
              </a:rPr>
            </a:br>
            <a:endParaRPr lang="en-US" sz="2800" dirty="0">
              <a:solidFill>
                <a:schemeClr val="tx1"/>
              </a:solidFill>
            </a:endParaRPr>
          </a:p>
        </p:txBody>
      </p:sp>
      <p:sp>
        <p:nvSpPr>
          <p:cNvPr id="2" name="Rectangle 1">
            <a:extLst>
              <a:ext uri="{FF2B5EF4-FFF2-40B4-BE49-F238E27FC236}">
                <a16:creationId xmlns:a16="http://schemas.microsoft.com/office/drawing/2014/main" id="{5553B9F1-3C79-326B-D71B-9F85BD08D4DD}"/>
              </a:ext>
            </a:extLst>
          </p:cNvPr>
          <p:cNvSpPr/>
          <p:nvPr/>
        </p:nvSpPr>
        <p:spPr>
          <a:xfrm>
            <a:off x="4991417" y="3305175"/>
            <a:ext cx="2209165" cy="247650"/>
          </a:xfrm>
          <a:prstGeom prst="rect">
            <a:avLst/>
          </a:prstGeom>
          <a:ln>
            <a:noFill/>
          </a:ln>
        </p:spPr>
        <p:txBody>
          <a:bodyPr vert="horz" lIns="0" tIns="0" rIns="0" bIns="0" rtlCol="0">
            <a:noAutofit/>
          </a:bodyPr>
          <a:lstStyle/>
          <a:p>
            <a:pPr>
              <a:lnSpc>
                <a:spcPct val="107000"/>
              </a:lnSpc>
              <a:spcAft>
                <a:spcPts val="800"/>
              </a:spcAft>
            </a:pPr>
            <a:endParaRPr lang="en-IN" sz="11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278188" y="193041"/>
            <a:ext cx="5697456" cy="2175256"/>
          </a:xfrm>
        </p:spPr>
        <p:txBody>
          <a:bodyPr/>
          <a:lstStyle/>
          <a:p>
            <a:r>
              <a:rPr lang="en-IN" kern="100" dirty="0">
                <a:solidFill>
                  <a:srgbClr val="000000"/>
                </a:solidFill>
                <a:latin typeface="Calibri" panose="020F0502020204030204" pitchFamily="34" charset="0"/>
                <a:ea typeface="Calibri" panose="020F0502020204030204" pitchFamily="34" charset="0"/>
              </a:rPr>
              <a:t>Understanding customer behaviour through sentiment analysis</a:t>
            </a:r>
            <a:br>
              <a:rPr lang="en-IN" sz="1800" kern="100" dirty="0">
                <a:solidFill>
                  <a:srgbClr val="000000"/>
                </a:solidFill>
                <a:effectLst/>
                <a:latin typeface="Calibri" panose="020F0502020204030204" pitchFamily="34" charset="0"/>
                <a:ea typeface="Calibri" panose="020F0502020204030204" pitchFamily="34" charset="0"/>
              </a:rPr>
            </a:br>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278188" y="2740025"/>
            <a:ext cx="5688012" cy="2644775"/>
          </a:xfrm>
        </p:spPr>
        <p:txBody>
          <a:bodyPr>
            <a:normAutofit lnSpcReduction="10000"/>
          </a:bodyPr>
          <a:lstStyle/>
          <a:p>
            <a:pPr algn="l"/>
            <a:r>
              <a:rPr lang="en-US" sz="1800" i="0" dirty="0">
                <a:effectLst/>
                <a:latin typeface="Söhne"/>
              </a:rPr>
              <a:t>    Identifying Key Drivers:</a:t>
            </a:r>
            <a:r>
              <a:rPr lang="en-US" sz="1800" i="0" dirty="0">
                <a:solidFill>
                  <a:srgbClr val="D1D5DB"/>
                </a:solidFill>
                <a:effectLst/>
                <a:latin typeface="Söhne"/>
              </a:rPr>
              <a:t> </a:t>
            </a:r>
            <a:r>
              <a:rPr lang="en-US" sz="1600" b="0" i="0" dirty="0">
                <a:solidFill>
                  <a:schemeClr val="bg2">
                    <a:lumMod val="10000"/>
                  </a:schemeClr>
                </a:solidFill>
                <a:effectLst/>
                <a:latin typeface="Söhne"/>
              </a:rPr>
              <a:t>Sentiment analysis allows you to pinpoint the specific factors that influence customer behavior.</a:t>
            </a:r>
          </a:p>
          <a:p>
            <a:r>
              <a:rPr lang="en-US" sz="1800" i="0" dirty="0">
                <a:effectLst/>
                <a:latin typeface="Söhne"/>
              </a:rPr>
              <a:t>   </a:t>
            </a:r>
          </a:p>
          <a:p>
            <a:pPr algn="l"/>
            <a:r>
              <a:rPr lang="en-US" sz="1800" dirty="0">
                <a:latin typeface="Söhne"/>
              </a:rPr>
              <a:t>    </a:t>
            </a:r>
            <a:r>
              <a:rPr lang="en-US" sz="1800" i="0" dirty="0">
                <a:effectLst/>
                <a:latin typeface="Söhne"/>
              </a:rPr>
              <a:t>Predicting Customer Actions</a:t>
            </a:r>
            <a:r>
              <a:rPr lang="en-US" sz="1800" i="0" dirty="0">
                <a:solidFill>
                  <a:schemeClr val="bg2">
                    <a:lumMod val="10000"/>
                  </a:schemeClr>
                </a:solidFill>
                <a:effectLst/>
                <a:latin typeface="Söhne"/>
              </a:rPr>
              <a:t>: </a:t>
            </a:r>
            <a:r>
              <a:rPr lang="en-US" sz="1600" b="0" i="0" dirty="0">
                <a:solidFill>
                  <a:schemeClr val="bg2">
                    <a:lumMod val="10000"/>
                  </a:schemeClr>
                </a:solidFill>
                <a:effectLst/>
                <a:latin typeface="Söhne"/>
              </a:rPr>
              <a:t>Sentiment analysis can be used to predict customer behavior, such as churn or purchase intent.</a:t>
            </a:r>
          </a:p>
          <a:p>
            <a:pPr algn="l"/>
            <a:endParaRPr lang="en-US" sz="1600" dirty="0">
              <a:solidFill>
                <a:schemeClr val="bg2">
                  <a:lumMod val="10000"/>
                </a:schemeClr>
              </a:solidFill>
              <a:latin typeface="Söhne"/>
            </a:endParaRPr>
          </a:p>
          <a:p>
            <a:pPr algn="l"/>
            <a:r>
              <a:rPr lang="en-US" sz="1800" i="0" dirty="0">
                <a:effectLst/>
                <a:latin typeface="Söhne"/>
              </a:rPr>
              <a:t>      Segmentation and Personalization:</a:t>
            </a:r>
            <a:r>
              <a:rPr lang="en-US" sz="1800" i="0" dirty="0">
                <a:solidFill>
                  <a:srgbClr val="D1D5DB"/>
                </a:solidFill>
                <a:effectLst/>
                <a:latin typeface="Söhne"/>
              </a:rPr>
              <a:t> </a:t>
            </a:r>
            <a:r>
              <a:rPr lang="en-US" sz="1600" b="0" i="0" dirty="0">
                <a:solidFill>
                  <a:schemeClr val="bg2">
                    <a:lumMod val="10000"/>
                  </a:schemeClr>
                </a:solidFill>
                <a:effectLst/>
                <a:latin typeface="Söhne"/>
              </a:rPr>
              <a:t>Sentiment analysis can    lead to more effective customer segmentation and personalization strategies.</a:t>
            </a:r>
            <a:endParaRPr lang="en-US" sz="1600" dirty="0">
              <a:solidFill>
                <a:schemeClr val="bg2">
                  <a:lumMod val="10000"/>
                </a:schemeClr>
              </a:solidFill>
            </a:endParaRP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Real-World Examples of sentiment analysis in marketing</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911096"/>
            <a:ext cx="7242048" cy="438912"/>
          </a:xfrm>
        </p:spPr>
        <p:txBody>
          <a:bodyPr>
            <a:normAutofit/>
          </a:bodyPr>
          <a:lstStyle/>
          <a:p>
            <a:r>
              <a:rPr lang="en-US" dirty="0"/>
              <a:t>Retail industry</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7242048" cy="1097280"/>
          </a:xfrm>
        </p:spPr>
        <p:txBody>
          <a:bodyPr/>
          <a:lstStyle/>
          <a:p>
            <a:pPr marL="0" indent="0">
              <a:buNone/>
            </a:pPr>
            <a:r>
              <a:rPr lang="en-US" dirty="0"/>
              <a:t>See how leading retailers effectively analysis customer sentiment to toiler marketing campaigns , increase sales, and build customer loyalty.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rot="10800000" flipV="1">
            <a:off x="576072" y="3280202"/>
            <a:ext cx="7243493" cy="438912"/>
          </a:xfrm>
        </p:spPr>
        <p:txBody>
          <a:bodyPr>
            <a:normAutofit/>
          </a:bodyPr>
          <a:lstStyle/>
          <a:p>
            <a:r>
              <a:rPr lang="en-US" dirty="0"/>
              <a:t>example</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91866" y="3865418"/>
            <a:ext cx="7242048" cy="1024128"/>
          </a:xfrm>
        </p:spPr>
        <p:txBody>
          <a:bodyPr/>
          <a:lstStyle/>
          <a:p>
            <a:pPr marL="0" indent="0">
              <a:buNone/>
            </a:pPr>
            <a:r>
              <a:rPr lang="en-US" dirty="0"/>
              <a:t>Explore hoe sentiment  analysis enables food and beverage business to understand customer preference, refine menus and improve overall dining experience.</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114800" y="6464808"/>
            <a:ext cx="3438144" cy="310896"/>
          </a:xfrm>
        </p:spPr>
        <p:txBody>
          <a:bodyPr/>
          <a:lstStyle/>
          <a:p>
            <a:r>
              <a:rPr lang="en-US" dirty="0"/>
              <a:t>,</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0BF-373A-540E-0B9B-FB1C30CC6E12}"/>
              </a:ext>
            </a:extLst>
          </p:cNvPr>
          <p:cNvSpPr>
            <a:spLocks noGrp="1"/>
          </p:cNvSpPr>
          <p:nvPr>
            <p:ph type="title"/>
          </p:nvPr>
        </p:nvSpPr>
        <p:spPr>
          <a:xfrm>
            <a:off x="588421" y="132187"/>
            <a:ext cx="6502620" cy="1960111"/>
          </a:xfrm>
        </p:spPr>
        <p:txBody>
          <a:bodyPr/>
          <a:lstStyle/>
          <a:p>
            <a:r>
              <a:rPr lang="en-US" sz="3600" dirty="0"/>
              <a:t>Challenges in implementing sentiment analysis for marketing</a:t>
            </a:r>
            <a:endParaRPr lang="en-IN" sz="3600" dirty="0"/>
          </a:p>
        </p:txBody>
      </p:sp>
      <p:sp>
        <p:nvSpPr>
          <p:cNvPr id="3" name="Text Placeholder 2">
            <a:extLst>
              <a:ext uri="{FF2B5EF4-FFF2-40B4-BE49-F238E27FC236}">
                <a16:creationId xmlns:a16="http://schemas.microsoft.com/office/drawing/2014/main" id="{B0BA3C9C-3ACF-B228-25F1-718C88F6D945}"/>
              </a:ext>
            </a:extLst>
          </p:cNvPr>
          <p:cNvSpPr>
            <a:spLocks noGrp="1"/>
          </p:cNvSpPr>
          <p:nvPr>
            <p:ph type="body" sz="half" idx="2"/>
          </p:nvPr>
        </p:nvSpPr>
        <p:spPr>
          <a:xfrm>
            <a:off x="955964" y="2493818"/>
            <a:ext cx="14381018" cy="3524583"/>
          </a:xfrm>
        </p:spPr>
        <p:txBody>
          <a:bodyPr numCol="3">
            <a:normAutofit/>
          </a:bodyPr>
          <a:lstStyle/>
          <a:p>
            <a:pPr algn="l">
              <a:buFont typeface="+mj-lt"/>
              <a:buAutoNum type="arabicPeriod"/>
            </a:pPr>
            <a:r>
              <a:rPr lang="en-US" sz="1600" b="1" i="0" dirty="0">
                <a:solidFill>
                  <a:schemeClr val="bg2">
                    <a:lumMod val="10000"/>
                  </a:schemeClr>
                </a:solidFill>
                <a:effectLst/>
                <a:latin typeface="Söhne"/>
              </a:rPr>
              <a:t>Context Understanding:</a:t>
            </a:r>
            <a:r>
              <a:rPr lang="en-US" sz="1600" b="0" i="0" dirty="0">
                <a:solidFill>
                  <a:schemeClr val="bg2">
                    <a:lumMod val="10000"/>
                  </a:schemeClr>
                </a:solidFill>
                <a:effectLst/>
                <a:latin typeface="Söhne"/>
              </a:rPr>
              <a:t> Sentiment analysis struggles with understanding the context in which words or phrases are used, which can lead to misinterpretations of sentiment.</a:t>
            </a:r>
          </a:p>
          <a:p>
            <a:pPr algn="l">
              <a:buFont typeface="+mj-lt"/>
              <a:buAutoNum type="arabicPeriod"/>
            </a:pPr>
            <a:r>
              <a:rPr lang="en-US" sz="1600" b="1" i="0" dirty="0">
                <a:solidFill>
                  <a:schemeClr val="bg2">
                    <a:lumMod val="10000"/>
                  </a:schemeClr>
                </a:solidFill>
                <a:effectLst/>
                <a:latin typeface="Söhne"/>
              </a:rPr>
              <a:t>Sarcasm and Irony:</a:t>
            </a:r>
            <a:r>
              <a:rPr lang="en-US" sz="1600" b="0" i="0" dirty="0">
                <a:solidFill>
                  <a:schemeClr val="bg2">
                    <a:lumMod val="10000"/>
                  </a:schemeClr>
                </a:solidFill>
                <a:effectLst/>
                <a:latin typeface="Söhne"/>
              </a:rPr>
              <a:t> Detecting sarcasm and irony in customer feedback or social media comments can be difficult, potentially leading to inaccurate sentiment analysis.</a:t>
            </a:r>
          </a:p>
          <a:p>
            <a:pPr algn="l">
              <a:buFont typeface="+mj-lt"/>
              <a:buAutoNum type="arabicPeriod"/>
            </a:pPr>
            <a:r>
              <a:rPr lang="en-US" sz="1600" b="1" i="0" dirty="0">
                <a:solidFill>
                  <a:schemeClr val="bg2">
                    <a:lumMod val="10000"/>
                  </a:schemeClr>
                </a:solidFill>
                <a:effectLst/>
                <a:latin typeface="Söhne"/>
              </a:rPr>
              <a:t>Multilingual Content:</a:t>
            </a:r>
            <a:r>
              <a:rPr lang="en-US" sz="1600" b="0" i="0" dirty="0">
                <a:solidFill>
                  <a:schemeClr val="bg2">
                    <a:lumMod val="10000"/>
                  </a:schemeClr>
                </a:solidFill>
                <a:effectLst/>
                <a:latin typeface="Söhne"/>
              </a:rPr>
              <a:t> Analyzing sentiment in various languages poses a challenge, as sentiment analysis tools may perform differently in different languages, making it harder to obtain accurate results.</a:t>
            </a:r>
          </a:p>
          <a:p>
            <a:pPr algn="l">
              <a:buFont typeface="+mj-lt"/>
              <a:buAutoNum type="arabicPeriod"/>
            </a:pPr>
            <a:endParaRPr lang="en-US" sz="1400" b="0" i="0" dirty="0">
              <a:solidFill>
                <a:schemeClr val="bg2">
                  <a:lumMod val="10000"/>
                </a:schemeClr>
              </a:solidFill>
              <a:effectLst/>
              <a:latin typeface="Söhne"/>
            </a:endParaRPr>
          </a:p>
        </p:txBody>
      </p:sp>
      <p:sp>
        <p:nvSpPr>
          <p:cNvPr id="5" name="Date Placeholder 4">
            <a:extLst>
              <a:ext uri="{FF2B5EF4-FFF2-40B4-BE49-F238E27FC236}">
                <a16:creationId xmlns:a16="http://schemas.microsoft.com/office/drawing/2014/main" id="{2A3CC563-89E7-8F17-5BB0-A3A32A3A093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76C603B-A0F3-3C68-D670-9B5E7FDFCCD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C37E8E7-08C1-93BD-D687-2423ED3AACE3}"/>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11" name="Picture Placeholder 10">
            <a:extLst>
              <a:ext uri="{FF2B5EF4-FFF2-40B4-BE49-F238E27FC236}">
                <a16:creationId xmlns:a16="http://schemas.microsoft.com/office/drawing/2014/main" id="{2454D879-CDEA-3FBB-396F-6D08651C31CC}"/>
              </a:ext>
            </a:extLst>
          </p:cNvPr>
          <p:cNvPicPr>
            <a:picLocks noGrp="1" noChangeAspect="1"/>
          </p:cNvPicPr>
          <p:nvPr>
            <p:ph type="pic" idx="1"/>
          </p:nvPr>
        </p:nvPicPr>
        <p:blipFill>
          <a:blip r:embed="rId2"/>
          <a:srcRect l="21908" r="21908"/>
          <a:stretch>
            <a:fillRect/>
          </a:stretch>
        </p:blipFill>
        <p:spPr>
          <a:xfrm>
            <a:off x="7818120" y="0"/>
            <a:ext cx="4376530" cy="6018401"/>
          </a:xfrm>
        </p:spPr>
      </p:pic>
    </p:spTree>
    <p:extLst>
      <p:ext uri="{BB962C8B-B14F-4D97-AF65-F5344CB8AC3E}">
        <p14:creationId xmlns:p14="http://schemas.microsoft.com/office/powerpoint/2010/main" val="185505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2" y="82296"/>
            <a:ext cx="7303206" cy="1298448"/>
          </a:xfrm>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686553"/>
            <a:ext cx="4572000" cy="4070729"/>
          </a:xfrm>
        </p:spPr>
        <p:txBody>
          <a:bodyPr/>
          <a:lstStyle/>
          <a:p>
            <a:r>
              <a:rPr lang="en-US" b="0" i="0" dirty="0">
                <a:solidFill>
                  <a:schemeClr val="bg2">
                    <a:lumMod val="10000"/>
                  </a:schemeClr>
                </a:solidFill>
                <a:effectLst/>
                <a:latin typeface="Söhne"/>
              </a:rPr>
              <a:t>sentiment analysis is an invaluable tool for modern marketing strategies. By harnessing the power of customer sentiment, businesses can refine their marketing campaigns, enhance customer experiences, and ultimately build stronger, more responsive brands. Whether it's understanding the emotional impact of products, tailoring content to specific audiences, or tracking sentiment trends in real-time, sentiment analysis empowers marketers to stay in tune with the ever-evolving landscape of consumer emotions and preferences, ultimately leading to improved customer engagement and business success.</a:t>
            </a:r>
            <a:endParaRPr lang="en-US" dirty="0">
              <a:solidFill>
                <a:schemeClr val="bg2">
                  <a:lumMod val="10000"/>
                </a:schemeClr>
              </a:solidFill>
            </a:endParaRP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9</a:t>
            </a:fld>
            <a:endParaRPr lang="en-US" dirty="0"/>
          </a:p>
        </p:txBody>
      </p:sp>
      <p:pic>
        <p:nvPicPr>
          <p:cNvPr id="11" name="Picture Placeholder 10">
            <a:extLst>
              <a:ext uri="{FF2B5EF4-FFF2-40B4-BE49-F238E27FC236}">
                <a16:creationId xmlns:a16="http://schemas.microsoft.com/office/drawing/2014/main" id="{5410D017-DAFD-5EE7-CF9F-948522EE8041}"/>
              </a:ext>
            </a:extLst>
          </p:cNvPr>
          <p:cNvPicPr>
            <a:picLocks noGrp="1" noChangeAspect="1"/>
          </p:cNvPicPr>
          <p:nvPr>
            <p:ph type="pic" idx="1"/>
          </p:nvPr>
        </p:nvPicPr>
        <p:blipFill>
          <a:blip r:embed="rId2"/>
          <a:srcRect l="19512" r="19512"/>
          <a:stretch>
            <a:fillRect/>
          </a:stretch>
        </p:blipFill>
        <p:spPr>
          <a:xfrm>
            <a:off x="6313755" y="0"/>
            <a:ext cx="5545736" cy="6063092"/>
          </a:xfrm>
        </p:spPr>
      </p:pic>
    </p:spTree>
    <p:extLst>
      <p:ext uri="{BB962C8B-B14F-4D97-AF65-F5344CB8AC3E}">
        <p14:creationId xmlns:p14="http://schemas.microsoft.com/office/powerpoint/2010/main" val="341820684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2.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{517DFBE0-2BD2-43E8-8DE2-562F4A657FBD}tf11964407_win32</Template>
  <TotalTime>134</TotalTime>
  <Words>644</Words>
  <Application>Microsoft Office PowerPoint</Application>
  <PresentationFormat>Widescreen</PresentationFormat>
  <Paragraphs>54</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 Narrow</vt:lpstr>
      <vt:lpstr>Arial</vt:lpstr>
      <vt:lpstr>Calibri</vt:lpstr>
      <vt:lpstr>Courier New</vt:lpstr>
      <vt:lpstr>Gill Sans Nova</vt:lpstr>
      <vt:lpstr>Gill Sans Nova Light</vt:lpstr>
      <vt:lpstr>Sagona Book</vt:lpstr>
      <vt:lpstr>Söhne</vt:lpstr>
      <vt:lpstr>Custom</vt:lpstr>
      <vt:lpstr>Sentiment analysis for marketing</vt:lpstr>
      <vt:lpstr>Problem statement  "Effective marketing requires a deep understanding of customer sentiment and feedback, yet the sheer volume of unstructured data from diverse sources poses a challenge. The problem is how to implement sentiment analysis tools and strategies that provide actionable insights to enhance marketing campaigns and brand perception."</vt:lpstr>
      <vt:lpstr>solution</vt:lpstr>
      <vt:lpstr>Introduction to Sentiment Analysis</vt:lpstr>
      <vt:lpstr>The Importance of Sentiment Analysis in Marketing  . By leveraging sentiment analysis, businesses can gain insights into    their competitors' strengths and weaknesses, allowing them to stay    ahead in the market.     Sentiment analysis enables companies to proactively     monitor and respond to customer feedback, ensuring     their brand reputation remains positive.        By understanding customer sentiment, businesses can    tailor their marketing strategies to meet their    needs and preferences, fostering stronger    connections.                  </vt:lpstr>
      <vt:lpstr>Understanding customer behaviour through sentiment analysis </vt:lpstr>
      <vt:lpstr>Real-World Examples of sentiment analysis in marketing</vt:lpstr>
      <vt:lpstr>Challenges in implementing sentiment analysis for marketing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CSE</dc:creator>
  <cp:lastModifiedBy>CSE</cp:lastModifiedBy>
  <cp:revision>1</cp:revision>
  <dcterms:created xsi:type="dcterms:W3CDTF">2023-10-11T06:40:28Z</dcterms:created>
  <dcterms:modified xsi:type="dcterms:W3CDTF">2023-10-11T08:54:50Z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