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sz="3200" dirty="0" err="1" smtClean="0">
                <a:latin typeface="Trebuchet MS"/>
                <a:cs typeface="Trebuchet MS"/>
              </a:rPr>
              <a:t>S</a:t>
            </a:r>
            <a:r>
              <a:rPr lang="en-US" sz="3200" dirty="0" err="1" smtClean="0">
                <a:latin typeface="Trebuchet MS"/>
                <a:cs typeface="Trebuchet MS"/>
              </a:rPr>
              <a:t>ubithra</a:t>
            </a:r>
            <a:r>
              <a:rPr lang="en-US" sz="3200" dirty="0" smtClean="0">
                <a:latin typeface="Trebuchet MS"/>
                <a:cs typeface="Trebuchet MS"/>
              </a:rPr>
              <a:t> C</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smtClean="0">
                <a:solidFill>
                  <a:srgbClr val="2D936B"/>
                </a:solidFill>
                <a:latin typeface="Trebuchet MS"/>
                <a:cs typeface="Trebuchet MS"/>
              </a:rPr>
              <a:t>Final</a:t>
            </a:r>
            <a:r>
              <a:rPr sz="2400" b="1" spc="-40" dirty="0" smtClean="0">
                <a:solidFill>
                  <a:srgbClr val="2D936B"/>
                </a:solidFill>
                <a:latin typeface="Trebuchet MS"/>
                <a:cs typeface="Trebuchet MS"/>
              </a:rPr>
              <a:t> </a:t>
            </a:r>
            <a:r>
              <a:rPr sz="2400" b="1" spc="-10"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314576" y="6174740"/>
            <a:ext cx="11203942" cy="324448"/>
          </a:xfrm>
          <a:prstGeom prst="rect">
            <a:avLst/>
          </a:prstGeom>
        </p:spPr>
        <p:txBody>
          <a:bodyPr vert="horz" wrap="square" lIns="0" tIns="16510" rIns="0" bIns="0" rtlCol="0">
            <a:spAutoFit/>
          </a:bodyPr>
          <a:lstStyle/>
          <a:p>
            <a:pPr marL="12700">
              <a:lnSpc>
                <a:spcPct val="100000"/>
              </a:lnSpc>
              <a:spcBef>
                <a:spcPts val="130"/>
              </a:spcBef>
            </a:pPr>
            <a:r>
              <a:rPr lang="en-IN" sz="2000" u="sng" dirty="0" smtClean="0">
                <a:solidFill>
                  <a:srgbClr val="006FC0"/>
                </a:solidFill>
                <a:uFill>
                  <a:solidFill>
                    <a:srgbClr val="006FC0"/>
                  </a:solidFill>
                </a:uFill>
                <a:latin typeface="Trebuchet MS"/>
                <a:cs typeface="Trebuchet MS"/>
              </a:rPr>
              <a:t>https://colab.research.google.com/drive/1AVZ5yFZCJ_imwiRMRNc2M_BnIYFSFFKB?usp=sharing</a:t>
            </a:r>
            <a:endParaRPr sz="2000" dirty="0">
              <a:latin typeface="Trebuchet MS"/>
              <a:cs typeface="Trebuchet MS"/>
            </a:endParaRPr>
          </a:p>
        </p:txBody>
      </p:sp>
      <p:sp>
        <p:nvSpPr>
          <p:cNvPr id="10" name="TextBox 9"/>
          <p:cNvSpPr txBox="1"/>
          <p:nvPr/>
        </p:nvSpPr>
        <p:spPr>
          <a:xfrm>
            <a:off x="683259" y="2019300"/>
            <a:ext cx="7089141" cy="2123658"/>
          </a:xfrm>
          <a:prstGeom prst="rect">
            <a:avLst/>
          </a:prstGeom>
          <a:noFill/>
        </p:spPr>
        <p:txBody>
          <a:bodyPr wrap="square" rtlCol="0">
            <a:spAutoFit/>
          </a:bodyPr>
          <a:lstStyle/>
          <a:p>
            <a:r>
              <a:rPr lang="en-US" sz="2200" dirty="0" smtClean="0"/>
              <a:t>Overall, the project </a:t>
            </a:r>
            <a:r>
              <a:rPr lang="en-US" sz="2200" dirty="0"/>
              <a:t>housing price prediction in Boston offers a valuable tool for stakeholders in the real estate market. By leveraging machine learning techniques, we aim to empower users with accurate insights into housing price trends and dynamics, facilitating informed decision-making and enhancing market efficiency</a:t>
            </a:r>
            <a:endParaRPr lang="en-IN"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smtClean="0"/>
              <a:t>PROJECT</a:t>
            </a:r>
            <a:r>
              <a:rPr sz="4250" spc="-90" dirty="0" smtClean="0"/>
              <a:t> </a:t>
            </a:r>
            <a:r>
              <a:rPr sz="4250" spc="-10" dirty="0" smtClean="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p:cNvSpPr txBox="1"/>
          <p:nvPr/>
        </p:nvSpPr>
        <p:spPr>
          <a:xfrm>
            <a:off x="676276" y="2666196"/>
            <a:ext cx="8400542" cy="1077218"/>
          </a:xfrm>
          <a:prstGeom prst="rect">
            <a:avLst/>
          </a:prstGeom>
          <a:noFill/>
        </p:spPr>
        <p:txBody>
          <a:bodyPr wrap="square" rtlCol="0">
            <a:spAutoFit/>
          </a:bodyPr>
          <a:lstStyle/>
          <a:p>
            <a:pPr algn="ctr"/>
            <a:r>
              <a:rPr lang="en-US" sz="3200" dirty="0" smtClean="0"/>
              <a:t>House price prediction using Convoluted Neural Networks(CNN)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781175" y="2286000"/>
            <a:ext cx="7448612" cy="3554819"/>
          </a:xfrm>
          <a:prstGeom prst="rect">
            <a:avLst/>
          </a:prstGeom>
          <a:noFill/>
        </p:spPr>
        <p:txBody>
          <a:bodyPr wrap="square" rtlCol="0">
            <a:spAutoFit/>
          </a:bodyPr>
          <a:lstStyle/>
          <a:p>
            <a:pPr algn="just"/>
            <a:r>
              <a:rPr lang="en-US" sz="2500" dirty="0" smtClean="0">
                <a:latin typeface="Times New Roman" panose="02020603050405020304" pitchFamily="18" charset="0"/>
                <a:cs typeface="Times New Roman" panose="02020603050405020304" pitchFamily="18" charset="0"/>
              </a:rPr>
              <a:t>The project aims to predict the housing prices in Boston using Convoluted Neural Networks (CNN) machine learning model from the previous data. </a:t>
            </a:r>
          </a:p>
          <a:p>
            <a:pPr algn="just"/>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This involves preprocessing the dataset, creating and training a </a:t>
            </a:r>
            <a:r>
              <a:rPr lang="en-US" sz="2500" dirty="0" err="1" smtClean="0">
                <a:latin typeface="Times New Roman" panose="02020603050405020304" pitchFamily="18" charset="0"/>
                <a:cs typeface="Times New Roman" panose="02020603050405020304" pitchFamily="18" charset="0"/>
              </a:rPr>
              <a:t>machie</a:t>
            </a:r>
            <a:r>
              <a:rPr lang="en-US" sz="2500" dirty="0" smtClean="0">
                <a:latin typeface="Times New Roman" panose="02020603050405020304" pitchFamily="18" charset="0"/>
                <a:cs typeface="Times New Roman" panose="02020603050405020304" pitchFamily="18" charset="0"/>
              </a:rPr>
              <a:t> learning model, assessing its accuracy, and implementing it for real-time prediction and </a:t>
            </a:r>
            <a:r>
              <a:rPr lang="en-US" sz="2500" dirty="0" smtClean="0">
                <a:latin typeface="Times New Roman" panose="02020603050405020304" pitchFamily="18" charset="0"/>
                <a:cs typeface="Times New Roman" panose="02020603050405020304" pitchFamily="18" charset="0"/>
              </a:rPr>
              <a:t>price </a:t>
            </a:r>
            <a:r>
              <a:rPr lang="en-US" sz="2500" dirty="0" smtClean="0">
                <a:latin typeface="Times New Roman" panose="02020603050405020304" pitchFamily="18" charset="0"/>
                <a:cs typeface="Times New Roman" panose="02020603050405020304" pitchFamily="18" charset="0"/>
              </a:rPr>
              <a:t>management.</a:t>
            </a:r>
            <a:endParaRPr lang="en-IN" sz="2500" dirty="0" smtClean="0">
              <a:latin typeface="Times New Roman" panose="02020603050405020304" pitchFamily="18" charset="0"/>
              <a:cs typeface="Times New Roman" panose="02020603050405020304" pitchFamily="18" charset="0"/>
            </a:endParaRPr>
          </a:p>
          <a:p>
            <a:endParaRPr lang="en-IN"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739775" y="1402437"/>
            <a:ext cx="7172325" cy="4493538"/>
          </a:xfrm>
          <a:prstGeom prst="rect">
            <a:avLst/>
          </a:prstGeom>
          <a:noFill/>
        </p:spPr>
        <p:txBody>
          <a:bodyPr wrap="square" rtlCol="0">
            <a:spAutoFit/>
          </a:bodyPr>
          <a:lstStyle/>
          <a:p>
            <a:r>
              <a:rPr lang="en-US" sz="2200" dirty="0"/>
              <a:t>The project aims to develop a machine learning model capable of accurately predicting housing prices in the Boston area based on various features such as crime rate, property tax, proximity to employment centers, and others. By leveraging historical housing data, the model seeks to provide valuable insights for homebuyers, sellers, and real estate professionals, facilitating informed decision-making and enhancing market efficiency. The project addresses the need for reliable and transparent pricing mechanisms in the real estate industry, ultimately contributing to improved affordability, investment opportunities, and overall satisfaction in the housing market.</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1219200" y="1774746"/>
            <a:ext cx="6858000" cy="3816429"/>
          </a:xfrm>
          <a:prstGeom prst="rect">
            <a:avLst/>
          </a:prstGeom>
          <a:noFill/>
        </p:spPr>
        <p:txBody>
          <a:bodyPr wrap="square" rtlCol="0">
            <a:spAutoFit/>
          </a:bodyPr>
          <a:lstStyle/>
          <a:p>
            <a:r>
              <a:rPr lang="en-US" sz="2200" dirty="0"/>
              <a:t>The project focuses on developing a machine learning solution to predict housing prices in Boston. By leveraging historical housing data and various property features, the model aims to provide accurate price estimates for real estate in the area. This predictive tool will assist homebuyers and sellers in making informed decisions, while also benefiting real estate professionals and market analysts. Ultimately, the project seeks to enhance market transparency and efficiency, contributing to a more informed and vibrant real estate market in Boston.</a:t>
            </a:r>
            <a:endParaRPr lang="en-IN"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807720" y="1716344"/>
            <a:ext cx="7794625" cy="4247317"/>
          </a:xfrm>
          <a:prstGeom prst="rect">
            <a:avLst/>
          </a:prstGeom>
          <a:noFill/>
        </p:spPr>
        <p:txBody>
          <a:bodyPr wrap="square" rtlCol="0">
            <a:spAutoFit/>
          </a:bodyPr>
          <a:lstStyle/>
          <a:p>
            <a:r>
              <a:rPr lang="en-US" b="1" dirty="0"/>
              <a:t>Homebuyers</a:t>
            </a:r>
            <a:r>
              <a:rPr lang="en-US" dirty="0"/>
              <a:t>: Individuals or families seeking to purchase property in Boston can utilize the predicted housing prices to make informed decisions about affordability and </a:t>
            </a:r>
            <a:r>
              <a:rPr lang="en-US" dirty="0" smtClean="0"/>
              <a:t>value.</a:t>
            </a:r>
            <a:endParaRPr lang="en-US" dirty="0"/>
          </a:p>
          <a:p>
            <a:r>
              <a:rPr lang="en-US" b="1" dirty="0"/>
              <a:t>Home Sellers</a:t>
            </a:r>
            <a:r>
              <a:rPr lang="en-US" dirty="0"/>
              <a:t>: T</a:t>
            </a:r>
            <a:r>
              <a:rPr lang="en-US" dirty="0" smtClean="0"/>
              <a:t>he </a:t>
            </a:r>
            <a:r>
              <a:rPr lang="en-US" dirty="0"/>
              <a:t>predicted housing </a:t>
            </a:r>
            <a:r>
              <a:rPr lang="en-US" dirty="0" smtClean="0"/>
              <a:t>prices can be used  </a:t>
            </a:r>
            <a:r>
              <a:rPr lang="en-US" dirty="0"/>
              <a:t>to set competitive listing prices, attract potential buyers, and optimize their selling strategies for maximum returns.</a:t>
            </a:r>
          </a:p>
          <a:p>
            <a:r>
              <a:rPr lang="en-US" b="1" dirty="0"/>
              <a:t>Real Estate Professionals</a:t>
            </a:r>
            <a:r>
              <a:rPr lang="en-US" dirty="0"/>
              <a:t>: </a:t>
            </a:r>
            <a:r>
              <a:rPr lang="en-US" dirty="0" smtClean="0"/>
              <a:t>Agents can </a:t>
            </a:r>
            <a:r>
              <a:rPr lang="en-US" dirty="0"/>
              <a:t>leverage the predicted prices to provide accurate pricing guidance to clients, facilitate smooth transactions, and enhance overall client satisfaction.</a:t>
            </a:r>
          </a:p>
          <a:p>
            <a:r>
              <a:rPr lang="en-US" b="1" dirty="0"/>
              <a:t>Investors</a:t>
            </a:r>
            <a:r>
              <a:rPr lang="en-US" dirty="0"/>
              <a:t>: </a:t>
            </a:r>
            <a:r>
              <a:rPr lang="en-US" dirty="0" smtClean="0"/>
              <a:t>Investors can use </a:t>
            </a:r>
            <a:r>
              <a:rPr lang="en-US" dirty="0"/>
              <a:t>the predicted prices to identify promising investment opportunities, assess risks, and optimize their investment strategies for profitable outcomes.</a:t>
            </a:r>
          </a:p>
          <a:p>
            <a:r>
              <a:rPr lang="en-US" b="1" dirty="0"/>
              <a:t>Market Analysts and Researchers</a:t>
            </a:r>
            <a:r>
              <a:rPr lang="en-US" dirty="0"/>
              <a:t>: </a:t>
            </a:r>
            <a:r>
              <a:rPr lang="en-US" dirty="0" smtClean="0"/>
              <a:t>Researchers analyzing can </a:t>
            </a:r>
            <a:r>
              <a:rPr lang="en-US" dirty="0"/>
              <a:t>utilize the predicted prices to conduct market studies, forecast trends, and gain insights into the underlying factors driving housing price movements.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3048000" y="1905000"/>
            <a:ext cx="5638800" cy="3693319"/>
          </a:xfrm>
          <a:prstGeom prst="rect">
            <a:avLst/>
          </a:prstGeom>
          <a:noFill/>
        </p:spPr>
        <p:txBody>
          <a:bodyPr wrap="square" rtlCol="0">
            <a:spAutoFit/>
          </a:bodyPr>
          <a:lstStyle/>
          <a:p>
            <a:r>
              <a:rPr lang="en-US" dirty="0" smtClean="0"/>
              <a:t>The </a:t>
            </a:r>
            <a:r>
              <a:rPr lang="en-US" dirty="0" err="1" smtClean="0"/>
              <a:t>prooject</a:t>
            </a:r>
            <a:r>
              <a:rPr lang="en-US" dirty="0" smtClean="0"/>
              <a:t> </a:t>
            </a:r>
            <a:r>
              <a:rPr lang="en-US" dirty="0"/>
              <a:t>utilizes historical housing data and various property features to generate accurate price estimates, enabling users to make informed decisions when buying, selling, or investing in real estate in the Boston area.</a:t>
            </a:r>
          </a:p>
          <a:p>
            <a:r>
              <a:rPr lang="en-US" dirty="0"/>
              <a:t>The value proposition </a:t>
            </a:r>
            <a:r>
              <a:rPr lang="en-US" dirty="0" smtClean="0"/>
              <a:t>lies </a:t>
            </a:r>
            <a:r>
              <a:rPr lang="en-US" dirty="0"/>
              <a:t>in its ability to provide actionable insights and guidance to users across the real estate ecosystem. Whether you're a homebuyer, seller, real estate professional, investor, or market analyst, the predictive model offers valuable tools to optimize decision-making, enhance market transparency, and identify profitable opportunities in the dynamic Boston housing market.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667000" y="2227264"/>
            <a:ext cx="5257800" cy="3170099"/>
          </a:xfrm>
          <a:prstGeom prst="rect">
            <a:avLst/>
          </a:prstGeom>
          <a:noFill/>
        </p:spPr>
        <p:txBody>
          <a:bodyPr wrap="square" rtlCol="0">
            <a:spAutoFit/>
          </a:bodyPr>
          <a:lstStyle/>
          <a:p>
            <a:r>
              <a:rPr lang="en-US" sz="2000" dirty="0"/>
              <a:t>the scalability and adaptability </a:t>
            </a:r>
            <a:r>
              <a:rPr lang="en-US" sz="2000" dirty="0" smtClean="0"/>
              <a:t>allow </a:t>
            </a:r>
            <a:r>
              <a:rPr lang="en-US" sz="2000" dirty="0"/>
              <a:t>it to evolve alongside the ever-changing real estate landscape, ensuring continued relevance and value for users in the long term. Whether it's finding the perfect home, maximizing returns on investment properties, or conducting in-depth market analysis, your solution is poised to revolutionize the way people interact with the Boston real estate market.</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p:cNvPicPr>
            <a:picLocks noChangeAspect="1"/>
          </p:cNvPicPr>
          <p:nvPr/>
        </p:nvPicPr>
        <p:blipFill>
          <a:blip r:embed="rId3"/>
          <a:stretch>
            <a:fillRect/>
          </a:stretch>
        </p:blipFill>
        <p:spPr>
          <a:xfrm>
            <a:off x="1143000" y="2019300"/>
            <a:ext cx="4462420" cy="3213945"/>
          </a:xfrm>
          <a:prstGeom prst="rect">
            <a:avLst/>
          </a:prstGeom>
        </p:spPr>
      </p:pic>
      <p:sp>
        <p:nvSpPr>
          <p:cNvPr id="12" name="TextBox 11"/>
          <p:cNvSpPr txBox="1"/>
          <p:nvPr/>
        </p:nvSpPr>
        <p:spPr>
          <a:xfrm>
            <a:off x="1143000" y="1295400"/>
            <a:ext cx="4953000" cy="646331"/>
          </a:xfrm>
          <a:prstGeom prst="rect">
            <a:avLst/>
          </a:prstGeom>
          <a:noFill/>
        </p:spPr>
        <p:txBody>
          <a:bodyPr wrap="square" rtlCol="0">
            <a:spAutoFit/>
          </a:bodyPr>
          <a:lstStyle/>
          <a:p>
            <a:r>
              <a:rPr lang="en-US" dirty="0" smtClean="0"/>
              <a:t>The following graph shows the training </a:t>
            </a:r>
            <a:r>
              <a:rPr lang="en-US" dirty="0" err="1" smtClean="0"/>
              <a:t>los</a:t>
            </a:r>
            <a:r>
              <a:rPr lang="en-US" dirty="0" smtClean="0"/>
              <a:t> and validation loss of the project </a:t>
            </a:r>
            <a:endParaRPr lang="en-IN" dirty="0"/>
          </a:p>
        </p:txBody>
      </p:sp>
      <p:pic>
        <p:nvPicPr>
          <p:cNvPr id="13" name="Picture 12"/>
          <p:cNvPicPr>
            <a:picLocks noChangeAspect="1"/>
          </p:cNvPicPr>
          <p:nvPr/>
        </p:nvPicPr>
        <p:blipFill>
          <a:blip r:embed="rId4"/>
          <a:stretch>
            <a:fillRect/>
          </a:stretch>
        </p:blipFill>
        <p:spPr>
          <a:xfrm>
            <a:off x="5772785" y="2590800"/>
            <a:ext cx="3810000" cy="28968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689</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Subithra</dc:creator>
  <cp:lastModifiedBy>admin</cp:lastModifiedBy>
  <cp:revision>6</cp:revision>
  <dcterms:created xsi:type="dcterms:W3CDTF">2024-04-01T04:39:12Z</dcterms:created>
  <dcterms:modified xsi:type="dcterms:W3CDTF">2024-04-04T16:50:01Z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