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81" r:id="rId3"/>
    <p:sldId id="282" r:id="rId4"/>
    <p:sldId id="284" r:id="rId5"/>
    <p:sldId id="256" r:id="rId6"/>
    <p:sldId id="257" r:id="rId7"/>
    <p:sldId id="288" r:id="rId8"/>
    <p:sldId id="260" r:id="rId9"/>
    <p:sldId id="258" r:id="rId10"/>
    <p:sldId id="285" r:id="rId11"/>
    <p:sldId id="268" r:id="rId12"/>
    <p:sldId id="269" r:id="rId13"/>
    <p:sldId id="259" r:id="rId14"/>
    <p:sldId id="278" r:id="rId15"/>
    <p:sldId id="265" r:id="rId16"/>
    <p:sldId id="266" r:id="rId17"/>
    <p:sldId id="286" r:id="rId18"/>
    <p:sldId id="287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/>
    <p:restoredTop sz="94712"/>
  </p:normalViewPr>
  <p:slideViewPr>
    <p:cSldViewPr>
      <p:cViewPr varScale="1">
        <p:scale>
          <a:sx n="102" d="100"/>
          <a:sy n="102" d="100"/>
        </p:scale>
        <p:origin x="3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1F9F-80E0-4ED2-A6AE-DFADDC615AB9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8A2BB-414F-4D28-843A-FDFAE819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1415-16AC-4665-8705-461A9084D545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6939-9CC3-47C6-9B14-F05D59FADCD0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8C6A-E34A-44BB-AD83-18B766FCA22C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0CA7-415A-4F92-8F04-D8828C7359E8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952-EF00-4183-8ABC-BC278B57CF54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6CC-4918-435B-967A-4BE1707AAAF7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24-F51B-47A7-9631-EFAE0118CB99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1054-B9E7-45A3-999F-B32075754C06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937-7C7F-4474-82F4-920F6C9DB115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9192-43FE-402D-90D5-CA8F6F2752DA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910E-EF39-4AA6-9B59-DA5A16F374A8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708D-0C9D-415A-84A5-B9FA37AC88EF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8" Type="http://schemas.openxmlformats.org/officeDocument/2006/relationships/image" Target="../media/image18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7: Eigenvalues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(Chapter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13)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BME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13L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to Numerical Methods in Biomedical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913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4750" y="181906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spc="-26" dirty="0"/>
              <a:t>The</a:t>
            </a:r>
            <a:r>
              <a:rPr lang="en-US" altLang="zh-TW" sz="4000" b="1" spc="4" dirty="0"/>
              <a:t> </a:t>
            </a:r>
            <a:r>
              <a:rPr lang="en-US" altLang="zh-TW" sz="4000" b="1" spc="-22" dirty="0"/>
              <a:t>Power</a:t>
            </a:r>
            <a:r>
              <a:rPr lang="en-US" altLang="zh-TW" sz="4000" b="1" spc="4" dirty="0"/>
              <a:t> </a:t>
            </a:r>
            <a:r>
              <a:rPr lang="en-US" altLang="zh-TW" sz="4000" b="1" spc="-22" dirty="0" smtClean="0"/>
              <a:t>Method</a:t>
            </a:r>
            <a:endParaRPr lang="zh-TW" altLang="en-US" sz="40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87513" y="1365744"/>
            <a:ext cx="5240859" cy="4428276"/>
            <a:chOff x="502000" y="2362200"/>
            <a:chExt cx="5240859" cy="4428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02000" y="3200400"/>
                  <a:ext cx="3402598" cy="623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0" y="3200400"/>
                  <a:ext cx="3402598" cy="62331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2000" y="2362200"/>
                  <a:ext cx="4143827" cy="6631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0" y="2362200"/>
                  <a:ext cx="4143827" cy="6631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3400" y="4165953"/>
                  <a:ext cx="4104777" cy="623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165953"/>
                  <a:ext cx="4104777" cy="6233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02000" y="5188456"/>
                  <a:ext cx="3764941" cy="623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0" y="5188456"/>
                  <a:ext cx="3764941" cy="6233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2203299" y="4789265"/>
              <a:ext cx="2140101" cy="399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5852" y="4165953"/>
              <a:ext cx="458618" cy="623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5275991"/>
              <a:ext cx="283029" cy="4107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3909" y="3810167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Initial guesses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5220" y="6421144"/>
              <a:ext cx="128817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Eigenvalues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Elbow Connector 24"/>
            <p:cNvCxnSpPr>
              <a:endCxn id="24" idx="1"/>
            </p:cNvCxnSpPr>
            <p:nvPr/>
          </p:nvCxnSpPr>
          <p:spPr>
            <a:xfrm rot="16200000" flipH="1">
              <a:off x="3348895" y="5989485"/>
              <a:ext cx="927852" cy="304798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308743" y="5929888"/>
              <a:ext cx="143411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Eigenvectors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Elbow Connector 26"/>
            <p:cNvCxnSpPr>
              <a:endCxn id="26" idx="1"/>
            </p:cNvCxnSpPr>
            <p:nvPr/>
          </p:nvCxnSpPr>
          <p:spPr>
            <a:xfrm rot="16200000" flipH="1">
              <a:off x="4018437" y="5824248"/>
              <a:ext cx="302786" cy="27782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91" y="1890382"/>
            <a:ext cx="3632398" cy="4884643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15" y="392722"/>
            <a:ext cx="3160948" cy="742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9" b="11810"/>
          <a:stretch/>
        </p:blipFill>
        <p:spPr>
          <a:xfrm>
            <a:off x="5242515" y="1095756"/>
            <a:ext cx="1539285" cy="7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379" y="457200"/>
            <a:ext cx="690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Power Method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example 13.3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01378" y="1066800"/>
            <a:ext cx="7985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three </a:t>
            </a:r>
            <a:r>
              <a:rPr lang="en-US" dirty="0" smtClean="0"/>
              <a:t>mass-four </a:t>
            </a:r>
            <a:r>
              <a:rPr lang="en-US" dirty="0"/>
              <a:t>spring system between </a:t>
            </a:r>
            <a:r>
              <a:rPr lang="en-US" dirty="0" smtClean="0"/>
              <a:t>two fixed </a:t>
            </a:r>
            <a:r>
              <a:rPr lang="en-US" dirty="0"/>
              <a:t>walls: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1" y="1584067"/>
            <a:ext cx="3857625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10193"/>
            <a:ext cx="3733800" cy="1242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78" y="3352800"/>
            <a:ext cx="7838566" cy="1497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661" y="4184269"/>
            <a:ext cx="2000250" cy="47625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35" y="5015036"/>
            <a:ext cx="7876565" cy="5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09601"/>
            <a:ext cx="3184826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11376"/>
            <a:ext cx="7440561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5151"/>
            <a:ext cx="7364361" cy="1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" y="1143000"/>
            <a:ext cx="6096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2" y="2971800"/>
            <a:ext cx="6391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8672" y="533400"/>
            <a:ext cx="512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First iteration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8672" y="2419290"/>
            <a:ext cx="512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Second iteration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72" y="4328393"/>
            <a:ext cx="7619934" cy="155862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915070" y="853998"/>
            <a:ext cx="221989" cy="408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8896" y="507274"/>
            <a:ext cx="239257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>
                <a:solidFill>
                  <a:srgbClr val="FF0000"/>
                </a:solidFill>
              </a:rPr>
              <a:t>Initial guess of eigenvector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14859" y="1179880"/>
            <a:ext cx="221989" cy="408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8685" y="833155"/>
            <a:ext cx="1983941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>
                <a:solidFill>
                  <a:srgbClr val="FF0000"/>
                </a:solidFill>
              </a:rPr>
              <a:t>Calculated eigenvalue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6705601" y="1552286"/>
            <a:ext cx="242944" cy="2271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48545" y="1383938"/>
            <a:ext cx="206473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>
                <a:solidFill>
                  <a:srgbClr val="FF0000"/>
                </a:solidFill>
              </a:rPr>
              <a:t>Calculated eigenvector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810000" y="2241687"/>
            <a:ext cx="2628116" cy="73011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686750">
            <a:off x="3711422" y="2270086"/>
            <a:ext cx="24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Use in the next iteration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59" name="Straight Arrow Connector 58"/>
          <p:cNvCxnSpPr>
            <a:endCxn id="3075" idx="3"/>
          </p:cNvCxnSpPr>
          <p:nvPr/>
        </p:nvCxnSpPr>
        <p:spPr>
          <a:xfrm flipH="1">
            <a:off x="7209947" y="3215733"/>
            <a:ext cx="169770" cy="303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93027" y="2846401"/>
            <a:ext cx="176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eigenvector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59717" y="2661735"/>
            <a:ext cx="16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eigenvalue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036848" y="2986246"/>
            <a:ext cx="221989" cy="408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7315200" cy="50649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4400" y="5868872"/>
            <a:ext cx="225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largest eigenvalue</a:t>
            </a:r>
            <a:r>
              <a:rPr lang="en-US" spc="-18" dirty="0"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06582" y="5460274"/>
            <a:ext cx="762000" cy="26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609599"/>
            <a:ext cx="8640000" cy="138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1000" y="2209800"/>
                <a:ext cx="7848600" cy="4985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In order to use the power method, the system must be in the form:</a:t>
                </a:r>
              </a:p>
              <a:p>
                <a:endParaRPr lang="en-US" altLang="zh-TW" dirty="0"/>
              </a:p>
              <a:p>
                <a:pPr algn="ctr"/>
                <a:r>
                  <a:rPr lang="en-US" altLang="zh-TW" dirty="0" smtClean="0"/>
                  <a:t>[</a:t>
                </a:r>
                <a:r>
                  <a:rPr lang="en-US" altLang="zh-TW" dirty="0"/>
                  <a:t>A]{x}=λ{x</a:t>
                </a:r>
                <a:r>
                  <a:rPr lang="en-US" altLang="zh-TW" dirty="0" smtClean="0"/>
                  <a:t>}</a:t>
                </a:r>
              </a:p>
              <a:p>
                <a:pPr algn="ctr"/>
                <a:endParaRPr lang="en-US" altLang="zh-TW" dirty="0"/>
              </a:p>
              <a:p>
                <a:r>
                  <a:rPr lang="en-US" altLang="zh-TW" dirty="0"/>
                  <a:t>The following is the matrix system given in the problem</a:t>
                </a:r>
                <a:r>
                  <a:rPr lang="en-US" altLang="zh-TW" dirty="0" smtClean="0"/>
                  <a:t>:</a:t>
                </a:r>
              </a:p>
              <a:p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/>
                  <a:t>The following is the matrix system adjusted in the appropriately to use the power method:</a:t>
                </a:r>
                <a:endParaRPr lang="zh-TW" altLang="zh-TW" dirty="0"/>
              </a:p>
              <a:p>
                <a:r>
                  <a:rPr lang="en-US" altLang="zh-TW" dirty="0"/>
                  <a:t> </a:t>
                </a:r>
                <a:endParaRPr lang="zh-TW" altLang="zh-TW" dirty="0"/>
              </a:p>
              <a:p>
                <a:pPr algn="ctr"/>
                <a:r>
                  <a:rPr lang="en-US" altLang="zh-TW" dirty="0" smtClean="0"/>
                  <a:t>   2x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+ </a:t>
                </a:r>
                <a:r>
                  <a:rPr lang="en-US" altLang="zh-TW" dirty="0" smtClean="0"/>
                  <a:t> 8x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+ 10x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 = λx</a:t>
                </a:r>
                <a:r>
                  <a:rPr lang="en-US" altLang="zh-TW" baseline="-25000" dirty="0"/>
                  <a:t>1</a:t>
                </a:r>
                <a:endParaRPr lang="zh-TW" altLang="zh-TW" dirty="0"/>
              </a:p>
              <a:p>
                <a:pPr algn="ctr"/>
                <a:r>
                  <a:rPr lang="en-US" altLang="zh-TW" dirty="0" smtClean="0"/>
                  <a:t>    8x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+ 4x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 + </a:t>
                </a:r>
                <a:r>
                  <a:rPr lang="en-US" altLang="zh-TW" dirty="0"/>
                  <a:t>5x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  = </a:t>
                </a:r>
                <a:r>
                  <a:rPr lang="en-US" altLang="zh-TW" dirty="0"/>
                  <a:t>λx</a:t>
                </a:r>
                <a:r>
                  <a:rPr lang="en-US" altLang="zh-TW" baseline="-25000" dirty="0"/>
                  <a:t>2</a:t>
                </a:r>
                <a:endParaRPr lang="zh-TW" altLang="zh-TW" dirty="0"/>
              </a:p>
              <a:p>
                <a:pPr algn="ctr"/>
                <a:r>
                  <a:rPr lang="en-US" altLang="zh-TW" dirty="0" smtClean="0"/>
                  <a:t>10x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+ 5x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+ 7x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= </a:t>
                </a:r>
                <a:r>
                  <a:rPr lang="en-US" altLang="zh-TW" dirty="0"/>
                  <a:t>λx</a:t>
                </a:r>
                <a:r>
                  <a:rPr lang="en-US" altLang="zh-TW" baseline="-25000" dirty="0"/>
                  <a:t>3</a:t>
                </a:r>
                <a:endParaRPr lang="zh-TW" altLang="zh-TW" dirty="0"/>
              </a:p>
              <a:p>
                <a:endParaRPr lang="en-US" altLang="zh-TW" b="1" dirty="0" smtClean="0"/>
              </a:p>
              <a:p>
                <a:pPr algn="ctr"/>
                <a:endParaRPr lang="en-US" altLang="zh-TW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09800"/>
                <a:ext cx="7848600" cy="4985532"/>
              </a:xfrm>
              <a:prstGeom prst="rect">
                <a:avLst/>
              </a:prstGeom>
              <a:blipFill rotWithShape="0">
                <a:blip r:embed="rId3"/>
                <a:stretch>
                  <a:fillRect l="-699" t="-7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8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484"/>
            <a:ext cx="8640000" cy="4190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57164"/>
            <a:ext cx="2584701" cy="140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6096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Find eigenvalues </a:t>
            </a:r>
            <a:r>
              <a:rPr lang="el-GR" altLang="zh-CN" i="1" dirty="0" smtClean="0"/>
              <a:t>λ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and </a:t>
            </a:r>
            <a:r>
              <a:rPr lang="el-GR" altLang="zh-CN" i="1" dirty="0" smtClean="0"/>
              <a:t>λ</a:t>
            </a:r>
            <a:r>
              <a:rPr lang="en-US" altLang="zh-CN" i="1" baseline="-25000" dirty="0" smtClean="0"/>
              <a:t>2</a:t>
            </a:r>
            <a:r>
              <a:rPr lang="en-US" altLang="zh-CN" dirty="0" smtClean="0"/>
              <a:t>, eigenvectors </a:t>
            </a:r>
            <a:r>
              <a:rPr lang="el-GR" altLang="zh-CN" i="1" dirty="0" smtClean="0"/>
              <a:t>ν</a:t>
            </a:r>
            <a:r>
              <a:rPr lang="en-US" altLang="zh-CN" i="1" baseline="-25000" dirty="0" smtClean="0"/>
              <a:t>1</a:t>
            </a:r>
            <a:r>
              <a:rPr lang="el-GR" altLang="zh-CN" i="1" dirty="0" smtClean="0"/>
              <a:t>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</a:t>
            </a:r>
            <a:r>
              <a:rPr lang="el-GR" altLang="zh-CN" i="1" dirty="0" smtClean="0"/>
              <a:t>ν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89" y="5235682"/>
            <a:ext cx="3124200" cy="446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425377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4435" y="4425377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4435" y="4842890"/>
            <a:ext cx="38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Plug eigenvalues and eigenvectors into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49236" y="6153499"/>
            <a:ext cx="36189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Solve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 with initial conditions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5129" y="5791182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3.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94743" y="87642"/>
            <a:ext cx="2302058" cy="1574067"/>
            <a:chOff x="594743" y="87642"/>
            <a:chExt cx="2302058" cy="1574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77091" y="1135796"/>
                  <a:ext cx="2219710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=100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−301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91" y="1135796"/>
                  <a:ext cx="2219710" cy="5259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533400"/>
                  <a:ext cx="1879874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=−5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3400"/>
                  <a:ext cx="1879874" cy="5259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94743" y="87642"/>
              <a:ext cx="772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Step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2566" y="1794095"/>
            <a:ext cx="3828653" cy="1477719"/>
            <a:chOff x="592566" y="1794095"/>
            <a:chExt cx="3828653" cy="1477719"/>
          </a:xfrm>
        </p:grpSpPr>
        <p:grpSp>
          <p:nvGrpSpPr>
            <p:cNvPr id="22" name="Group 21"/>
            <p:cNvGrpSpPr/>
            <p:nvPr/>
          </p:nvGrpSpPr>
          <p:grpSpPr>
            <a:xfrm>
              <a:off x="752672" y="2143504"/>
              <a:ext cx="3668547" cy="1128310"/>
              <a:chOff x="752672" y="2143504"/>
              <a:chExt cx="3668547" cy="11283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366554" y="2143504"/>
                    <a:ext cx="2054665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554" y="2143504"/>
                    <a:ext cx="2054665" cy="525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2362200" y="2745901"/>
                    <a:ext cx="2054665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2745901"/>
                    <a:ext cx="2054665" cy="52591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752672" y="2478275"/>
                    <a:ext cx="1228285" cy="3822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72" y="2478275"/>
                    <a:ext cx="1228285" cy="38228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ight Arrow 9"/>
              <p:cNvSpPr/>
              <p:nvPr/>
            </p:nvSpPr>
            <p:spPr>
              <a:xfrm>
                <a:off x="1953492" y="2612140"/>
                <a:ext cx="304800" cy="191141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92566" y="1794095"/>
              <a:ext cx="3015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Step 2 Get the first derivatives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2565" y="3311131"/>
            <a:ext cx="2971847" cy="1623752"/>
            <a:chOff x="592565" y="3311131"/>
            <a:chExt cx="2971847" cy="1623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85800" y="3806574"/>
                  <a:ext cx="2595006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=−5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806574"/>
                  <a:ext cx="2595006" cy="5259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83623" y="4408970"/>
                  <a:ext cx="2880789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=100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−301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23" y="4408970"/>
                  <a:ext cx="2880789" cy="525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92565" y="3311131"/>
                  <a:ext cx="2103653" cy="4912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Step 3 Substitute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65" y="3311131"/>
                  <a:ext cx="2103653" cy="49128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31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92565" y="5035156"/>
            <a:ext cx="5960203" cy="1501955"/>
            <a:chOff x="592565" y="4632016"/>
            <a:chExt cx="5960203" cy="150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07590" y="4908881"/>
                  <a:ext cx="2234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590" y="4908881"/>
                  <a:ext cx="223439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18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5413" y="5364575"/>
                  <a:ext cx="2747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−301−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413" y="5364575"/>
                  <a:ext cx="274735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552" r="-1552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9224" y="4977436"/>
                  <a:ext cx="1863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24" y="4977436"/>
                  <a:ext cx="186371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6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07522" y="5286556"/>
                  <a:ext cx="220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−301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22" y="5286556"/>
                  <a:ext cx="2208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4" r="-82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086626" y="5764639"/>
              <a:ext cx="1168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[A]{x}=λ{x}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22685" y="5764639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/>
                <a:t>([</a:t>
              </a:r>
              <a:r>
                <a:rPr lang="en-US" altLang="zh-TW" dirty="0"/>
                <a:t>A</a:t>
              </a:r>
              <a:r>
                <a:rPr lang="en-US" altLang="zh-TW" dirty="0" smtClean="0"/>
                <a:t>]-</a:t>
              </a:r>
              <a:r>
                <a:rPr lang="en-US" altLang="zh-TW" dirty="0"/>
                <a:t>λ </a:t>
              </a:r>
              <a:r>
                <a:rPr lang="en-US" altLang="zh-TW" dirty="0" smtClean="0"/>
                <a:t>[I]){</a:t>
              </a:r>
              <a:r>
                <a:rPr lang="en-US" altLang="zh-TW" dirty="0"/>
                <a:t>x</a:t>
              </a:r>
              <a:r>
                <a:rPr lang="en-US" altLang="zh-TW" dirty="0" smtClean="0"/>
                <a:t>}=0</a:t>
              </a:r>
              <a:endParaRPr lang="en-US" altLang="zh-TW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565" y="4632016"/>
              <a:ext cx="2384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Step 4  Rearrangement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90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2565" y="228600"/>
            <a:ext cx="396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 Get eigenvalues and eigenvectors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576" y="762000"/>
            <a:ext cx="335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[eigenvector, eigenvalue] = </a:t>
            </a:r>
            <a:r>
              <a:rPr lang="en-US" dirty="0" err="1" smtClean="0"/>
              <a:t>eig</a:t>
            </a:r>
            <a:r>
              <a:rPr lang="en-US" dirty="0" smtClean="0"/>
              <a:t> (A)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7075" y="1570222"/>
                <a:ext cx="2577757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Eigenvector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75" y="1570222"/>
                <a:ext cx="2577757" cy="601640"/>
              </a:xfrm>
              <a:prstGeom prst="rect">
                <a:avLst/>
              </a:prstGeom>
              <a:blipFill rotWithShape="0">
                <a:blip r:embed="rId2"/>
                <a:stretch>
                  <a:fillRect l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753" y="2652044"/>
                <a:ext cx="2268570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Eigenvalue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3" y="2652044"/>
                <a:ext cx="2268570" cy="616515"/>
              </a:xfrm>
              <a:prstGeom prst="rect">
                <a:avLst/>
              </a:prstGeom>
              <a:blipFill rotWithShape="0">
                <a:blip r:embed="rId3"/>
                <a:stretch>
                  <a:fillRect l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3323288" y="1798822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60344" y="1269402"/>
                <a:ext cx="3216778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v1=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corresponded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4" y="1269402"/>
                <a:ext cx="3216778" cy="601640"/>
              </a:xfrm>
              <a:prstGeom prst="rect">
                <a:avLst/>
              </a:prstGeom>
              <a:blipFill rotWithShape="0">
                <a:blip r:embed="rId4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60344" y="1871042"/>
                <a:ext cx="3244030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v2=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corresponded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4" y="1871042"/>
                <a:ext cx="3244030" cy="601640"/>
              </a:xfrm>
              <a:prstGeom prst="rect">
                <a:avLst/>
              </a:prstGeom>
              <a:blipFill rotWithShape="0">
                <a:blip r:embed="rId5"/>
                <a:stretch>
                  <a:fillRect l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276581" y="157022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92051" y="215054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68287" y="157022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757" y="215054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075" y="3578924"/>
            <a:ext cx="643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 Plug eigenvectors and eigenvalues in to the general solution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7961" y="4082783"/>
                <a:ext cx="3034356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1" y="4082783"/>
                <a:ext cx="3034356" cy="289951"/>
              </a:xfrm>
              <a:prstGeom prst="rect">
                <a:avLst/>
              </a:prstGeom>
              <a:blipFill rotWithShape="0">
                <a:blip r:embed="rId6"/>
                <a:stretch>
                  <a:fillRect t="-4255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7961" y="4586642"/>
                <a:ext cx="3424142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1" y="4586642"/>
                <a:ext cx="3424142" cy="5093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06243" y="526298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Step 7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(0)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(0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43" y="5262985"/>
                <a:ext cx="457200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067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1281" y="5818730"/>
                <a:ext cx="2690095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81" y="5818730"/>
                <a:ext cx="2690095" cy="5093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153400" cy="5922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783" y="6334726"/>
            <a:ext cx="345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 similar approach in problem 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84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22" dirty="0">
                <a:solidFill>
                  <a:srgbClr val="CC3300"/>
                </a:solidFill>
                <a:latin typeface="Arial"/>
                <a:cs typeface="Arial"/>
              </a:rPr>
              <a:t>Polynomials</a:t>
            </a:r>
            <a:endParaRPr lang="zh-TW" alt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235" i="1" spc="-9" dirty="0">
                <a:latin typeface="Arial"/>
                <a:cs typeface="Arial"/>
              </a:rPr>
              <a:t>Roots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13"/>
            <a:fld id="{81D60167-4931-47E6-BA6A-407CBD079E47}" type="slidenum">
              <a:rPr sz="1235" i="1" spc="-9" dirty="0">
                <a:latin typeface="Arial"/>
                <a:cs typeface="Arial"/>
              </a:rPr>
              <a:pPr marL="22413"/>
              <a:t>2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065" y="1351196"/>
            <a:ext cx="7801535" cy="2832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3781" marR="33059" indent="-302575">
              <a:lnSpc>
                <a:spcPct val="100299"/>
              </a:lnSpc>
              <a:buClr>
                <a:srgbClr val="00009A"/>
              </a:buClr>
              <a:buFont typeface="Arial"/>
              <a:buChar char="•"/>
              <a:tabLst>
                <a:tab pos="313221" algn="l"/>
              </a:tabLst>
            </a:pPr>
            <a:r>
              <a:rPr sz="2471" dirty="0">
                <a:latin typeface="Arial"/>
                <a:cs typeface="Arial"/>
              </a:rPr>
              <a:t>MATLAB has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built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in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program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called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spc="-4" dirty="0">
                <a:latin typeface="Courier New"/>
                <a:cs typeface="Courier New"/>
              </a:rPr>
              <a:t>root</a:t>
            </a:r>
            <a:r>
              <a:rPr sz="2471" dirty="0">
                <a:latin typeface="Courier New"/>
                <a:cs typeface="Courier New"/>
              </a:rPr>
              <a:t>s</a:t>
            </a:r>
            <a:r>
              <a:rPr sz="2471" spc="-825" dirty="0">
                <a:latin typeface="Courier New"/>
                <a:cs typeface="Courier New"/>
              </a:rPr>
              <a:t> </a:t>
            </a:r>
            <a:r>
              <a:rPr sz="2471" dirty="0">
                <a:latin typeface="Arial"/>
                <a:cs typeface="Arial"/>
              </a:rPr>
              <a:t>to determine all the roots of a polynomial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- including imaginary and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complex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ones.</a:t>
            </a:r>
          </a:p>
          <a:p>
            <a:pPr>
              <a:lnSpc>
                <a:spcPts val="574"/>
              </a:lnSpc>
              <a:spcBef>
                <a:spcPts val="31"/>
              </a:spcBef>
            </a:pPr>
            <a:endParaRPr sz="574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313781" indent="-302575">
              <a:buClr>
                <a:srgbClr val="00009A"/>
              </a:buClr>
              <a:buFont typeface="Courier New"/>
              <a:buChar char="•"/>
              <a:tabLst>
                <a:tab pos="313781" algn="l"/>
              </a:tabLst>
            </a:pPr>
            <a:r>
              <a:rPr sz="2471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471" b="1" spc="-1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71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71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71" b="1" spc="-4" dirty="0">
                <a:solidFill>
                  <a:srgbClr val="FF0000"/>
                </a:solidFill>
                <a:latin typeface="Courier New"/>
                <a:cs typeface="Courier New"/>
              </a:rPr>
              <a:t>roots(c)</a:t>
            </a:r>
            <a:endParaRPr sz="2471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ts val="485"/>
              </a:lnSpc>
              <a:spcBef>
                <a:spcPts val="37"/>
              </a:spcBef>
              <a:buClr>
                <a:srgbClr val="00009A"/>
              </a:buClr>
              <a:buFont typeface="Courier New"/>
              <a:buChar char="•"/>
            </a:pPr>
            <a:endParaRPr sz="485" dirty="0"/>
          </a:p>
          <a:p>
            <a:pPr marL="666786" lvl="1" indent="-252146">
              <a:buClr>
                <a:srgbClr val="00009A"/>
              </a:buClr>
              <a:buFont typeface="Courier New"/>
              <a:buChar char="–"/>
              <a:tabLst>
                <a:tab pos="666786" algn="l"/>
              </a:tabLst>
            </a:pPr>
            <a:r>
              <a:rPr sz="2118" dirty="0">
                <a:latin typeface="Courier New"/>
                <a:cs typeface="Courier New"/>
              </a:rPr>
              <a:t>x</a:t>
            </a:r>
            <a:r>
              <a:rPr sz="2118" spc="-688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dirty="0">
                <a:latin typeface="Arial"/>
                <a:cs typeface="Arial"/>
              </a:rPr>
              <a:t>s a </a:t>
            </a:r>
            <a:r>
              <a:rPr sz="2118" spc="-4" dirty="0">
                <a:latin typeface="Arial"/>
                <a:cs typeface="Arial"/>
              </a:rPr>
              <a:t>colum</a:t>
            </a:r>
            <a:r>
              <a:rPr sz="2118" dirty="0">
                <a:latin typeface="Arial"/>
                <a:cs typeface="Arial"/>
              </a:rPr>
              <a:t>n</a:t>
            </a:r>
            <a:r>
              <a:rPr sz="2118" spc="9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vecto</a:t>
            </a:r>
            <a:r>
              <a:rPr sz="2118" dirty="0">
                <a:latin typeface="Arial"/>
                <a:cs typeface="Arial"/>
              </a:rPr>
              <a:t>r </a:t>
            </a:r>
            <a:r>
              <a:rPr sz="2118" spc="-4" dirty="0">
                <a:latin typeface="Arial"/>
                <a:cs typeface="Arial"/>
              </a:rPr>
              <a:t>containin</a:t>
            </a:r>
            <a:r>
              <a:rPr sz="2118" dirty="0">
                <a:latin typeface="Arial"/>
                <a:cs typeface="Arial"/>
              </a:rPr>
              <a:t>g</a:t>
            </a:r>
            <a:r>
              <a:rPr sz="2118" spc="13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th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roots</a:t>
            </a:r>
            <a:endParaRPr sz="2118" dirty="0">
              <a:latin typeface="Arial"/>
              <a:cs typeface="Arial"/>
            </a:endParaRPr>
          </a:p>
          <a:p>
            <a:pPr lvl="1">
              <a:lnSpc>
                <a:spcPts val="485"/>
              </a:lnSpc>
              <a:spcBef>
                <a:spcPts val="22"/>
              </a:spcBef>
              <a:buClr>
                <a:srgbClr val="00009A"/>
              </a:buClr>
              <a:buFont typeface="Courier New"/>
              <a:buChar char="–"/>
            </a:pPr>
            <a:endParaRPr sz="485" dirty="0"/>
          </a:p>
          <a:p>
            <a:pPr marL="666786" lvl="1" indent="-252146">
              <a:buClr>
                <a:srgbClr val="00009A"/>
              </a:buClr>
              <a:buFont typeface="Courier New"/>
              <a:buChar char="–"/>
              <a:tabLst>
                <a:tab pos="666786" algn="l"/>
              </a:tabLst>
            </a:pPr>
            <a:r>
              <a:rPr sz="2118" dirty="0">
                <a:latin typeface="Courier New"/>
                <a:cs typeface="Courier New"/>
              </a:rPr>
              <a:t>c</a:t>
            </a:r>
            <a:r>
              <a:rPr sz="2118" spc="-688" dirty="0">
                <a:latin typeface="Courier New"/>
                <a:cs typeface="Courier New"/>
              </a:rPr>
              <a:t> 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dirty="0">
                <a:latin typeface="Arial"/>
                <a:cs typeface="Arial"/>
              </a:rPr>
              <a:t>s a </a:t>
            </a:r>
            <a:r>
              <a:rPr sz="2118" spc="-4" dirty="0">
                <a:latin typeface="Arial"/>
                <a:cs typeface="Arial"/>
              </a:rPr>
              <a:t>ro</a:t>
            </a:r>
            <a:r>
              <a:rPr sz="2118" dirty="0">
                <a:latin typeface="Arial"/>
                <a:cs typeface="Arial"/>
              </a:rPr>
              <a:t>w </a:t>
            </a:r>
            <a:r>
              <a:rPr sz="2118" spc="-4" dirty="0">
                <a:latin typeface="Arial"/>
                <a:cs typeface="Arial"/>
              </a:rPr>
              <a:t>vecto</a:t>
            </a:r>
            <a:r>
              <a:rPr sz="2118" dirty="0">
                <a:latin typeface="Arial"/>
                <a:cs typeface="Arial"/>
              </a:rPr>
              <a:t>r </a:t>
            </a:r>
            <a:r>
              <a:rPr sz="2118" spc="-4" dirty="0">
                <a:latin typeface="Arial"/>
                <a:cs typeface="Arial"/>
              </a:rPr>
              <a:t>containin</a:t>
            </a:r>
            <a:r>
              <a:rPr sz="2118" dirty="0">
                <a:latin typeface="Arial"/>
                <a:cs typeface="Arial"/>
              </a:rPr>
              <a:t>g</a:t>
            </a:r>
            <a:r>
              <a:rPr sz="2118" spc="13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th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polynomia</a:t>
            </a:r>
            <a:r>
              <a:rPr sz="2118" dirty="0">
                <a:latin typeface="Arial"/>
                <a:cs typeface="Arial"/>
              </a:rPr>
              <a:t>l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coefficients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065" y="4689213"/>
            <a:ext cx="7649135" cy="1494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3221" indent="-302575">
              <a:buClr>
                <a:srgbClr val="00009A"/>
              </a:buClr>
              <a:buFont typeface="Arial"/>
              <a:buChar char="•"/>
              <a:tabLst>
                <a:tab pos="313221" algn="l"/>
              </a:tabLst>
            </a:pPr>
            <a:r>
              <a:rPr sz="2471" spc="-4" dirty="0">
                <a:latin typeface="Arial"/>
                <a:cs typeface="Arial"/>
              </a:rPr>
              <a:t>E</a:t>
            </a:r>
            <a:r>
              <a:rPr sz="2471" dirty="0">
                <a:latin typeface="Arial"/>
                <a:cs typeface="Arial"/>
              </a:rPr>
              <a:t>xample:</a:t>
            </a:r>
          </a:p>
          <a:p>
            <a:pPr>
              <a:lnSpc>
                <a:spcPts val="485"/>
              </a:lnSpc>
              <a:spcBef>
                <a:spcPts val="31"/>
              </a:spcBef>
            </a:pPr>
            <a:endParaRPr sz="485" dirty="0"/>
          </a:p>
          <a:p>
            <a:pPr marL="414640"/>
            <a:r>
              <a:rPr sz="2118" dirty="0">
                <a:latin typeface="Arial"/>
                <a:cs typeface="Arial"/>
              </a:rPr>
              <a:t>–</a:t>
            </a:r>
            <a:r>
              <a:rPr sz="2118" spc="216" dirty="0">
                <a:latin typeface="Arial"/>
                <a:cs typeface="Arial"/>
              </a:rPr>
              <a:t> </a:t>
            </a:r>
            <a:r>
              <a:rPr sz="2118" spc="-18" dirty="0">
                <a:latin typeface="Arial"/>
                <a:cs typeface="Arial"/>
              </a:rPr>
              <a:t>Fin</a:t>
            </a:r>
            <a:r>
              <a:rPr sz="2118" dirty="0">
                <a:latin typeface="Arial"/>
                <a:cs typeface="Arial"/>
              </a:rPr>
              <a:t>d </a:t>
            </a:r>
            <a:r>
              <a:rPr sz="2118" spc="-4" dirty="0">
                <a:latin typeface="Arial"/>
                <a:cs typeface="Arial"/>
              </a:rPr>
              <a:t>th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root</a:t>
            </a:r>
            <a:r>
              <a:rPr sz="2118" dirty="0">
                <a:latin typeface="Arial"/>
                <a:cs typeface="Arial"/>
              </a:rPr>
              <a:t>s </a:t>
            </a:r>
            <a:r>
              <a:rPr sz="2118" spc="-13" dirty="0">
                <a:latin typeface="Arial"/>
                <a:cs typeface="Arial"/>
              </a:rPr>
              <a:t>of</a:t>
            </a:r>
            <a:endParaRPr sz="2118" dirty="0">
              <a:latin typeface="Arial"/>
              <a:cs typeface="Arial"/>
            </a:endParaRPr>
          </a:p>
          <a:p>
            <a:pPr marL="666786"/>
            <a:r>
              <a:rPr sz="2118" i="1" spc="-4" dirty="0">
                <a:latin typeface="Arial"/>
                <a:cs typeface="Arial"/>
              </a:rPr>
              <a:t>f</a:t>
            </a:r>
            <a:r>
              <a:rPr sz="2118" spc="-4" dirty="0">
                <a:latin typeface="Arial"/>
                <a:cs typeface="Arial"/>
              </a:rPr>
              <a:t>(</a:t>
            </a:r>
            <a:r>
              <a:rPr sz="2118" i="1" dirty="0">
                <a:latin typeface="Arial"/>
                <a:cs typeface="Arial"/>
              </a:rPr>
              <a:t>x</a:t>
            </a:r>
            <a:r>
              <a:rPr sz="2118" spc="-13" dirty="0">
                <a:latin typeface="Arial"/>
                <a:cs typeface="Arial"/>
              </a:rPr>
              <a:t>)=</a:t>
            </a:r>
            <a:r>
              <a:rPr sz="2118" i="1" spc="-13" dirty="0">
                <a:latin typeface="Arial"/>
                <a:cs typeface="Arial"/>
              </a:rPr>
              <a:t>x</a:t>
            </a:r>
            <a:r>
              <a:rPr sz="2118" spc="-6" baseline="24305" dirty="0">
                <a:latin typeface="Arial"/>
                <a:cs typeface="Arial"/>
              </a:rPr>
              <a:t>5</a:t>
            </a:r>
            <a:r>
              <a:rPr sz="2118" spc="-4" dirty="0">
                <a:latin typeface="Arial"/>
                <a:cs typeface="Arial"/>
              </a:rPr>
              <a:t>-3.5</a:t>
            </a:r>
            <a:r>
              <a:rPr sz="2118" i="1" dirty="0">
                <a:latin typeface="Arial"/>
                <a:cs typeface="Arial"/>
              </a:rPr>
              <a:t>x</a:t>
            </a:r>
            <a:r>
              <a:rPr sz="2118" spc="-6" baseline="24305" dirty="0">
                <a:latin typeface="Arial"/>
                <a:cs typeface="Arial"/>
              </a:rPr>
              <a:t>4</a:t>
            </a:r>
            <a:r>
              <a:rPr sz="2118" spc="-4" dirty="0">
                <a:latin typeface="Arial"/>
                <a:cs typeface="Arial"/>
              </a:rPr>
              <a:t>+2.75</a:t>
            </a:r>
            <a:r>
              <a:rPr sz="2118" i="1" dirty="0">
                <a:latin typeface="Arial"/>
                <a:cs typeface="Arial"/>
              </a:rPr>
              <a:t>x</a:t>
            </a:r>
            <a:r>
              <a:rPr sz="2118" spc="-6" baseline="24305" dirty="0">
                <a:latin typeface="Arial"/>
                <a:cs typeface="Arial"/>
              </a:rPr>
              <a:t>3</a:t>
            </a:r>
            <a:r>
              <a:rPr sz="2118" spc="-4" dirty="0">
                <a:latin typeface="Arial"/>
                <a:cs typeface="Arial"/>
              </a:rPr>
              <a:t>+2.125</a:t>
            </a:r>
            <a:r>
              <a:rPr sz="2118" i="1" dirty="0">
                <a:latin typeface="Arial"/>
                <a:cs typeface="Arial"/>
              </a:rPr>
              <a:t>x</a:t>
            </a:r>
            <a:r>
              <a:rPr sz="2118" spc="-6" baseline="24305" dirty="0">
                <a:latin typeface="Arial"/>
                <a:cs typeface="Arial"/>
              </a:rPr>
              <a:t>2</a:t>
            </a:r>
            <a:r>
              <a:rPr sz="2118" dirty="0">
                <a:latin typeface="Arial"/>
                <a:cs typeface="Arial"/>
              </a:rPr>
              <a:t>-3.87</a:t>
            </a:r>
            <a:r>
              <a:rPr sz="2118" spc="-4" dirty="0">
                <a:latin typeface="Arial"/>
                <a:cs typeface="Arial"/>
              </a:rPr>
              <a:t>5</a:t>
            </a:r>
            <a:r>
              <a:rPr sz="2118" i="1" dirty="0">
                <a:latin typeface="Arial"/>
                <a:cs typeface="Arial"/>
              </a:rPr>
              <a:t>x</a:t>
            </a:r>
            <a:r>
              <a:rPr sz="2118" dirty="0">
                <a:latin typeface="Arial"/>
                <a:cs typeface="Arial"/>
              </a:rPr>
              <a:t>+1.25</a:t>
            </a:r>
          </a:p>
          <a:p>
            <a:pPr>
              <a:lnSpc>
                <a:spcPts val="485"/>
              </a:lnSpc>
              <a:spcBef>
                <a:spcPts val="12"/>
              </a:spcBef>
            </a:pPr>
            <a:endParaRPr sz="485" dirty="0"/>
          </a:p>
          <a:p>
            <a:pPr marL="414640"/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sz="2118" b="1" spc="-55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roots([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-3.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2.7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2.12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118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3.875</a:t>
            </a:r>
            <a:r>
              <a:rPr lang="zh-TW" altLang="en-US" sz="2118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TW" sz="2118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1.25]) </a:t>
            </a:r>
            <a:endParaRPr sz="2118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22" dirty="0">
                <a:solidFill>
                  <a:srgbClr val="CC3300"/>
                </a:solidFill>
                <a:latin typeface="Arial"/>
                <a:cs typeface="Arial"/>
              </a:rPr>
              <a:t>Polynomials</a:t>
            </a:r>
            <a:r>
              <a:rPr lang="en-US" altLang="zh-TW" spc="-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US" altLang="zh-TW" spc="-18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lang="en-US" altLang="zh-TW" spc="-18" dirty="0" err="1">
                <a:solidFill>
                  <a:srgbClr val="CC3300"/>
                </a:solidFill>
                <a:latin typeface="Arial"/>
                <a:cs typeface="Arial"/>
              </a:rPr>
              <a:t>cont</a:t>
            </a:r>
            <a:r>
              <a:rPr lang="en-US" altLang="zh-TW" spc="-18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lang="zh-TW" alt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235" i="1" spc="-9" dirty="0">
                <a:latin typeface="Arial"/>
                <a:cs typeface="Arial"/>
              </a:rPr>
              <a:t>Roots</a:t>
            </a:r>
            <a:endParaRPr sz="1235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13"/>
            <a:fld id="{81D60167-4931-47E6-BA6A-407CBD079E47}" type="slidenum">
              <a:rPr sz="1235" i="1" spc="-9" dirty="0">
                <a:latin typeface="Arial"/>
                <a:cs typeface="Arial"/>
              </a:rPr>
              <a:pPr marL="22413"/>
              <a:t>3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065" y="1313554"/>
            <a:ext cx="7465919" cy="46409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3781" marR="11206" indent="-302575">
              <a:lnSpc>
                <a:spcPts val="2682"/>
              </a:lnSpc>
              <a:buClr>
                <a:srgbClr val="00009A"/>
              </a:buClr>
              <a:buFont typeface="Arial"/>
              <a:buChar char="•"/>
              <a:tabLst>
                <a:tab pos="313221" algn="l"/>
              </a:tabLst>
            </a:pPr>
            <a:r>
              <a:rPr sz="2471" dirty="0">
                <a:latin typeface="Arial"/>
                <a:cs typeface="Arial"/>
              </a:rPr>
              <a:t>MATLAB’s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4" dirty="0">
                <a:latin typeface="Courier New"/>
                <a:cs typeface="Courier New"/>
              </a:rPr>
              <a:t>pol</a:t>
            </a:r>
            <a:r>
              <a:rPr sz="2471" dirty="0">
                <a:latin typeface="Courier New"/>
                <a:cs typeface="Courier New"/>
              </a:rPr>
              <a:t>y</a:t>
            </a:r>
            <a:r>
              <a:rPr sz="2471" spc="-821" dirty="0">
                <a:latin typeface="Courier New"/>
                <a:cs typeface="Courier New"/>
              </a:rPr>
              <a:t> </a:t>
            </a:r>
            <a:r>
              <a:rPr sz="2471" dirty="0">
                <a:latin typeface="Arial"/>
                <a:cs typeface="Arial"/>
              </a:rPr>
              <a:t>function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can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be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used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to determine polynomial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coefficients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if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roots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are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given:</a:t>
            </a:r>
          </a:p>
          <a:p>
            <a:pPr marL="414640">
              <a:spcBef>
                <a:spcPts val="202"/>
              </a:spcBef>
            </a:pPr>
            <a:r>
              <a:rPr sz="2118" b="1" dirty="0" smtClean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sz="2118" b="1" spc="-556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 poly([0.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 -1])</a:t>
            </a:r>
            <a:endParaRPr sz="2118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019229" lvl="1" indent="-201717">
              <a:spcBef>
                <a:spcPts val="234"/>
              </a:spcBef>
              <a:buClr>
                <a:srgbClr val="00009A"/>
              </a:buClr>
              <a:buFont typeface="Arial"/>
              <a:buChar char="•"/>
              <a:tabLst>
                <a:tab pos="1019229" algn="l"/>
              </a:tabLst>
            </a:pPr>
            <a:r>
              <a:rPr sz="1765" spc="-18" dirty="0">
                <a:latin typeface="Arial"/>
                <a:cs typeface="Arial"/>
              </a:rPr>
              <a:t>F</a:t>
            </a:r>
            <a:r>
              <a:rPr sz="1765" spc="-9" dirty="0">
                <a:latin typeface="Arial"/>
                <a:cs typeface="Arial"/>
              </a:rPr>
              <a:t>inds</a:t>
            </a:r>
            <a:r>
              <a:rPr sz="1765" spc="4" dirty="0">
                <a:latin typeface="Arial"/>
                <a:cs typeface="Arial"/>
              </a:rPr>
              <a:t> </a:t>
            </a:r>
            <a:r>
              <a:rPr sz="1765" i="1" spc="-9" dirty="0">
                <a:latin typeface="Arial"/>
                <a:cs typeface="Arial"/>
              </a:rPr>
              <a:t>f</a:t>
            </a:r>
            <a:r>
              <a:rPr sz="1765" spc="-9" dirty="0">
                <a:latin typeface="Arial"/>
                <a:cs typeface="Arial"/>
              </a:rPr>
              <a:t>(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9" dirty="0">
                <a:latin typeface="Arial"/>
                <a:cs typeface="Arial"/>
              </a:rPr>
              <a:t>)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18" dirty="0">
                <a:latin typeface="Arial"/>
                <a:cs typeface="Arial"/>
              </a:rPr>
              <a:t>wher</a:t>
            </a:r>
            <a:r>
              <a:rPr sz="1765" spc="-13" dirty="0">
                <a:latin typeface="Arial"/>
                <a:cs typeface="Arial"/>
              </a:rPr>
              <a:t>e</a:t>
            </a:r>
            <a:r>
              <a:rPr sz="1765" spc="4" dirty="0">
                <a:latin typeface="Arial"/>
                <a:cs typeface="Arial"/>
              </a:rPr>
              <a:t> </a:t>
            </a:r>
            <a:r>
              <a:rPr sz="1765" i="1" spc="-9" dirty="0">
                <a:latin typeface="Arial"/>
                <a:cs typeface="Arial"/>
              </a:rPr>
              <a:t>f</a:t>
            </a:r>
            <a:r>
              <a:rPr sz="1765" spc="-9" dirty="0">
                <a:latin typeface="Arial"/>
                <a:cs typeface="Arial"/>
              </a:rPr>
              <a:t>(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9" dirty="0">
                <a:latin typeface="Arial"/>
                <a:cs typeface="Arial"/>
              </a:rPr>
              <a:t>)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18" dirty="0">
                <a:latin typeface="Arial"/>
                <a:cs typeface="Arial"/>
              </a:rPr>
              <a:t>=</a:t>
            </a:r>
            <a:r>
              <a:rPr sz="1765" spc="-13" dirty="0">
                <a:latin typeface="Arial"/>
                <a:cs typeface="Arial"/>
              </a:rPr>
              <a:t>0</a:t>
            </a:r>
            <a:r>
              <a:rPr sz="1765" spc="-4" dirty="0">
                <a:latin typeface="Arial"/>
                <a:cs typeface="Arial"/>
              </a:rPr>
              <a:t> </a:t>
            </a:r>
            <a:r>
              <a:rPr sz="1765" spc="-13" dirty="0">
                <a:latin typeface="Arial"/>
                <a:cs typeface="Arial"/>
              </a:rPr>
              <a:t>fo</a:t>
            </a:r>
            <a:r>
              <a:rPr sz="1765" spc="-9" dirty="0">
                <a:latin typeface="Arial"/>
                <a:cs typeface="Arial"/>
              </a:rPr>
              <a:t>r</a:t>
            </a:r>
            <a:r>
              <a:rPr sz="1765" spc="-18" dirty="0">
                <a:latin typeface="Arial"/>
                <a:cs typeface="Arial"/>
              </a:rPr>
              <a:t> 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13" dirty="0">
                <a:latin typeface="Arial"/>
                <a:cs typeface="Arial"/>
              </a:rPr>
              <a:t>=0.5 </a:t>
            </a:r>
            <a:r>
              <a:rPr sz="1765" spc="-18" dirty="0">
                <a:latin typeface="Arial"/>
                <a:cs typeface="Arial"/>
              </a:rPr>
              <a:t>an</a:t>
            </a:r>
            <a:r>
              <a:rPr sz="1765" spc="-13" dirty="0">
                <a:latin typeface="Arial"/>
                <a:cs typeface="Arial"/>
              </a:rPr>
              <a:t>d</a:t>
            </a:r>
            <a:r>
              <a:rPr sz="1765" spc="4" dirty="0">
                <a:latin typeface="Arial"/>
                <a:cs typeface="Arial"/>
              </a:rPr>
              <a:t> 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13" dirty="0">
                <a:latin typeface="Arial"/>
                <a:cs typeface="Arial"/>
              </a:rPr>
              <a:t>=-1</a:t>
            </a:r>
            <a:endParaRPr sz="1765" dirty="0">
              <a:latin typeface="Arial"/>
              <a:cs typeface="Arial"/>
            </a:endParaRPr>
          </a:p>
          <a:p>
            <a:pPr marL="818073">
              <a:spcBef>
                <a:spcPts val="199"/>
              </a:spcBef>
              <a:tabLst>
                <a:tab pos="1019229" algn="l"/>
              </a:tabLst>
            </a:pPr>
            <a:r>
              <a:rPr sz="1765" spc="-9" dirty="0">
                <a:latin typeface="Arial"/>
                <a:cs typeface="Arial"/>
              </a:rPr>
              <a:t>•	</a:t>
            </a:r>
            <a:r>
              <a:rPr sz="1765" spc="-18" dirty="0">
                <a:latin typeface="Arial"/>
                <a:cs typeface="Arial"/>
              </a:rPr>
              <a:t>MATLA</a:t>
            </a:r>
            <a:r>
              <a:rPr sz="1765" spc="-13" dirty="0">
                <a:latin typeface="Arial"/>
                <a:cs typeface="Arial"/>
              </a:rPr>
              <a:t>B</a:t>
            </a:r>
            <a:r>
              <a:rPr sz="1765" spc="18" dirty="0">
                <a:latin typeface="Arial"/>
                <a:cs typeface="Arial"/>
              </a:rPr>
              <a:t> </a:t>
            </a:r>
            <a:r>
              <a:rPr sz="1765" spc="-13" dirty="0">
                <a:latin typeface="Arial"/>
                <a:cs typeface="Arial"/>
              </a:rPr>
              <a:t>report</a:t>
            </a:r>
            <a:r>
              <a:rPr sz="1765" spc="-9" dirty="0">
                <a:latin typeface="Arial"/>
                <a:cs typeface="Arial"/>
              </a:rPr>
              <a:t>s</a:t>
            </a:r>
            <a:r>
              <a:rPr sz="1765" spc="-18" dirty="0">
                <a:latin typeface="Arial"/>
                <a:cs typeface="Arial"/>
              </a:rPr>
              <a:t> </a:t>
            </a:r>
            <a:r>
              <a:rPr sz="1765" spc="-13" dirty="0">
                <a:latin typeface="Courier New"/>
                <a:cs typeface="Courier New"/>
              </a:rPr>
              <a:t>b = [1.000 0.5000 -0.5000]</a:t>
            </a:r>
            <a:endParaRPr sz="1765" dirty="0">
              <a:latin typeface="Courier New"/>
              <a:cs typeface="Courier New"/>
            </a:endParaRPr>
          </a:p>
          <a:p>
            <a:pPr marL="1019229" lvl="1" indent="-201717">
              <a:spcBef>
                <a:spcPts val="221"/>
              </a:spcBef>
              <a:buClr>
                <a:srgbClr val="00009A"/>
              </a:buClr>
              <a:buFont typeface="Arial"/>
              <a:buChar char="•"/>
              <a:tabLst>
                <a:tab pos="1019229" algn="l"/>
              </a:tabLst>
            </a:pPr>
            <a:r>
              <a:rPr sz="1765" spc="-18" dirty="0">
                <a:latin typeface="Arial"/>
                <a:cs typeface="Arial"/>
              </a:rPr>
              <a:t>T</a:t>
            </a:r>
            <a:r>
              <a:rPr sz="1765" spc="-9" dirty="0">
                <a:latin typeface="Arial"/>
                <a:cs typeface="Arial"/>
              </a:rPr>
              <a:t>his</a:t>
            </a:r>
            <a:r>
              <a:rPr sz="1765" spc="4" dirty="0">
                <a:latin typeface="Arial"/>
                <a:cs typeface="Arial"/>
              </a:rPr>
              <a:t> </a:t>
            </a:r>
            <a:r>
              <a:rPr sz="1765" spc="-9" dirty="0">
                <a:latin typeface="Arial"/>
                <a:cs typeface="Arial"/>
              </a:rPr>
              <a:t>corresponds to </a:t>
            </a:r>
            <a:r>
              <a:rPr sz="1765" i="1" spc="-9" dirty="0">
                <a:latin typeface="Arial"/>
                <a:cs typeface="Arial"/>
              </a:rPr>
              <a:t>f</a:t>
            </a:r>
            <a:r>
              <a:rPr sz="1765" spc="-9" dirty="0">
                <a:latin typeface="Arial"/>
                <a:cs typeface="Arial"/>
              </a:rPr>
              <a:t>(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9" dirty="0">
                <a:latin typeface="Arial"/>
                <a:cs typeface="Arial"/>
              </a:rPr>
              <a:t>)</a:t>
            </a:r>
            <a:r>
              <a:rPr sz="1765" spc="-18" dirty="0">
                <a:latin typeface="Arial"/>
                <a:cs typeface="Arial"/>
              </a:rPr>
              <a:t>=</a:t>
            </a:r>
            <a:r>
              <a:rPr sz="1765" i="1" spc="-13" dirty="0">
                <a:latin typeface="Arial"/>
                <a:cs typeface="Arial"/>
              </a:rPr>
              <a:t>x</a:t>
            </a:r>
            <a:r>
              <a:rPr sz="1721" spc="6" baseline="25641" dirty="0">
                <a:latin typeface="Arial"/>
                <a:cs typeface="Arial"/>
              </a:rPr>
              <a:t>2</a:t>
            </a:r>
            <a:r>
              <a:rPr sz="1765" spc="-13" dirty="0">
                <a:latin typeface="Arial"/>
                <a:cs typeface="Arial"/>
              </a:rPr>
              <a:t>+0.5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13" dirty="0">
                <a:latin typeface="Arial"/>
                <a:cs typeface="Arial"/>
              </a:rPr>
              <a:t>-0.5</a:t>
            </a:r>
            <a:endParaRPr sz="1765" dirty="0">
              <a:latin typeface="Arial"/>
              <a:cs typeface="Arial"/>
            </a:endParaRPr>
          </a:p>
          <a:p>
            <a:pPr lvl="1">
              <a:lnSpc>
                <a:spcPts val="882"/>
              </a:lnSpc>
              <a:buClr>
                <a:srgbClr val="00009A"/>
              </a:buClr>
              <a:buFont typeface="Arial"/>
              <a:buChar char="•"/>
            </a:pPr>
            <a:endParaRPr sz="882" dirty="0"/>
          </a:p>
          <a:p>
            <a:pPr lvl="1">
              <a:lnSpc>
                <a:spcPts val="882"/>
              </a:lnSpc>
              <a:buClr>
                <a:srgbClr val="00009A"/>
              </a:buClr>
              <a:buFont typeface="Arial"/>
              <a:buChar char="•"/>
            </a:pPr>
            <a:endParaRPr sz="882" dirty="0"/>
          </a:p>
          <a:p>
            <a:pPr lvl="1">
              <a:lnSpc>
                <a:spcPts val="882"/>
              </a:lnSpc>
              <a:buClr>
                <a:srgbClr val="00009A"/>
              </a:buClr>
              <a:buFont typeface="Arial"/>
              <a:buChar char="•"/>
            </a:pPr>
            <a:endParaRPr sz="882" dirty="0"/>
          </a:p>
          <a:p>
            <a:pPr lvl="1">
              <a:lnSpc>
                <a:spcPts val="1147"/>
              </a:lnSpc>
              <a:spcBef>
                <a:spcPts val="55"/>
              </a:spcBef>
              <a:buClr>
                <a:srgbClr val="00009A"/>
              </a:buClr>
              <a:buFont typeface="Arial"/>
              <a:buChar char="•"/>
            </a:pPr>
            <a:endParaRPr sz="1147" dirty="0"/>
          </a:p>
          <a:p>
            <a:pPr marL="313781" marR="950310" indent="-302575">
              <a:lnSpc>
                <a:spcPts val="2682"/>
              </a:lnSpc>
              <a:buClr>
                <a:srgbClr val="00009A"/>
              </a:buClr>
              <a:buFont typeface="Arial"/>
              <a:buChar char="•"/>
              <a:tabLst>
                <a:tab pos="313221" algn="l"/>
              </a:tabLst>
            </a:pPr>
            <a:r>
              <a:rPr sz="2471" dirty="0">
                <a:latin typeface="Arial"/>
                <a:cs typeface="Arial"/>
              </a:rPr>
              <a:t>MATLAB’s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spc="-4" dirty="0">
                <a:latin typeface="Courier New"/>
                <a:cs typeface="Courier New"/>
              </a:rPr>
              <a:t>polyva</a:t>
            </a:r>
            <a:r>
              <a:rPr sz="2471" dirty="0">
                <a:latin typeface="Courier New"/>
                <a:cs typeface="Courier New"/>
              </a:rPr>
              <a:t>l</a:t>
            </a:r>
            <a:r>
              <a:rPr sz="2471" spc="-816" dirty="0">
                <a:latin typeface="Courier New"/>
                <a:cs typeface="Courier New"/>
              </a:rPr>
              <a:t> </a:t>
            </a:r>
            <a:r>
              <a:rPr sz="2471" dirty="0">
                <a:latin typeface="Arial"/>
                <a:cs typeface="Arial"/>
              </a:rPr>
              <a:t>function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can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evaluate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 polynomial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at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one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or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more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points:</a:t>
            </a:r>
          </a:p>
          <a:p>
            <a:pPr marL="414640">
              <a:spcBef>
                <a:spcPts val="207"/>
              </a:spcBef>
            </a:pP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sz="2118" b="1" spc="-55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-3.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2.7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2.12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-3.87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1.25];</a:t>
            </a:r>
            <a:endParaRPr sz="2118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019229" lvl="1" indent="-201717">
              <a:spcBef>
                <a:spcPts val="229"/>
              </a:spcBef>
              <a:buClr>
                <a:srgbClr val="00009A"/>
              </a:buClr>
              <a:buFont typeface="Arial"/>
              <a:buChar char="•"/>
              <a:tabLst>
                <a:tab pos="1019229" algn="l"/>
              </a:tabLst>
            </a:pPr>
            <a:r>
              <a:rPr sz="1765" spc="-9" dirty="0">
                <a:latin typeface="Arial"/>
                <a:cs typeface="Arial"/>
              </a:rPr>
              <a:t>If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13" dirty="0">
                <a:latin typeface="Arial"/>
                <a:cs typeface="Arial"/>
              </a:rPr>
              <a:t>used as</a:t>
            </a:r>
            <a:r>
              <a:rPr sz="1765" spc="-9" dirty="0">
                <a:latin typeface="Arial"/>
                <a:cs typeface="Arial"/>
              </a:rPr>
              <a:t> coefficients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-9" dirty="0">
                <a:latin typeface="Arial"/>
                <a:cs typeface="Arial"/>
              </a:rPr>
              <a:t>of </a:t>
            </a:r>
            <a:r>
              <a:rPr sz="1765" spc="-13" dirty="0">
                <a:latin typeface="Arial"/>
                <a:cs typeface="Arial"/>
              </a:rPr>
              <a:t>a </a:t>
            </a:r>
            <a:r>
              <a:rPr sz="1765" spc="-9" dirty="0">
                <a:latin typeface="Arial"/>
                <a:cs typeface="Arial"/>
              </a:rPr>
              <a:t>polynomial,</a:t>
            </a:r>
            <a:r>
              <a:rPr sz="1765" spc="9" dirty="0">
                <a:latin typeface="Arial"/>
                <a:cs typeface="Arial"/>
              </a:rPr>
              <a:t> </a:t>
            </a:r>
            <a:r>
              <a:rPr sz="1765" spc="-9" dirty="0">
                <a:latin typeface="Arial"/>
                <a:cs typeface="Arial"/>
              </a:rPr>
              <a:t>this corresponds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-9" dirty="0">
                <a:latin typeface="Arial"/>
                <a:cs typeface="Arial"/>
              </a:rPr>
              <a:t>to</a:t>
            </a:r>
            <a:endParaRPr sz="1765" dirty="0">
              <a:latin typeface="Arial"/>
              <a:cs typeface="Arial"/>
            </a:endParaRPr>
          </a:p>
          <a:p>
            <a:pPr marL="1019790">
              <a:lnSpc>
                <a:spcPts val="1906"/>
              </a:lnSpc>
            </a:pPr>
            <a:r>
              <a:rPr sz="1765" i="1" spc="-9" dirty="0">
                <a:latin typeface="Arial"/>
                <a:cs typeface="Arial"/>
              </a:rPr>
              <a:t>f</a:t>
            </a:r>
            <a:r>
              <a:rPr sz="1765" spc="-9" dirty="0">
                <a:latin typeface="Arial"/>
                <a:cs typeface="Arial"/>
              </a:rPr>
              <a:t>(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9" dirty="0">
                <a:latin typeface="Arial"/>
                <a:cs typeface="Arial"/>
              </a:rPr>
              <a:t>)</a:t>
            </a:r>
            <a:r>
              <a:rPr sz="1765" spc="-18" dirty="0">
                <a:latin typeface="Arial"/>
                <a:cs typeface="Arial"/>
              </a:rPr>
              <a:t>=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21" spc="6" baseline="25641" dirty="0">
                <a:latin typeface="Arial"/>
                <a:cs typeface="Arial"/>
              </a:rPr>
              <a:t>5</a:t>
            </a:r>
            <a:r>
              <a:rPr sz="1765" spc="-13" dirty="0">
                <a:latin typeface="Arial"/>
                <a:cs typeface="Arial"/>
              </a:rPr>
              <a:t>-3.5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21" spc="6" baseline="25641" dirty="0">
                <a:latin typeface="Arial"/>
                <a:cs typeface="Arial"/>
              </a:rPr>
              <a:t>4</a:t>
            </a:r>
            <a:r>
              <a:rPr sz="1765" spc="-13" dirty="0">
                <a:latin typeface="Arial"/>
                <a:cs typeface="Arial"/>
              </a:rPr>
              <a:t>+2.75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21" spc="6" baseline="25641" dirty="0">
                <a:latin typeface="Arial"/>
                <a:cs typeface="Arial"/>
              </a:rPr>
              <a:t>3</a:t>
            </a:r>
            <a:r>
              <a:rPr sz="1765" spc="-18" dirty="0">
                <a:latin typeface="Arial"/>
                <a:cs typeface="Arial"/>
              </a:rPr>
              <a:t>+2.125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21" spc="6" baseline="25641" dirty="0">
                <a:latin typeface="Arial"/>
                <a:cs typeface="Arial"/>
              </a:rPr>
              <a:t>2</a:t>
            </a:r>
            <a:r>
              <a:rPr sz="1765" spc="-13" dirty="0">
                <a:latin typeface="Arial"/>
                <a:cs typeface="Arial"/>
              </a:rPr>
              <a:t>-3.875</a:t>
            </a:r>
            <a:r>
              <a:rPr sz="1765" i="1" spc="-9" dirty="0">
                <a:latin typeface="Arial"/>
                <a:cs typeface="Arial"/>
              </a:rPr>
              <a:t>x</a:t>
            </a:r>
            <a:r>
              <a:rPr sz="1765" spc="-13" dirty="0">
                <a:latin typeface="Arial"/>
                <a:cs typeface="Arial"/>
              </a:rPr>
              <a:t>+1.25</a:t>
            </a:r>
            <a:endParaRPr sz="1765" dirty="0">
              <a:latin typeface="Arial"/>
              <a:cs typeface="Arial"/>
            </a:endParaRPr>
          </a:p>
          <a:p>
            <a:pPr marL="414640">
              <a:spcBef>
                <a:spcPts val="234"/>
              </a:spcBef>
              <a:buClr>
                <a:srgbClr val="00009A"/>
              </a:buClr>
              <a:tabLst>
                <a:tab pos="666786" algn="l"/>
              </a:tabLst>
            </a:pPr>
            <a:r>
              <a:rPr lang="en-US" altLang="zh-TW" sz="2118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lang="zh-TW" altLang="en-US" sz="2118" b="1" spc="-55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polyval</a:t>
            </a:r>
            <a:r>
              <a:rPr sz="2118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(a</a:t>
            </a:r>
            <a:r>
              <a:rPr sz="2118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118" b="1" spc="-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FF0000"/>
                </a:solidFill>
                <a:latin typeface="Courier New"/>
                <a:cs typeface="Courier New"/>
              </a:rPr>
              <a:t>1)</a:t>
            </a:r>
            <a:endParaRPr sz="2118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019229" lvl="1" indent="-201717">
              <a:spcBef>
                <a:spcPts val="229"/>
              </a:spcBef>
              <a:buClr>
                <a:srgbClr val="00009A"/>
              </a:buClr>
              <a:buFont typeface="Arial"/>
              <a:buChar char="•"/>
              <a:tabLst>
                <a:tab pos="1019229" algn="l"/>
              </a:tabLst>
            </a:pPr>
            <a:r>
              <a:rPr sz="1765" spc="-18" dirty="0">
                <a:latin typeface="Arial"/>
                <a:cs typeface="Arial"/>
              </a:rPr>
              <a:t>T</a:t>
            </a:r>
            <a:r>
              <a:rPr sz="1765" spc="-9" dirty="0">
                <a:latin typeface="Arial"/>
                <a:cs typeface="Arial"/>
              </a:rPr>
              <a:t>his</a:t>
            </a:r>
            <a:r>
              <a:rPr sz="1765" spc="4" dirty="0">
                <a:latin typeface="Arial"/>
                <a:cs typeface="Arial"/>
              </a:rPr>
              <a:t> </a:t>
            </a:r>
            <a:r>
              <a:rPr sz="1765" spc="-9" dirty="0">
                <a:latin typeface="Arial"/>
                <a:cs typeface="Arial"/>
              </a:rPr>
              <a:t>calculates </a:t>
            </a:r>
            <a:r>
              <a:rPr sz="1765" i="1" spc="-9" dirty="0">
                <a:latin typeface="Arial"/>
                <a:cs typeface="Arial"/>
              </a:rPr>
              <a:t>f</a:t>
            </a:r>
            <a:r>
              <a:rPr sz="1765" spc="-13" dirty="0">
                <a:latin typeface="Arial"/>
                <a:cs typeface="Arial"/>
              </a:rPr>
              <a:t>(1)</a:t>
            </a:r>
            <a:r>
              <a:rPr sz="1765" spc="-9" dirty="0">
                <a:latin typeface="Arial"/>
                <a:cs typeface="Arial"/>
              </a:rPr>
              <a:t>,</a:t>
            </a:r>
            <a:r>
              <a:rPr sz="1765" spc="-26" dirty="0">
                <a:latin typeface="Arial"/>
                <a:cs typeface="Arial"/>
              </a:rPr>
              <a:t> </a:t>
            </a:r>
            <a:r>
              <a:rPr sz="1765" spc="-13" dirty="0">
                <a:latin typeface="Arial"/>
                <a:cs typeface="Arial"/>
              </a:rPr>
              <a:t>which</a:t>
            </a:r>
            <a:r>
              <a:rPr sz="1765" spc="9" dirty="0">
                <a:latin typeface="Arial"/>
                <a:cs typeface="Arial"/>
              </a:rPr>
              <a:t> </a:t>
            </a:r>
            <a:r>
              <a:rPr sz="1765" spc="-18" dirty="0">
                <a:latin typeface="Arial"/>
                <a:cs typeface="Arial"/>
              </a:rPr>
              <a:t>MATLA</a:t>
            </a:r>
            <a:r>
              <a:rPr sz="1765" spc="-13" dirty="0">
                <a:latin typeface="Arial"/>
                <a:cs typeface="Arial"/>
              </a:rPr>
              <a:t>B</a:t>
            </a:r>
            <a:r>
              <a:rPr sz="1765" spc="18" dirty="0">
                <a:latin typeface="Arial"/>
                <a:cs typeface="Arial"/>
              </a:rPr>
              <a:t> </a:t>
            </a:r>
            <a:r>
              <a:rPr sz="1765" spc="-13" dirty="0">
                <a:latin typeface="Arial"/>
                <a:cs typeface="Arial"/>
              </a:rPr>
              <a:t>report</a:t>
            </a:r>
            <a:r>
              <a:rPr sz="1765" spc="-9" dirty="0">
                <a:latin typeface="Arial"/>
                <a:cs typeface="Arial"/>
              </a:rPr>
              <a:t>s</a:t>
            </a:r>
            <a:r>
              <a:rPr sz="1765" spc="-18" dirty="0">
                <a:latin typeface="Arial"/>
                <a:cs typeface="Arial"/>
              </a:rPr>
              <a:t> a</a:t>
            </a:r>
            <a:r>
              <a:rPr sz="1765" spc="-9" dirty="0">
                <a:latin typeface="Arial"/>
                <a:cs typeface="Arial"/>
              </a:rPr>
              <a:t>s</a:t>
            </a:r>
            <a:r>
              <a:rPr sz="1765" spc="-4" dirty="0">
                <a:latin typeface="Arial"/>
                <a:cs typeface="Arial"/>
              </a:rPr>
              <a:t> </a:t>
            </a:r>
            <a:r>
              <a:rPr sz="1765" spc="-13" dirty="0">
                <a:latin typeface="Arial"/>
                <a:cs typeface="Arial"/>
              </a:rPr>
              <a:t>-0.2500</a:t>
            </a:r>
            <a:endParaRPr sz="176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06697" y="6216350"/>
            <a:ext cx="219635" cy="570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24"/>
            <a:fld id="{81D60167-4931-47E6-BA6A-407CBD079E47}" type="slidenum">
              <a:rPr sz="1235" i="1" spc="-9" dirty="0">
                <a:latin typeface="Arial"/>
                <a:cs typeface="Arial"/>
              </a:rPr>
              <a:pPr marL="109824"/>
              <a:t>4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941" y="1661048"/>
            <a:ext cx="2179544" cy="529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spc="-4" dirty="0">
                <a:latin typeface="Times New Roman"/>
                <a:cs typeface="Times New Roman"/>
              </a:rPr>
              <a:t>(</a:t>
            </a:r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spc="-119" baseline="-20408" dirty="0">
                <a:latin typeface="Times New Roman"/>
                <a:cs typeface="Times New Roman"/>
              </a:rPr>
              <a:t>1</a:t>
            </a:r>
            <a:r>
              <a:rPr sz="3243" baseline="-20408" dirty="0">
                <a:latin typeface="Times New Roman"/>
                <a:cs typeface="Times New Roman"/>
              </a:rPr>
              <a:t>1 </a:t>
            </a:r>
            <a:r>
              <a:rPr sz="3243" spc="-390" baseline="-20408" dirty="0">
                <a:latin typeface="Times New Roman"/>
                <a:cs typeface="Times New Roman"/>
              </a:rPr>
              <a:t> </a:t>
            </a:r>
            <a:r>
              <a:rPr sz="3265" b="1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3441" b="1" i="1" spc="-115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3265" dirty="0">
                <a:latin typeface="Times New Roman"/>
                <a:cs typeface="Times New Roman"/>
              </a:rPr>
              <a:t>)</a:t>
            </a:r>
            <a:r>
              <a:rPr sz="3265" spc="-9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1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3950" y="1683460"/>
            <a:ext cx="3867150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295647" algn="l"/>
              </a:tabLst>
            </a:pPr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baseline="-20408" dirty="0">
                <a:latin typeface="Times New Roman"/>
                <a:cs typeface="Times New Roman"/>
              </a:rPr>
              <a:t>12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2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+	</a:t>
            </a:r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baseline="-20408" dirty="0">
                <a:latin typeface="Times New Roman"/>
                <a:cs typeface="Times New Roman"/>
              </a:rPr>
              <a:t>13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3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=</a:t>
            </a:r>
            <a:r>
              <a:rPr sz="3265" spc="-4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64177" y="2158610"/>
            <a:ext cx="3541059" cy="529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baseline="-20408" dirty="0">
                <a:latin typeface="Times New Roman"/>
                <a:cs typeface="Times New Roman"/>
              </a:rPr>
              <a:t>21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1 </a:t>
            </a:r>
            <a:r>
              <a:rPr sz="3243" spc="-403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+</a:t>
            </a:r>
            <a:r>
              <a:rPr sz="3265" spc="-4" dirty="0">
                <a:latin typeface="Times New Roman"/>
                <a:cs typeface="Times New Roman"/>
              </a:rPr>
              <a:t> (</a:t>
            </a:r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baseline="-20408" dirty="0">
                <a:latin typeface="Times New Roman"/>
                <a:cs typeface="Times New Roman"/>
              </a:rPr>
              <a:t>22 </a:t>
            </a:r>
            <a:r>
              <a:rPr sz="3243" spc="-390" baseline="-20408" dirty="0">
                <a:latin typeface="Times New Roman"/>
                <a:cs typeface="Times New Roman"/>
              </a:rPr>
              <a:t> </a:t>
            </a:r>
            <a:r>
              <a:rPr sz="3265" b="1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3441" b="1" i="1" spc="-115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3265" dirty="0">
                <a:latin typeface="Times New Roman"/>
                <a:cs typeface="Times New Roman"/>
              </a:rPr>
              <a:t>)</a:t>
            </a:r>
            <a:r>
              <a:rPr sz="3265" spc="-4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2 </a:t>
            </a:r>
            <a:r>
              <a:rPr sz="3243" spc="-403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19354" y="2181001"/>
            <a:ext cx="1581710" cy="50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baseline="-20408" dirty="0">
                <a:latin typeface="Times New Roman"/>
                <a:cs typeface="Times New Roman"/>
              </a:rPr>
              <a:t>23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3 </a:t>
            </a:r>
            <a:r>
              <a:rPr sz="3243" spc="-403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=</a:t>
            </a:r>
            <a:r>
              <a:rPr sz="3265" spc="-4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0</a:t>
            </a:r>
            <a:endParaRPr sz="326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529" y="2781413"/>
            <a:ext cx="2608169" cy="1065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556"/>
            <a:r>
              <a:rPr sz="4897" i="1" baseline="13513" dirty="0">
                <a:latin typeface="Times New Roman"/>
                <a:cs typeface="Times New Roman"/>
              </a:rPr>
              <a:t>a</a:t>
            </a:r>
            <a:r>
              <a:rPr sz="2162" dirty="0">
                <a:latin typeface="Times New Roman"/>
                <a:cs typeface="Times New Roman"/>
              </a:rPr>
              <a:t>31 </a:t>
            </a:r>
            <a:r>
              <a:rPr sz="2162" spc="-265" dirty="0">
                <a:latin typeface="Times New Roman"/>
                <a:cs typeface="Times New Roman"/>
              </a:rPr>
              <a:t> </a:t>
            </a:r>
            <a:r>
              <a:rPr sz="4897" i="1" baseline="13513" dirty="0">
                <a:latin typeface="Times New Roman"/>
                <a:cs typeface="Times New Roman"/>
              </a:rPr>
              <a:t>x</a:t>
            </a:r>
            <a:r>
              <a:rPr sz="2162" dirty="0">
                <a:latin typeface="Times New Roman"/>
                <a:cs typeface="Times New Roman"/>
              </a:rPr>
              <a:t>1 </a:t>
            </a:r>
            <a:r>
              <a:rPr sz="2162" spc="-269" dirty="0">
                <a:latin typeface="Times New Roman"/>
                <a:cs typeface="Times New Roman"/>
              </a:rPr>
              <a:t> </a:t>
            </a:r>
            <a:r>
              <a:rPr sz="4897" baseline="13513" dirty="0">
                <a:latin typeface="Times New Roman"/>
                <a:cs typeface="Times New Roman"/>
              </a:rPr>
              <a:t>+</a:t>
            </a:r>
          </a:p>
          <a:p>
            <a:pPr marL="11206">
              <a:spcBef>
                <a:spcPts val="1010"/>
              </a:spcBef>
            </a:pPr>
            <a:r>
              <a:rPr sz="2824" spc="-22" dirty="0">
                <a:latin typeface="Arial"/>
                <a:cs typeface="Arial"/>
              </a:rPr>
              <a:t>o</a:t>
            </a:r>
            <a:r>
              <a:rPr sz="2824" spc="-13" dirty="0">
                <a:latin typeface="Arial"/>
                <a:cs typeface="Arial"/>
              </a:rPr>
              <a:t>r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sz="2824" spc="-13" dirty="0">
                <a:latin typeface="Arial"/>
                <a:cs typeface="Arial"/>
              </a:rPr>
              <a:t>i</a:t>
            </a:r>
            <a:r>
              <a:rPr sz="2824" spc="-18" dirty="0">
                <a:latin typeface="Arial"/>
                <a:cs typeface="Arial"/>
              </a:rPr>
              <a:t>n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matrix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form</a:t>
            </a:r>
            <a:endParaRPr sz="2824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8155" y="2656131"/>
            <a:ext cx="3852582" cy="529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baseline="-20408" dirty="0">
                <a:latin typeface="Times New Roman"/>
                <a:cs typeface="Times New Roman"/>
              </a:rPr>
              <a:t>32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2 </a:t>
            </a:r>
            <a:r>
              <a:rPr sz="3243" spc="-397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+</a:t>
            </a:r>
            <a:r>
              <a:rPr sz="3265" spc="-4" dirty="0">
                <a:latin typeface="Times New Roman"/>
                <a:cs typeface="Times New Roman"/>
              </a:rPr>
              <a:t> (</a:t>
            </a:r>
            <a:r>
              <a:rPr sz="3265" i="1" dirty="0">
                <a:latin typeface="Times New Roman"/>
                <a:cs typeface="Times New Roman"/>
              </a:rPr>
              <a:t>a</a:t>
            </a:r>
            <a:r>
              <a:rPr sz="3243" baseline="-20408" dirty="0">
                <a:latin typeface="Times New Roman"/>
                <a:cs typeface="Times New Roman"/>
              </a:rPr>
              <a:t>33 </a:t>
            </a:r>
            <a:r>
              <a:rPr sz="3243" spc="-390" baseline="-20408" dirty="0">
                <a:latin typeface="Times New Roman"/>
                <a:cs typeface="Times New Roman"/>
              </a:rPr>
              <a:t> </a:t>
            </a:r>
            <a:r>
              <a:rPr sz="3265" b="1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3441" b="1" i="1" spc="-115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3265" dirty="0">
                <a:latin typeface="Times New Roman"/>
                <a:cs typeface="Times New Roman"/>
              </a:rPr>
              <a:t>)</a:t>
            </a:r>
            <a:r>
              <a:rPr sz="3265" spc="-4" dirty="0">
                <a:latin typeface="Times New Roman"/>
                <a:cs typeface="Times New Roman"/>
              </a:rPr>
              <a:t> </a:t>
            </a:r>
            <a:r>
              <a:rPr sz="3265" i="1" dirty="0">
                <a:latin typeface="Times New Roman"/>
                <a:cs typeface="Times New Roman"/>
              </a:rPr>
              <a:t>x</a:t>
            </a:r>
            <a:r>
              <a:rPr sz="3243" baseline="-20408" dirty="0">
                <a:latin typeface="Times New Roman"/>
                <a:cs typeface="Times New Roman"/>
              </a:rPr>
              <a:t>3 </a:t>
            </a:r>
            <a:r>
              <a:rPr sz="3243" spc="-403" baseline="-20408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=</a:t>
            </a:r>
            <a:r>
              <a:rPr sz="3265" spc="-4" dirty="0">
                <a:latin typeface="Times New Roman"/>
                <a:cs typeface="Times New Roman"/>
              </a:rPr>
              <a:t> </a:t>
            </a:r>
            <a:r>
              <a:rPr sz="3265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9831" y="3711949"/>
            <a:ext cx="7962463" cy="2861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7443"/>
            <a:r>
              <a:rPr sz="8074" spc="-357" baseline="-3642" dirty="0">
                <a:latin typeface="Times New Roman"/>
                <a:cs typeface="Times New Roman"/>
              </a:rPr>
              <a:t>[</a:t>
            </a:r>
            <a:r>
              <a:rPr sz="3971" dirty="0">
                <a:latin typeface="Times New Roman"/>
                <a:cs typeface="Times New Roman"/>
              </a:rPr>
              <a:t>[</a:t>
            </a:r>
            <a:r>
              <a:rPr sz="3971" i="1" spc="-4" dirty="0">
                <a:latin typeface="Times New Roman"/>
                <a:cs typeface="Times New Roman"/>
              </a:rPr>
              <a:t>A</a:t>
            </a:r>
            <a:r>
              <a:rPr sz="3971" dirty="0">
                <a:latin typeface="Times New Roman"/>
                <a:cs typeface="Times New Roman"/>
              </a:rPr>
              <a:t>] –</a:t>
            </a:r>
            <a:r>
              <a:rPr sz="3971" spc="-4" dirty="0">
                <a:latin typeface="Times New Roman"/>
                <a:cs typeface="Times New Roman"/>
              </a:rPr>
              <a:t> </a:t>
            </a:r>
            <a:r>
              <a:rPr sz="4191" i="1" spc="-141" dirty="0">
                <a:latin typeface="Symbol"/>
                <a:cs typeface="Symbol"/>
              </a:rPr>
              <a:t></a:t>
            </a:r>
            <a:r>
              <a:rPr sz="4191" i="1" spc="-53" dirty="0">
                <a:latin typeface="Times New Roman"/>
                <a:cs typeface="Times New Roman"/>
              </a:rPr>
              <a:t> </a:t>
            </a:r>
            <a:r>
              <a:rPr sz="3971" dirty="0">
                <a:latin typeface="Symbol"/>
                <a:cs typeface="Symbol"/>
              </a:rPr>
              <a:t></a:t>
            </a:r>
            <a:r>
              <a:rPr sz="4191" i="1" spc="-84" dirty="0">
                <a:latin typeface="Symbol"/>
                <a:cs typeface="Symbol"/>
              </a:rPr>
              <a:t></a:t>
            </a:r>
            <a:r>
              <a:rPr sz="4191" i="1" spc="-53" dirty="0">
                <a:latin typeface="Times New Roman"/>
                <a:cs typeface="Times New Roman"/>
              </a:rPr>
              <a:t> </a:t>
            </a:r>
            <a:r>
              <a:rPr sz="3971" dirty="0">
                <a:latin typeface="Symbol"/>
                <a:cs typeface="Symbol"/>
              </a:rPr>
              <a:t></a:t>
            </a:r>
            <a:r>
              <a:rPr sz="3971" spc="-441" dirty="0">
                <a:latin typeface="Times New Roman"/>
                <a:cs typeface="Times New Roman"/>
              </a:rPr>
              <a:t> </a:t>
            </a:r>
            <a:r>
              <a:rPr sz="8074" spc="-543" baseline="-3642" dirty="0">
                <a:latin typeface="Times New Roman"/>
                <a:cs typeface="Times New Roman"/>
              </a:rPr>
              <a:t>]</a:t>
            </a:r>
            <a:r>
              <a:rPr sz="3971" dirty="0">
                <a:latin typeface="Times New Roman"/>
                <a:cs typeface="Times New Roman"/>
              </a:rPr>
              <a:t>{</a:t>
            </a:r>
            <a:r>
              <a:rPr sz="3971" i="1" dirty="0">
                <a:latin typeface="Times New Roman"/>
                <a:cs typeface="Times New Roman"/>
              </a:rPr>
              <a:t>x</a:t>
            </a:r>
            <a:r>
              <a:rPr sz="3971" dirty="0">
                <a:latin typeface="Times New Roman"/>
                <a:cs typeface="Times New Roman"/>
              </a:rPr>
              <a:t>} = 0</a:t>
            </a:r>
          </a:p>
          <a:p>
            <a:pPr marL="11206" marR="5603">
              <a:spcBef>
                <a:spcPts val="2268"/>
              </a:spcBef>
            </a:pPr>
            <a:r>
              <a:rPr sz="2824" spc="-22" dirty="0">
                <a:latin typeface="Arial"/>
                <a:cs typeface="Arial"/>
              </a:rPr>
              <a:t>Fo</a:t>
            </a:r>
            <a:r>
              <a:rPr sz="2824" spc="-13" dirty="0">
                <a:latin typeface="Arial"/>
                <a:cs typeface="Arial"/>
              </a:rPr>
              <a:t>r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this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case</a:t>
            </a:r>
            <a:r>
              <a:rPr sz="2824" spc="-9" dirty="0">
                <a:latin typeface="Arial"/>
                <a:cs typeface="Arial"/>
              </a:rPr>
              <a:t>, </a:t>
            </a:r>
            <a:r>
              <a:rPr sz="2824" spc="-18" dirty="0">
                <a:latin typeface="Arial"/>
                <a:cs typeface="Arial"/>
              </a:rPr>
              <a:t>there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could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b</a:t>
            </a:r>
            <a:r>
              <a:rPr sz="2824" spc="-18" dirty="0">
                <a:latin typeface="Arial"/>
                <a:cs typeface="Arial"/>
              </a:rPr>
              <a:t>e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a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value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o</a:t>
            </a:r>
            <a:r>
              <a:rPr sz="2824" spc="-9" dirty="0">
                <a:latin typeface="Arial"/>
                <a:cs typeface="Arial"/>
              </a:rPr>
              <a:t>f</a:t>
            </a:r>
            <a:r>
              <a:rPr sz="2824" spc="4" dirty="0">
                <a:latin typeface="Arial"/>
                <a:cs typeface="Arial"/>
              </a:rPr>
              <a:t> </a:t>
            </a:r>
            <a:r>
              <a:rPr sz="2824" b="1" spc="-18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2824" spc="84" dirty="0">
                <a:latin typeface="Times New Roman"/>
                <a:cs typeface="Times New Roman"/>
              </a:rPr>
              <a:t> </a:t>
            </a:r>
            <a:r>
              <a:rPr sz="2824" spc="-22" dirty="0">
                <a:latin typeface="Arial"/>
                <a:cs typeface="Arial"/>
              </a:rPr>
              <a:t>that make</a:t>
            </a:r>
            <a:r>
              <a:rPr sz="2824" spc="-18" dirty="0">
                <a:latin typeface="Arial"/>
                <a:cs typeface="Arial"/>
              </a:rPr>
              <a:t>s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the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equation</a:t>
            </a:r>
            <a:r>
              <a:rPr sz="2824" spc="-18" dirty="0">
                <a:latin typeface="Arial"/>
                <a:cs typeface="Arial"/>
              </a:rPr>
              <a:t>s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equa</a:t>
            </a:r>
            <a:r>
              <a:rPr sz="2824" spc="-9" dirty="0">
                <a:latin typeface="Arial"/>
                <a:cs typeface="Arial"/>
              </a:rPr>
              <a:t>l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lang="en-US" sz="2824" spc="-4" dirty="0">
                <a:latin typeface="Arial"/>
                <a:cs typeface="Arial"/>
              </a:rPr>
              <a:t>to </a:t>
            </a:r>
            <a:r>
              <a:rPr sz="2824" spc="-22" dirty="0">
                <a:latin typeface="Arial"/>
                <a:cs typeface="Arial"/>
              </a:rPr>
              <a:t>zero</a:t>
            </a:r>
            <a:r>
              <a:rPr lang="en-US" sz="2824" spc="-22" dirty="0">
                <a:latin typeface="Arial"/>
                <a:cs typeface="Arial"/>
              </a:rPr>
              <a:t> (</a:t>
            </a:r>
            <a:r>
              <a:rPr lang="en-US" sz="2824" u="sng" spc="-22" dirty="0">
                <a:latin typeface="Arial"/>
                <a:cs typeface="Arial"/>
              </a:rPr>
              <a:t>but </a:t>
            </a:r>
            <a:r>
              <a:rPr lang="en-US" sz="2824" i="1" u="sng" spc="-22" dirty="0">
                <a:latin typeface="Arial"/>
                <a:cs typeface="Arial"/>
              </a:rPr>
              <a:t>x</a:t>
            </a:r>
            <a:r>
              <a:rPr lang="en-US" sz="2824" u="sng" spc="-22" dirty="0">
                <a:latin typeface="Arial"/>
                <a:cs typeface="Arial"/>
              </a:rPr>
              <a:t> is non-trivial</a:t>
            </a:r>
            <a:r>
              <a:rPr lang="en-US" sz="2824" spc="-22" dirty="0">
                <a:latin typeface="Arial"/>
                <a:cs typeface="Arial"/>
              </a:rPr>
              <a:t>)</a:t>
            </a:r>
            <a:r>
              <a:rPr sz="2824" spc="-9" dirty="0">
                <a:latin typeface="Arial"/>
                <a:cs typeface="Arial"/>
              </a:rPr>
              <a:t>.</a:t>
            </a:r>
            <a:r>
              <a:rPr sz="2824" spc="-57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This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lang="en-US" sz="2824" b="1" spc="-18" dirty="0">
                <a:solidFill>
                  <a:srgbClr val="FF0000"/>
                </a:solidFill>
                <a:latin typeface="Symbol"/>
                <a:cs typeface="Symbol"/>
              </a:rPr>
              <a:t> </a:t>
            </a:r>
            <a:r>
              <a:rPr lang="en-US" sz="2824" spc="-4" dirty="0">
                <a:latin typeface="Arial"/>
                <a:cs typeface="Arial"/>
              </a:rPr>
              <a:t>(a scalar) is </a:t>
            </a:r>
            <a:r>
              <a:rPr sz="2824" spc="-18" dirty="0">
                <a:latin typeface="Arial"/>
                <a:cs typeface="Arial"/>
              </a:rPr>
              <a:t>called an</a:t>
            </a:r>
            <a:r>
              <a:rPr sz="2824" spc="-4" dirty="0">
                <a:latin typeface="Arial"/>
                <a:cs typeface="Arial"/>
              </a:rPr>
              <a:t> </a:t>
            </a:r>
            <a:r>
              <a:rPr sz="2824" b="1" spc="-22" dirty="0">
                <a:solidFill>
                  <a:srgbClr val="FF0000"/>
                </a:solidFill>
                <a:latin typeface="Arial"/>
                <a:cs typeface="Arial"/>
              </a:rPr>
              <a:t>eigenvalue</a:t>
            </a:r>
            <a:r>
              <a:rPr sz="2824" spc="-9" dirty="0">
                <a:latin typeface="Arial"/>
                <a:cs typeface="Arial"/>
              </a:rPr>
              <a:t>.</a:t>
            </a:r>
            <a:r>
              <a:rPr lang="en-US" sz="2824" spc="-9" dirty="0">
                <a:latin typeface="Arial"/>
                <a:cs typeface="Arial"/>
              </a:rPr>
              <a:t> The associated {</a:t>
            </a:r>
            <a:r>
              <a:rPr lang="en-US" sz="2824" b="1" i="1" spc="-9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en-US" sz="2824" spc="-9" dirty="0">
                <a:latin typeface="Arial"/>
                <a:cs typeface="Arial"/>
              </a:rPr>
              <a:t>} is called </a:t>
            </a:r>
            <a:r>
              <a:rPr lang="en-US" sz="2824" b="1" spc="-9" dirty="0">
                <a:solidFill>
                  <a:srgbClr val="FF0000"/>
                </a:solidFill>
                <a:latin typeface="Arial"/>
                <a:cs typeface="Arial"/>
              </a:rPr>
              <a:t>eigenvector</a:t>
            </a:r>
            <a:r>
              <a:rPr lang="en-US" sz="2824" spc="-9" dirty="0">
                <a:latin typeface="Arial"/>
                <a:cs typeface="Arial"/>
              </a:rPr>
              <a:t>.</a:t>
            </a:r>
            <a:endParaRPr sz="2824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443" y="1050000"/>
            <a:ext cx="791914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357"/>
              </a:lnSpc>
            </a:pPr>
            <a:r>
              <a:rPr sz="2824" spc="-26" dirty="0">
                <a:latin typeface="Arial"/>
                <a:cs typeface="Arial"/>
              </a:rPr>
              <a:t>Wha</a:t>
            </a:r>
            <a:r>
              <a:rPr sz="2824" spc="-9" dirty="0">
                <a:latin typeface="Arial"/>
                <a:cs typeface="Arial"/>
              </a:rPr>
              <a:t>t </a:t>
            </a:r>
            <a:r>
              <a:rPr sz="2824" spc="-22" dirty="0">
                <a:latin typeface="Arial"/>
                <a:cs typeface="Arial"/>
              </a:rPr>
              <a:t>abou</a:t>
            </a:r>
            <a:r>
              <a:rPr sz="2824" spc="-9" dirty="0">
                <a:latin typeface="Arial"/>
                <a:cs typeface="Arial"/>
              </a:rPr>
              <a:t>t </a:t>
            </a:r>
            <a:r>
              <a:rPr sz="2824" spc="-18" dirty="0">
                <a:latin typeface="Arial"/>
                <a:cs typeface="Arial"/>
              </a:rPr>
              <a:t>a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22" dirty="0">
                <a:latin typeface="Arial"/>
                <a:cs typeface="Arial"/>
              </a:rPr>
              <a:t>homogeneou</a:t>
            </a:r>
            <a:r>
              <a:rPr sz="2824" spc="-18" dirty="0">
                <a:latin typeface="Arial"/>
                <a:cs typeface="Arial"/>
              </a:rPr>
              <a:t>s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syste</a:t>
            </a:r>
            <a:r>
              <a:rPr sz="2824" spc="-26" dirty="0">
                <a:latin typeface="Arial"/>
                <a:cs typeface="Arial"/>
              </a:rPr>
              <a:t>m</a:t>
            </a:r>
            <a:r>
              <a:rPr sz="2824" spc="-9" dirty="0">
                <a:latin typeface="Arial"/>
                <a:cs typeface="Arial"/>
              </a:rPr>
              <a:t> </a:t>
            </a:r>
            <a:r>
              <a:rPr sz="2824" spc="-18" dirty="0">
                <a:latin typeface="Arial"/>
                <a:cs typeface="Arial"/>
              </a:rPr>
              <a:t>like</a:t>
            </a:r>
            <a:r>
              <a:rPr lang="en-US" sz="2824" spc="-18" dirty="0">
                <a:latin typeface="Arial"/>
                <a:cs typeface="Arial"/>
              </a:rPr>
              <a:t> this one</a:t>
            </a:r>
            <a:r>
              <a:rPr sz="2824" spc="-18" dirty="0">
                <a:latin typeface="Arial"/>
                <a:cs typeface="Arial"/>
              </a:rPr>
              <a:t>:</a:t>
            </a:r>
            <a:endParaRPr sz="2824" dirty="0">
              <a:latin typeface="Arial"/>
              <a:cs typeface="Arial"/>
            </a:endParaRP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-1143000" y="200952"/>
            <a:ext cx="9547412" cy="694457"/>
          </a:xfrm>
          <a:prstGeom prst="rect">
            <a:avLst/>
          </a:prstGeom>
        </p:spPr>
        <p:txBody>
          <a:bodyPr vert="horz" wrap="square" lIns="0" tIns="103541" rIns="0" bIns="0" rtlCol="0" anchor="ctr">
            <a:spAutoFit/>
          </a:bodyPr>
          <a:lstStyle/>
          <a:p>
            <a:pPr marL="2460943">
              <a:lnSpc>
                <a:spcPts val="4619"/>
              </a:lnSpc>
            </a:pPr>
            <a:r>
              <a:rPr lang="en-US" spc="-22" dirty="0"/>
              <a:t>Eigenvalues and Eigenvectors</a:t>
            </a:r>
            <a:endParaRPr spc="-22" dirty="0"/>
          </a:p>
        </p:txBody>
      </p:sp>
    </p:spTree>
    <p:extLst>
      <p:ext uri="{BB962C8B-B14F-4D97-AF65-F5344CB8AC3E}">
        <p14:creationId xmlns:p14="http://schemas.microsoft.com/office/powerpoint/2010/main" val="7897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1336"/>
            <a:ext cx="1476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357737"/>
            <a:ext cx="4086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" y="4577062"/>
            <a:ext cx="4876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21473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Linear transformation A on vector X = constant * vector X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00537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Matrix reorientation: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948411"/>
            <a:ext cx="502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Rearrange: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7713" y="6396335"/>
            <a:ext cx="800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condition for the existence of nontrivial solution?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79993"/>
            <a:ext cx="1466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56947" y="5106651"/>
            <a:ext cx="61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57713" y="228600"/>
            <a:ext cx="690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Basics of Eigenvalue Problem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96" y="699700"/>
            <a:ext cx="3124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1135618"/>
            <a:ext cx="498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Det</a:t>
            </a:r>
            <a:r>
              <a:rPr lang="en-US" sz="2400" dirty="0" smtClean="0"/>
              <a:t>(                                                        )=0</a:t>
            </a:r>
            <a:endParaRPr lang="en-US" sz="2400" dirty="0"/>
          </a:p>
        </p:txBody>
      </p:sp>
      <p:sp>
        <p:nvSpPr>
          <p:cNvPr id="3" name="Down Arrow 2"/>
          <p:cNvSpPr/>
          <p:nvPr/>
        </p:nvSpPr>
        <p:spPr>
          <a:xfrm>
            <a:off x="3939796" y="2438400"/>
            <a:ext cx="609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3080" y="3198167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 values of </a:t>
            </a:r>
            <a:r>
              <a:rPr lang="el-GR" sz="2400" dirty="0" smtClean="0"/>
              <a:t>λ</a:t>
            </a:r>
            <a:r>
              <a:rPr lang="en-US" sz="2400" dirty="0" smtClean="0"/>
              <a:t> (eigenvalue) can be obtained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4191000"/>
            <a:ext cx="667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Q: </a:t>
            </a:r>
            <a:r>
              <a:rPr lang="en-US" sz="2400" b="1" dirty="0" smtClean="0"/>
              <a:t>What is significance of eigenvalue problems?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872335"/>
            <a:ext cx="667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r>
              <a:rPr lang="en-US" altLang="zh-CN" sz="2400" b="1" dirty="0" smtClean="0"/>
              <a:t>: </a:t>
            </a:r>
            <a:r>
              <a:rPr lang="en-US" sz="2400" b="1" dirty="0" smtClean="0"/>
              <a:t>Many problem can be reduced to eigenvalue problem and gain insight into physical problem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28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13.4 Eigenvalues and Eigenvectors with MATLAB</a:t>
            </a: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0"/>
          <a:stretch/>
        </p:blipFill>
        <p:spPr bwMode="auto">
          <a:xfrm>
            <a:off x="457200" y="914400"/>
            <a:ext cx="279320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38821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>
                <a:latin typeface="Courier"/>
              </a:rPr>
              <a:t>&gt;&gt; A = [40 -20 0;-20 40 -20;0 -20 40</a:t>
            </a:r>
            <a:r>
              <a:rPr lang="pt-BR" altLang="zh-TW" dirty="0" smtClean="0">
                <a:latin typeface="Courier"/>
              </a:rPr>
              <a:t>];</a:t>
            </a:r>
          </a:p>
          <a:p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68086" y="284988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"/>
              </a:rPr>
              <a:t>&gt;&gt; </a:t>
            </a:r>
            <a:r>
              <a:rPr lang="en-US" altLang="zh-TW" dirty="0">
                <a:solidFill>
                  <a:srgbClr val="FF0000"/>
                </a:solidFill>
                <a:latin typeface="Courier"/>
              </a:rPr>
              <a:t>e</a:t>
            </a:r>
            <a:r>
              <a:rPr lang="en-US" altLang="zh-TW" dirty="0">
                <a:latin typeface="Courier"/>
              </a:rPr>
              <a:t> = </a:t>
            </a:r>
            <a:r>
              <a:rPr lang="en-US" altLang="zh-TW" dirty="0" err="1">
                <a:latin typeface="Courier"/>
              </a:rPr>
              <a:t>eig</a:t>
            </a:r>
            <a:r>
              <a:rPr lang="en-US" altLang="zh-TW" dirty="0">
                <a:latin typeface="Courier"/>
              </a:rPr>
              <a:t>(A)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39624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"/>
              </a:rPr>
              <a:t>&gt;&gt; [</a:t>
            </a:r>
            <a:r>
              <a:rPr lang="en-US" altLang="zh-TW" dirty="0" err="1">
                <a:latin typeface="Courier"/>
              </a:rPr>
              <a:t>v,d</a:t>
            </a:r>
            <a:r>
              <a:rPr lang="en-US" altLang="zh-TW" dirty="0">
                <a:latin typeface="Courier"/>
              </a:rPr>
              <a:t>] = </a:t>
            </a:r>
            <a:r>
              <a:rPr lang="en-US" altLang="zh-TW" dirty="0" err="1">
                <a:latin typeface="Courier"/>
              </a:rPr>
              <a:t>eig</a:t>
            </a:r>
            <a:r>
              <a:rPr lang="en-US" altLang="zh-TW" dirty="0">
                <a:latin typeface="Courier"/>
              </a:rPr>
              <a:t>(A)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3331003"/>
            <a:ext cx="12847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Eigenvalues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>
            <a:endCxn id="13" idx="1"/>
          </p:cNvCxnSpPr>
          <p:nvPr/>
        </p:nvCxnSpPr>
        <p:spPr>
          <a:xfrm rot="16200000" flipH="1">
            <a:off x="1032871" y="3253140"/>
            <a:ext cx="296458" cy="2286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35806" y="5074920"/>
            <a:ext cx="1288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Eigenvalues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Elbow Connector 16"/>
          <p:cNvCxnSpPr>
            <a:endCxn id="16" idx="1"/>
          </p:cNvCxnSpPr>
          <p:nvPr/>
        </p:nvCxnSpPr>
        <p:spPr>
          <a:xfrm rot="16200000" flipH="1">
            <a:off x="1119481" y="4643261"/>
            <a:ext cx="927852" cy="3047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9106" y="5633440"/>
            <a:ext cx="1434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Eigenvectors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Elbow Connector 19"/>
          <p:cNvCxnSpPr>
            <a:endCxn id="19" idx="1"/>
          </p:cNvCxnSpPr>
          <p:nvPr/>
        </p:nvCxnSpPr>
        <p:spPr>
          <a:xfrm rot="16200000" flipH="1">
            <a:off x="526428" y="4875428"/>
            <a:ext cx="1559250" cy="3261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997" y="47845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176337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2024062"/>
            <a:ext cx="3705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09284"/>
            <a:ext cx="3457574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3759361"/>
            <a:ext cx="38766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9905" y="2926078"/>
            <a:ext cx="5873295" cy="673274"/>
            <a:chOff x="768394" y="3175228"/>
            <a:chExt cx="5873295" cy="67327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94" y="3319046"/>
              <a:ext cx="22288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1511" y="3175228"/>
              <a:ext cx="2920178" cy="673274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2923269" y="3471446"/>
              <a:ext cx="798195" cy="1047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90600" y="5706126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=m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=40</a:t>
            </a:r>
          </a:p>
          <a:p>
            <a:r>
              <a:rPr lang="en-US" altLang="zh-TW" dirty="0" smtClean="0"/>
              <a:t>K=200</a:t>
            </a:r>
            <a:endParaRPr lang="zh-TW" alt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88311" y="4495800"/>
            <a:ext cx="3048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0061" y="4222663"/>
            <a:ext cx="3379113" cy="9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4118" y="405051"/>
            <a:ext cx="430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Polynomial Method</a:t>
            </a:r>
            <a:endParaRPr lang="en-US" sz="3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9" y="4267199"/>
            <a:ext cx="4410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66270"/>
            <a:ext cx="4972678" cy="8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19" y="1303526"/>
            <a:ext cx="3481774" cy="944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702458"/>
            <a:ext cx="4330231" cy="878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4118" y="4419600"/>
            <a:ext cx="451205" cy="88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2914" y="4654928"/>
                <a:ext cx="9024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" y="4654928"/>
                <a:ext cx="90240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84629"/>
            <a:ext cx="2387600" cy="1257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37"/>
          <a:stretch/>
        </p:blipFill>
        <p:spPr>
          <a:xfrm>
            <a:off x="5828270" y="3656333"/>
            <a:ext cx="1701800" cy="10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576</Words>
  <Application>Microsoft Macintosh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Courier</vt:lpstr>
      <vt:lpstr>Courier New</vt:lpstr>
      <vt:lpstr>Symbol</vt:lpstr>
      <vt:lpstr>Times New Roman</vt:lpstr>
      <vt:lpstr>宋体</vt:lpstr>
      <vt:lpstr>新細明體</vt:lpstr>
      <vt:lpstr>Office Theme</vt:lpstr>
      <vt:lpstr>Lab 7: Eigenvalues (Chapter 13)</vt:lpstr>
      <vt:lpstr>Polynomials</vt:lpstr>
      <vt:lpstr>Polynomials (cont)</vt:lpstr>
      <vt:lpstr>Eigenvalues and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Yang</dc:creator>
  <cp:lastModifiedBy>Gezheng Wen</cp:lastModifiedBy>
  <cp:revision>43</cp:revision>
  <dcterms:created xsi:type="dcterms:W3CDTF">2006-08-16T00:00:00Z</dcterms:created>
  <dcterms:modified xsi:type="dcterms:W3CDTF">2017-03-07T02:54:31Z</dcterms:modified>
</cp:coreProperties>
</file>