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66" r:id="rId4"/>
    <p:sldId id="257" r:id="rId5"/>
    <p:sldId id="258" r:id="rId6"/>
    <p:sldId id="260" r:id="rId7"/>
    <p:sldId id="261" r:id="rId8"/>
    <p:sldId id="263" r:id="rId9"/>
    <p:sldId id="264" r:id="rId10"/>
    <p:sldId id="267" r:id="rId11"/>
    <p:sldId id="268" r:id="rId12"/>
    <p:sldId id="269" r:id="rId13"/>
    <p:sldId id="270" r:id="rId14"/>
  </p:sldIdLst>
  <p:sldSz cx="9144000" cy="6858000" type="screen4x3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31"/>
  </p:normalViewPr>
  <p:slideViewPr>
    <p:cSldViewPr>
      <p:cViewPr varScale="1">
        <p:scale>
          <a:sx n="101" d="100"/>
          <a:sy n="101" d="100"/>
        </p:scale>
        <p:origin x="44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EF8E9-37D9-DA42-840F-E5BE13C59724}" type="datetimeFigureOut">
              <a:rPr lang="en-US" smtClean="0"/>
              <a:t>4/15/17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FE145-EC07-4C45-81DA-FDB4F041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670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FB14F-F37D-9344-9AC4-76245ABE16F6}" type="datetimeFigureOut">
              <a:rPr lang="en-US" smtClean="0"/>
              <a:t>4/15/17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4EE84-685F-8045-887D-966FDD7E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40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0C60-5B3E-1049-A6B5-7FE543C0C640}" type="datetime1">
              <a:rPr lang="en-US" altLang="zh-CN" smtClean="0"/>
              <a:t>4/15/17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C1E-4F1E-4D50-8BCF-24E2ABFD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2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5A1D-9EAF-8B4B-8BBB-5B9C0AAA6000}" type="datetime1">
              <a:rPr lang="en-US" altLang="zh-CN" smtClean="0"/>
              <a:t>4/15/17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C1E-4F1E-4D50-8BCF-24E2ABFD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97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FE74-2A59-AC4C-BBC0-9D4321A5F732}" type="datetime1">
              <a:rPr lang="en-US" altLang="zh-CN" smtClean="0"/>
              <a:t>4/15/17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C1E-4F1E-4D50-8BCF-24E2ABFD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66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FC40-FBFD-1A4C-A0CE-59648BA34C01}" type="datetime1">
              <a:rPr lang="en-US" altLang="zh-CN" smtClean="0"/>
              <a:t>4/15/17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C1E-4F1E-4D50-8BCF-24E2ABFD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80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E818-5DF1-5E48-AD90-0F3ADFF5D4CC}" type="datetime1">
              <a:rPr lang="en-US" altLang="zh-CN" smtClean="0"/>
              <a:t>4/15/17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C1E-4F1E-4D50-8BCF-24E2ABFD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56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8558-3C74-644B-9922-AC16E6C2B8D1}" type="datetime1">
              <a:rPr lang="en-US" altLang="zh-CN" smtClean="0"/>
              <a:t>4/15/17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C1E-4F1E-4D50-8BCF-24E2ABFD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03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ABAB-63CB-B840-9E65-31DD67CEC8F8}" type="datetime1">
              <a:rPr lang="en-US" altLang="zh-CN" smtClean="0"/>
              <a:t>4/15/17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C1E-4F1E-4D50-8BCF-24E2ABFD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0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2ADB-708C-AB44-A1EF-FA274773A137}" type="datetime1">
              <a:rPr lang="en-US" altLang="zh-CN" smtClean="0"/>
              <a:t>4/15/17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C1E-4F1E-4D50-8BCF-24E2ABFD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24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7A2F-9755-B74F-895F-4371567DE8D9}" type="datetime1">
              <a:rPr lang="en-US" altLang="zh-CN" smtClean="0"/>
              <a:t>4/15/17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C1E-4F1E-4D50-8BCF-24E2ABFD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69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7192-F6DB-9D4B-93A3-572F5776BA08}" type="datetime1">
              <a:rPr lang="en-US" altLang="zh-CN" smtClean="0"/>
              <a:t>4/15/17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C1E-4F1E-4D50-8BCF-24E2ABFD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73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11C-0510-F840-A099-1189BF4F1442}" type="datetime1">
              <a:rPr lang="en-US" altLang="zh-CN" smtClean="0"/>
              <a:t>4/15/17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C1E-4F1E-4D50-8BCF-24E2ABFD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4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DF88D-356E-6F4E-AF80-3F69E20EBC73}" type="datetime1">
              <a:rPr lang="en-US" altLang="zh-CN" smtClean="0"/>
              <a:t>4/15/17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64C1E-4F1E-4D50-8BCF-24E2ABFD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20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 smtClean="0">
                <a:latin typeface="Arial"/>
                <a:cs typeface="Arial"/>
              </a:rPr>
              <a:t>Lab 11: Numerical Differentiation (Chapter 21)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BME 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313L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Introduction to Numerical Methods in Biomedical Engineering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Spring, 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endParaRPr lang="en-US" altLang="zh-CN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C1E-4F1E-4D50-8BCF-24E2ABFD749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30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C1E-4F1E-4D50-8BCF-24E2ABFD749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3" name="Rectangle 32"/>
          <p:cNvSpPr/>
          <p:nvPr/>
        </p:nvSpPr>
        <p:spPr>
          <a:xfrm>
            <a:off x="3058507" y="412146"/>
            <a:ext cx="3868589" cy="33855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% VISUALIZING </a:t>
            </a:r>
            <a:r>
              <a:rPr lang="en-US" dirty="0"/>
              <a:t>FIELDS</a:t>
            </a: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-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2:0.5:2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 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0:0.5:4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X,Y]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meshgrid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(x, 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X .* exp(-X.^2 - Y.^2)</a:t>
            </a: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surf(X,Y,Z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contour(X,Y,Z)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pX,pY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= gradient(Z,0.5,0.5)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quiver(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X,Y,pX,pY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086600" y="427386"/>
            <a:ext cx="1775838" cy="1826539"/>
            <a:chOff x="7368162" y="969348"/>
            <a:chExt cx="1798698" cy="18500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7368162" y="969348"/>
                  <a:ext cx="1798698" cy="823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X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8162" y="969348"/>
                  <a:ext cx="1798698" cy="823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0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368162" y="1864472"/>
                  <a:ext cx="1617559" cy="823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Y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8162" y="1864472"/>
                  <a:ext cx="1617559" cy="823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/>
            <p:cNvSpPr/>
            <p:nvPr/>
          </p:nvSpPr>
          <p:spPr>
            <a:xfrm>
              <a:off x="7368162" y="969348"/>
              <a:ext cx="1775838" cy="18500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871" y="4422925"/>
            <a:ext cx="2769254" cy="207694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285" y="4424435"/>
            <a:ext cx="2795110" cy="2096333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62645" y="234950"/>
            <a:ext cx="2857145" cy="1921800"/>
            <a:chOff x="391244" y="891243"/>
            <a:chExt cx="3568531" cy="24003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244" y="891243"/>
              <a:ext cx="3568531" cy="2400300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/>
            <p:nvPr/>
          </p:nvCxnSpPr>
          <p:spPr>
            <a:xfrm>
              <a:off x="1196285" y="1328032"/>
              <a:ext cx="304800" cy="221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61422" y="1466419"/>
              <a:ext cx="1766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(x, y) = (-1.5, 3.5)</a:t>
              </a:r>
              <a:endParaRPr lang="en-US" dirty="0"/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480" y="2237379"/>
            <a:ext cx="2802038" cy="210152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600" y="4460979"/>
            <a:ext cx="2718513" cy="2038885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83240" y="4236211"/>
            <a:ext cx="1081320" cy="3473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contour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98480" y="2137430"/>
            <a:ext cx="692334" cy="3473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surf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015683" y="4180256"/>
            <a:ext cx="951657" cy="3473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quiver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594149" y="4180256"/>
            <a:ext cx="1988952" cy="3473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Contour+quiver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6600" y="3105476"/>
            <a:ext cx="1764242" cy="61543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19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C1E-4F1E-4D50-8BCF-24E2ABFD749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066800"/>
            <a:ext cx="8077200" cy="321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3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C1E-4F1E-4D50-8BCF-24E2ABFD749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10576"/>
            <a:ext cx="8229600" cy="483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25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C1E-4F1E-4D50-8BCF-24E2ABFD749B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2400"/>
            <a:ext cx="6795388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6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C1E-4F1E-4D50-8BCF-24E2ABFD749B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0491"/>
            <a:ext cx="5886450" cy="354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4902926"/>
            <a:ext cx="6705600" cy="1032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0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C1E-4F1E-4D50-8BCF-24E2ABFD749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8"/>
          <a:stretch/>
        </p:blipFill>
        <p:spPr bwMode="auto">
          <a:xfrm>
            <a:off x="457200" y="228600"/>
            <a:ext cx="2819400" cy="650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"/>
          <a:stretch/>
        </p:blipFill>
        <p:spPr bwMode="auto">
          <a:xfrm>
            <a:off x="3276600" y="511847"/>
            <a:ext cx="5257800" cy="17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"/>
          <a:stretch/>
        </p:blipFill>
        <p:spPr bwMode="auto">
          <a:xfrm>
            <a:off x="3263365" y="2590800"/>
            <a:ext cx="5271035" cy="189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800600"/>
            <a:ext cx="5405845" cy="1866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289663" y="4443939"/>
            <a:ext cx="3489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Centered finite-difference formulas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80955" y="2336465"/>
            <a:ext cx="353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Backward </a:t>
            </a:r>
            <a:r>
              <a:rPr lang="en-US" altLang="zh-TW" dirty="0"/>
              <a:t>finite-difference formulas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280955" y="187062"/>
            <a:ext cx="340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Forward </a:t>
            </a:r>
            <a:r>
              <a:rPr lang="en-US" altLang="zh-TW" dirty="0"/>
              <a:t>finite-difference formulas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888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3514725"/>
            <a:ext cx="8153400" cy="249256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x=[-2 -1.5 -1 -0.5 0 0.5 1 1.5 2];</a:t>
            </a:r>
          </a:p>
          <a:p>
            <a:r>
              <a:rPr lang="es-ES" sz="1800" dirty="0">
                <a:latin typeface="Arial" pitchFamily="34" charset="0"/>
                <a:cs typeface="Arial" pitchFamily="34" charset="0"/>
              </a:rPr>
              <a:t>y=[0.05399 0.12952 0.24197 0.35207 0.39894 0.35207 0.24197 0.12952 0.05399];</a:t>
            </a: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a =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diff(y)  % 8(=9-1) components came out.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b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diff(x) </a:t>
            </a:r>
          </a:p>
          <a:p>
            <a:pPr marL="109728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6410325" cy="312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C1E-4F1E-4D50-8BCF-24E2ABFD749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83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/>
          <a:lstStyle/>
          <a:p>
            <a:r>
              <a:rPr lang="en-US" dirty="0"/>
              <a:t>d=diff(y)./diff(x); </a:t>
            </a:r>
            <a:endParaRPr lang="en-US" dirty="0" smtClean="0"/>
          </a:p>
          <a:p>
            <a:pPr marL="109728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% d contains derivative estimates corresponding to the midpoint between adjacent elements.</a:t>
            </a:r>
            <a:endParaRPr lang="en-US" sz="1600" dirty="0"/>
          </a:p>
          <a:p>
            <a:r>
              <a:rPr lang="en-US" dirty="0"/>
              <a:t>x=-1.75:.5:1.75</a:t>
            </a:r>
            <a:r>
              <a:rPr lang="en-US" dirty="0" smtClean="0"/>
              <a:t>; </a:t>
            </a:r>
          </a:p>
          <a:p>
            <a:pPr marL="109728" indent="0">
              <a:buNone/>
            </a:pPr>
            <a:r>
              <a:rPr lang="en-US" sz="1600" dirty="0" smtClean="0"/>
              <a:t>%Generate new x values for the midpoints</a:t>
            </a:r>
          </a:p>
          <a:p>
            <a:r>
              <a:rPr lang="en-US" dirty="0" smtClean="0"/>
              <a:t>d2=diff(d</a:t>
            </a:r>
            <a:r>
              <a:rPr lang="en-US" dirty="0"/>
              <a:t>)./diff(x</a:t>
            </a:r>
            <a:r>
              <a:rPr lang="en-US" dirty="0" smtClean="0"/>
              <a:t>); </a:t>
            </a:r>
          </a:p>
          <a:p>
            <a:pPr marL="109728" indent="0">
              <a:buNone/>
            </a:pPr>
            <a:r>
              <a:rPr lang="en-US" sz="1600" dirty="0" smtClean="0"/>
              <a:t>% Second derivative</a:t>
            </a:r>
          </a:p>
          <a:p>
            <a:pPr marL="109728" indent="0">
              <a:buNone/>
            </a:pPr>
            <a:r>
              <a:rPr lang="en-US" sz="1600" dirty="0"/>
              <a:t>% d contains derivative estimates corresponding to the midpoint between adjacent elements.</a:t>
            </a:r>
          </a:p>
          <a:p>
            <a:r>
              <a:rPr lang="en-US" dirty="0" smtClean="0"/>
              <a:t>x</a:t>
            </a:r>
            <a:r>
              <a:rPr lang="en-US" dirty="0"/>
              <a:t>=-1.5:.5:1.5</a:t>
            </a:r>
            <a:r>
              <a:rPr lang="en-US" dirty="0" smtClean="0"/>
              <a:t>;</a:t>
            </a:r>
          </a:p>
          <a:p>
            <a:pPr marL="109728" indent="0">
              <a:buNone/>
            </a:pPr>
            <a:r>
              <a:rPr lang="en-US" sz="1600" dirty="0"/>
              <a:t>%Generate new x values for the midpoints</a:t>
            </a:r>
          </a:p>
          <a:p>
            <a:r>
              <a:rPr lang="en-US" dirty="0" smtClean="0"/>
              <a:t>plot(x,d2</a:t>
            </a:r>
            <a:r>
              <a:rPr lang="en-US" dirty="0"/>
              <a:t>);grid</a:t>
            </a:r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05200"/>
            <a:ext cx="3356207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C1E-4F1E-4D50-8BCF-24E2ABFD749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47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8793"/>
            <a:ext cx="64198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C1E-4F1E-4D50-8BCF-24E2ABFD749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67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clc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clear all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close all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dx=1.;</a:t>
            </a:r>
          </a:p>
          <a:p>
            <a:pPr marL="0" indent="0">
              <a:buNone/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y=[1.4 2.1 3.3 4.8 6.8 6.6 8.6 7.5 8.9 10.9 10];</a:t>
            </a:r>
          </a:p>
          <a:p>
            <a:pPr marL="0" indent="0">
              <a:buNone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dyf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=diff(y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); %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First Derivative Centered FD using diff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n=length(y);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for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=1:n-2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dydxc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)=(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dyf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(i+1)+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dyf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(i))/(2*dx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);   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% </a:t>
            </a:r>
            <a:r>
              <a:rPr lang="en-US" sz="1800" i="1" dirty="0" err="1" smtClean="0">
                <a:latin typeface="Arial" pitchFamily="34" charset="0"/>
                <a:cs typeface="Arial" pitchFamily="34" charset="0"/>
              </a:rPr>
              <a:t>dydx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 = ( f(i+1)-f(i) + f(i)-f(i-1) ) / (2*dx)</a:t>
            </a:r>
          </a:p>
          <a:p>
            <a:pPr marL="0" indent="0">
              <a:buNone/>
            </a:pP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end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%Second Derivative Centered FD using diff</a:t>
            </a: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dy2dx2c=diff(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dyf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)/(dx*dx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);    </a:t>
            </a:r>
            <a:r>
              <a:rPr lang="en-US" sz="1800" i="1" u="sng" dirty="0" smtClean="0">
                <a:latin typeface="Arial" pitchFamily="34" charset="0"/>
                <a:cs typeface="Arial" pitchFamily="34" charset="0"/>
              </a:rPr>
              <a:t>% </a:t>
            </a:r>
            <a:r>
              <a:rPr lang="en-US" sz="1800" i="1" u="sng" dirty="0" err="1">
                <a:latin typeface="Arial" pitchFamily="34" charset="0"/>
                <a:cs typeface="Arial" pitchFamily="34" charset="0"/>
              </a:rPr>
              <a:t>dydx</a:t>
            </a:r>
            <a:r>
              <a:rPr lang="en-US" sz="1800" i="1" u="sng" dirty="0">
                <a:latin typeface="Arial" pitchFamily="34" charset="0"/>
                <a:cs typeface="Arial" pitchFamily="34" charset="0"/>
              </a:rPr>
              <a:t> = ( </a:t>
            </a:r>
            <a:r>
              <a:rPr lang="en-US" sz="1800" i="1" u="sng" dirty="0" smtClean="0">
                <a:latin typeface="Arial" pitchFamily="34" charset="0"/>
                <a:cs typeface="Arial" pitchFamily="34" charset="0"/>
              </a:rPr>
              <a:t> f(i+1</a:t>
            </a:r>
            <a:r>
              <a:rPr lang="en-US" sz="1800" i="1" u="sng" dirty="0">
                <a:latin typeface="Arial" pitchFamily="34" charset="0"/>
                <a:cs typeface="Arial" pitchFamily="34" charset="0"/>
              </a:rPr>
              <a:t>)-f(i) </a:t>
            </a:r>
            <a:r>
              <a:rPr lang="en-US" sz="1800" i="1" u="sng" dirty="0" smtClean="0">
                <a:latin typeface="Arial" pitchFamily="34" charset="0"/>
                <a:cs typeface="Arial" pitchFamily="34" charset="0"/>
              </a:rPr>
              <a:t>–  ( f(i)-f(i-1) )  </a:t>
            </a:r>
            <a:r>
              <a:rPr lang="en-US" sz="1800" i="1" u="sng" dirty="0">
                <a:latin typeface="Arial" pitchFamily="34" charset="0"/>
                <a:cs typeface="Arial" pitchFamily="34" charset="0"/>
              </a:rPr>
              <a:t>) / </a:t>
            </a:r>
            <a:r>
              <a:rPr lang="en-US" sz="1800" i="1" u="sng" dirty="0" smtClean="0">
                <a:latin typeface="Arial" pitchFamily="34" charset="0"/>
                <a:cs typeface="Arial" pitchFamily="34" charset="0"/>
              </a:rPr>
              <a:t>(dx*dx</a:t>
            </a:r>
            <a:r>
              <a:rPr lang="en-US" sz="1800" i="1" u="sng" dirty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fprintf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('first derivative \n');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fprintf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('%f\n',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dydxc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fprintf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('second derivative \n');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fprintf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('%f\n', dy2dx2c)</a:t>
            </a:r>
          </a:p>
          <a:p>
            <a:pPr marL="109728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C1E-4F1E-4D50-8BCF-24E2ABFD749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58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646747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421496"/>
            <a:ext cx="501015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01000" y="3886200"/>
            <a:ext cx="67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O(h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114800"/>
            <a:ext cx="67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smtClean="0"/>
              <a:t>(h</a:t>
            </a:r>
            <a:r>
              <a:rPr lang="en-US" baseline="30000" dirty="0"/>
              <a:t>4</a:t>
            </a:r>
            <a:r>
              <a:rPr lang="en-US" smtClean="0"/>
              <a:t>)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092863"/>
              </p:ext>
            </p:extLst>
          </p:nvPr>
        </p:nvGraphicFramePr>
        <p:xfrm>
          <a:off x="381000" y="4648200"/>
          <a:ext cx="2616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5" imgW="2616200" imgH="914400" progId="Equation.3">
                  <p:embed/>
                </p:oleObj>
              </mc:Choice>
              <mc:Fallback>
                <p:oleObj name="Equation" r:id="rId5" imgW="261620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4648200"/>
                        <a:ext cx="2616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C1E-4F1E-4D50-8BCF-24E2ABFD749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00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/>
              <a:t>DERIVATIVES OF UNEQUALLY SPACED DATA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C1E-4F1E-4D50-8BCF-24E2ABFD749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95160"/>
            <a:ext cx="8305800" cy="201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40" y="3962400"/>
            <a:ext cx="59912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50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352</Words>
  <Application>Microsoft Macintosh PowerPoint</Application>
  <PresentationFormat>On-screen Show (4:3)</PresentationFormat>
  <Paragraphs>74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 Math</vt:lpstr>
      <vt:lpstr>Courier New</vt:lpstr>
      <vt:lpstr>맑은 고딕</vt:lpstr>
      <vt:lpstr>宋体</vt:lpstr>
      <vt:lpstr>新細明體</vt:lpstr>
      <vt:lpstr>Office 主题​​</vt:lpstr>
      <vt:lpstr>Equation</vt:lpstr>
      <vt:lpstr>Lab 11: Numerical Differentiation (Chapter 21)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DERIVATIVES OF UNEQUALLY SPACED DATA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Cong</dc:creator>
  <cp:lastModifiedBy>Gezheng Wen</cp:lastModifiedBy>
  <cp:revision>26</cp:revision>
  <cp:lastPrinted>2014-04-18T17:54:23Z</cp:lastPrinted>
  <dcterms:created xsi:type="dcterms:W3CDTF">2014-04-13T05:09:56Z</dcterms:created>
  <dcterms:modified xsi:type="dcterms:W3CDTF">2017-04-15T19:12:38Z</dcterms:modified>
</cp:coreProperties>
</file>