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6" r:id="rId4"/>
    <p:sldId id="268" r:id="rId5"/>
    <p:sldId id="269" r:id="rId6"/>
    <p:sldId id="264" r:id="rId7"/>
    <p:sldId id="267" r:id="rId8"/>
    <p:sldId id="270" r:id="rId9"/>
    <p:sldId id="271" r:id="rId10"/>
    <p:sldId id="272" r:id="rId11"/>
    <p:sldId id="27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8"/>
  </p:normalViewPr>
  <p:slideViewPr>
    <p:cSldViewPr>
      <p:cViewPr varScale="1">
        <p:scale>
          <a:sx n="140" d="100"/>
          <a:sy n="140" d="100"/>
        </p:scale>
        <p:origin x="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1F9F-80E0-4ED2-A6AE-DFADDC615AB9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8A2BB-414F-4D28-843A-FDFAE819B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8A2BB-414F-4D28-843A-FDFAE819BE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1415-16AC-4665-8705-461A9084D545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6939-9CC3-47C6-9B14-F05D59FADCD0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C6A-E34A-44BB-AD83-18B766FCA22C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0CA7-415A-4F92-8F04-D8828C7359E8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0952-EF00-4183-8ABC-BC278B57CF54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6CC-4918-435B-967A-4BE1707AAAF7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24-F51B-47A7-9631-EFAE0118CB99}" type="datetime1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1054-B9E7-45A3-999F-B32075754C06}" type="datetime1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E937-7C7F-4474-82F4-920F6C9DB115}" type="datetime1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9192-43FE-402D-90D5-CA8F6F2752DA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910E-EF39-4AA6-9B59-DA5A16F374A8}" type="datetime1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708D-0C9D-415A-84A5-B9FA37AC88EF}" type="datetime1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0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9: Polynomial Interpolation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(Chapter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17)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BME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Numerical Methods in Biomedical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" y="80044"/>
            <a:ext cx="8258175" cy="545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010" y="5806506"/>
            <a:ext cx="819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Please calculate f(4) by using both Newton’s interpolating polynomial and Lagrange polynomial of order </a:t>
            </a:r>
            <a:r>
              <a:rPr lang="en-US" altLang="zh-TW" b="1" dirty="0" smtClean="0">
                <a:solidFill>
                  <a:srgbClr val="FF0000"/>
                </a:solidFill>
              </a:rPr>
              <a:t>1 through 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155" y="5720978"/>
            <a:ext cx="8559114" cy="81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3653"/>
            <a:ext cx="7162800" cy="65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610" b="26122"/>
          <a:stretch/>
        </p:blipFill>
        <p:spPr>
          <a:xfrm>
            <a:off x="212124" y="143655"/>
            <a:ext cx="5460978" cy="37459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4991" y="4072996"/>
            <a:ext cx="3048752" cy="1985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54991" y="4130662"/>
            <a:ext cx="301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Calculate these values by interpolation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65388" y="4467435"/>
                <a:ext cx="187493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0.56,1.2</m:t>
                          </m: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(0.48,1.4)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(0.42,1.6)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88" y="4467435"/>
                <a:ext cx="1874937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03" t="-735" r="-4560" b="-11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9429" y="2992074"/>
            <a:ext cx="1103870" cy="178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3648051" y="3455261"/>
            <a:ext cx="1435678" cy="26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23" y="4251359"/>
            <a:ext cx="5047774" cy="2231286"/>
            <a:chOff x="212123" y="4422069"/>
            <a:chExt cx="5718368" cy="2527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1057" t="74717" r="31378"/>
            <a:stretch/>
          </p:blipFill>
          <p:spPr>
            <a:xfrm>
              <a:off x="212123" y="4753234"/>
              <a:ext cx="5430796" cy="21965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836790" y="4445457"/>
                  <a:ext cx="112485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0.56,1.2</m:t>
                            </m:r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790" y="4445457"/>
                  <a:ext cx="112485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3399219" y="4753234"/>
              <a:ext cx="0" cy="1664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496065" y="5921004"/>
              <a:ext cx="12109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821211" y="4445456"/>
                  <a:ext cx="11248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0.48,1.2</m:t>
                            </m:r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211" y="4445456"/>
                  <a:ext cx="112486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805631" y="4422069"/>
                  <a:ext cx="11248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0.42,1.2</m:t>
                            </m:r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631" y="4422069"/>
                  <a:ext cx="1124860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4441306" y="4729846"/>
              <a:ext cx="0" cy="1664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21211" y="5790524"/>
              <a:ext cx="8825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17490" y="4729846"/>
              <a:ext cx="0" cy="1664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97395" y="5790524"/>
              <a:ext cx="8825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54991" y="2339463"/>
                <a:ext cx="3011209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You don’t need to do multi-variable interpolation, because we already specify n, for example, n = 1.2. Then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TW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0.56,1.2</m:t>
                        </m:r>
                      </m:e>
                    </m:d>
                  </m:oMath>
                </a14:m>
                <a:r>
                  <a:rPr lang="zh-TW" altLang="en-US" sz="1400" dirty="0" smtClean="0"/>
                  <a:t> </a:t>
                </a:r>
                <a:r>
                  <a:rPr lang="en-US" altLang="zh-TW" sz="1400" dirty="0" smtClean="0"/>
                  <a:t>can be calculated using interpolation with the </a:t>
                </a:r>
                <a:r>
                  <a:rPr lang="en-US" altLang="zh-TW" sz="1400" dirty="0" err="1" smtClean="0"/>
                  <a:t>fz</a:t>
                </a:r>
                <a:r>
                  <a:rPr lang="en-US" altLang="zh-TW" sz="1400" dirty="0" smtClean="0"/>
                  <a:t> values in the first column (n = 1.2). 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1" y="2339463"/>
                <a:ext cx="3011209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403" t="-437" b="-30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82" y="376355"/>
            <a:ext cx="7261412" cy="740474"/>
          </a:xfrm>
          <a:prstGeom prst="rect">
            <a:avLst/>
          </a:prstGeom>
        </p:spPr>
        <p:txBody>
          <a:bodyPr vert="horz" wrap="square" lIns="0" tIns="62753" rIns="0" bIns="0" rtlCol="0" anchor="ctr">
            <a:spAutoFit/>
          </a:bodyPr>
          <a:lstStyle/>
          <a:p>
            <a:pPr marL="1525762"/>
            <a:r>
              <a:rPr spc="-26" dirty="0"/>
              <a:t>MATLAB</a:t>
            </a:r>
            <a:r>
              <a:rPr spc="13" dirty="0"/>
              <a:t> </a:t>
            </a:r>
            <a:r>
              <a:rPr spc="-22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694" y="1147309"/>
            <a:ext cx="7397003" cy="559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5603" indent="-302575">
              <a:lnSpc>
                <a:spcPct val="100499"/>
              </a:lnSpc>
              <a:buClr>
                <a:srgbClr val="00009A"/>
              </a:buClr>
              <a:buFont typeface="Arial"/>
              <a:buChar char="•"/>
              <a:tabLst>
                <a:tab pos="313781" algn="l"/>
              </a:tabLst>
            </a:pPr>
            <a:r>
              <a:rPr sz="2471" dirty="0">
                <a:solidFill>
                  <a:srgbClr val="00009A"/>
                </a:solidFill>
                <a:latin typeface="Arial"/>
                <a:cs typeface="Arial"/>
              </a:rPr>
              <a:t>MATLAB has a built-in function</a:t>
            </a:r>
            <a:r>
              <a:rPr sz="2471" spc="-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71" b="1" spc="-4" dirty="0">
                <a:solidFill>
                  <a:srgbClr val="FF0000"/>
                </a:solidFill>
                <a:latin typeface="Courier New"/>
                <a:cs typeface="Courier New"/>
              </a:rPr>
              <a:t>polyfi</a:t>
            </a:r>
            <a:r>
              <a:rPr sz="2471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71" spc="-825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471" dirty="0">
                <a:solidFill>
                  <a:srgbClr val="00009A"/>
                </a:solidFill>
                <a:latin typeface="Arial"/>
                <a:cs typeface="Arial"/>
              </a:rPr>
              <a:t>that</a:t>
            </a:r>
            <a:r>
              <a:rPr sz="2471" spc="-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009A"/>
                </a:solidFill>
                <a:latin typeface="Arial"/>
                <a:cs typeface="Arial"/>
              </a:rPr>
              <a:t>fits</a:t>
            </a:r>
            <a:r>
              <a:rPr sz="2471" spc="-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009A"/>
                </a:solidFill>
                <a:latin typeface="Arial"/>
                <a:cs typeface="Arial"/>
              </a:rPr>
              <a:t>a least-squares nth order polynomial to data:</a:t>
            </a:r>
            <a:endParaRPr sz="2471" dirty="0">
              <a:latin typeface="Arial"/>
              <a:cs typeface="Arial"/>
            </a:endParaRPr>
          </a:p>
          <a:p>
            <a:pPr marL="414640" lvl="1">
              <a:spcBef>
                <a:spcPts val="503"/>
              </a:spcBef>
              <a:buClr>
                <a:srgbClr val="00009A"/>
              </a:buClr>
              <a:tabLst>
                <a:tab pos="666786" algn="l"/>
                <a:tab pos="988972" algn="l"/>
                <a:tab pos="3565902" algn="l"/>
              </a:tabLst>
            </a:pPr>
            <a:r>
              <a:rPr sz="2118" i="1" dirty="0">
                <a:solidFill>
                  <a:srgbClr val="00009A"/>
                </a:solidFill>
                <a:latin typeface="Courier New"/>
                <a:cs typeface="Courier New"/>
              </a:rPr>
              <a:t>p	</a:t>
            </a:r>
            <a:r>
              <a:rPr sz="2118" dirty="0">
                <a:solidFill>
                  <a:srgbClr val="00009A"/>
                </a:solidFill>
                <a:latin typeface="Courier New"/>
                <a:cs typeface="Courier New"/>
              </a:rPr>
              <a:t>=</a:t>
            </a:r>
            <a:r>
              <a:rPr sz="2118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118" spc="-4" dirty="0">
                <a:solidFill>
                  <a:srgbClr val="00009A"/>
                </a:solidFill>
                <a:latin typeface="Courier New"/>
                <a:cs typeface="Courier New"/>
              </a:rPr>
              <a:t>polyfit(</a:t>
            </a:r>
            <a:r>
              <a:rPr sz="2118" i="1" dirty="0">
                <a:solidFill>
                  <a:srgbClr val="00009A"/>
                </a:solidFill>
                <a:latin typeface="Courier New"/>
                <a:cs typeface="Courier New"/>
              </a:rPr>
              <a:t>x</a:t>
            </a:r>
            <a:r>
              <a:rPr sz="2118" dirty="0">
                <a:solidFill>
                  <a:srgbClr val="00009A"/>
                </a:solidFill>
                <a:latin typeface="Courier New"/>
                <a:cs typeface="Courier New"/>
              </a:rPr>
              <a:t>,</a:t>
            </a:r>
            <a:r>
              <a:rPr sz="2118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118" i="1" spc="-9" dirty="0" smtClean="0">
                <a:solidFill>
                  <a:srgbClr val="00009A"/>
                </a:solidFill>
                <a:latin typeface="Courier New"/>
                <a:cs typeface="Courier New"/>
              </a:rPr>
              <a:t>y</a:t>
            </a:r>
            <a:r>
              <a:rPr lang="en-US" sz="2118" dirty="0" smtClean="0">
                <a:solidFill>
                  <a:srgbClr val="00009A"/>
                </a:solidFill>
                <a:latin typeface="Courier New"/>
                <a:cs typeface="Courier New"/>
              </a:rPr>
              <a:t>, </a:t>
            </a:r>
            <a:r>
              <a:rPr sz="2118" i="1" spc="-9" dirty="0" smtClean="0">
                <a:solidFill>
                  <a:srgbClr val="00009A"/>
                </a:solidFill>
                <a:latin typeface="Courier New"/>
                <a:cs typeface="Courier New"/>
              </a:rPr>
              <a:t>n</a:t>
            </a:r>
            <a:r>
              <a:rPr sz="2118" dirty="0" smtClean="0">
                <a:solidFill>
                  <a:srgbClr val="00009A"/>
                </a:solidFill>
                <a:latin typeface="Courier New"/>
                <a:cs typeface="Courier New"/>
              </a:rPr>
              <a:t>)</a:t>
            </a:r>
            <a:endParaRPr sz="2118" dirty="0">
              <a:latin typeface="Courier New"/>
              <a:cs typeface="Courier New"/>
            </a:endParaRPr>
          </a:p>
          <a:p>
            <a:pPr marL="1019790" lvl="2" indent="-201717">
              <a:spcBef>
                <a:spcPts val="432"/>
              </a:spcBef>
              <a:buClr>
                <a:srgbClr val="00009A"/>
              </a:buClr>
              <a:buFont typeface="Courier New"/>
              <a:buChar char="•"/>
              <a:tabLst>
                <a:tab pos="1019790" algn="l"/>
              </a:tabLst>
            </a:pPr>
            <a:r>
              <a:rPr sz="1765" i="1" spc="-13" dirty="0">
                <a:solidFill>
                  <a:srgbClr val="00009A"/>
                </a:solidFill>
                <a:latin typeface="Courier New"/>
                <a:cs typeface="Courier New"/>
              </a:rPr>
              <a:t>x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r>
              <a:rPr sz="1765" spc="-18" dirty="0">
                <a:solidFill>
                  <a:srgbClr val="00009A"/>
                </a:solidFill>
                <a:latin typeface="Arial"/>
                <a:cs typeface="Arial"/>
              </a:rPr>
              <a:t> independen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t</a:t>
            </a:r>
            <a:r>
              <a:rPr sz="1765" spc="9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13" dirty="0" smtClean="0">
                <a:solidFill>
                  <a:srgbClr val="00009A"/>
                </a:solidFill>
                <a:latin typeface="Arial"/>
                <a:cs typeface="Arial"/>
              </a:rPr>
              <a:t>data</a:t>
            </a:r>
            <a:r>
              <a:rPr lang="en-US" sz="1765" spc="-13" dirty="0" smtClean="0">
                <a:solidFill>
                  <a:srgbClr val="00009A"/>
                </a:solidFill>
                <a:latin typeface="Arial"/>
                <a:cs typeface="Arial"/>
              </a:rPr>
              <a:t>  </a:t>
            </a:r>
            <a:endParaRPr sz="1765" dirty="0">
              <a:latin typeface="Arial"/>
              <a:cs typeface="Arial"/>
            </a:endParaRPr>
          </a:p>
          <a:p>
            <a:pPr marL="1019790" lvl="2" indent="-201717">
              <a:spcBef>
                <a:spcPts val="424"/>
              </a:spcBef>
              <a:buClr>
                <a:srgbClr val="00009A"/>
              </a:buClr>
              <a:buFont typeface="Courier New"/>
              <a:buChar char="•"/>
              <a:tabLst>
                <a:tab pos="1019790" algn="l"/>
              </a:tabLst>
            </a:pPr>
            <a:r>
              <a:rPr sz="1765" i="1" spc="-13" dirty="0">
                <a:solidFill>
                  <a:srgbClr val="00009A"/>
                </a:solidFill>
                <a:latin typeface="Courier New"/>
                <a:cs typeface="Courier New"/>
              </a:rPr>
              <a:t>y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r>
              <a:rPr sz="1765" spc="-18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dependent</a:t>
            </a:r>
            <a:r>
              <a:rPr sz="1765" spc="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9" dirty="0" smtClean="0">
                <a:solidFill>
                  <a:srgbClr val="00009A"/>
                </a:solidFill>
                <a:latin typeface="Arial"/>
                <a:cs typeface="Arial"/>
              </a:rPr>
              <a:t>data</a:t>
            </a:r>
            <a:r>
              <a:rPr lang="en-US" sz="1765" spc="-9" dirty="0" smtClean="0">
                <a:solidFill>
                  <a:srgbClr val="00009A"/>
                </a:solidFill>
                <a:latin typeface="Arial"/>
                <a:cs typeface="Arial"/>
              </a:rPr>
              <a:t>   </a:t>
            </a:r>
            <a:r>
              <a:rPr lang="en-US" sz="1765" spc="-9" dirty="0" smtClean="0">
                <a:solidFill>
                  <a:srgbClr val="FF0000"/>
                </a:solidFill>
                <a:latin typeface="Arial"/>
                <a:cs typeface="Arial"/>
              </a:rPr>
              <a:t>(length(x) = length(y))</a:t>
            </a:r>
            <a:endParaRPr sz="176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019790" lvl="2" indent="-201717">
              <a:spcBef>
                <a:spcPts val="424"/>
              </a:spcBef>
              <a:buClr>
                <a:srgbClr val="00009A"/>
              </a:buClr>
              <a:buFont typeface="Courier New"/>
              <a:buChar char="•"/>
              <a:tabLst>
                <a:tab pos="1019790" algn="l"/>
              </a:tabLst>
            </a:pPr>
            <a:r>
              <a:rPr sz="1765" i="1" spc="-13" dirty="0">
                <a:solidFill>
                  <a:srgbClr val="00009A"/>
                </a:solidFill>
                <a:latin typeface="Courier New"/>
                <a:cs typeface="Courier New"/>
              </a:rPr>
              <a:t>n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 orde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18" dirty="0">
                <a:solidFill>
                  <a:srgbClr val="00009A"/>
                </a:solidFill>
                <a:latin typeface="Arial"/>
                <a:cs typeface="Arial"/>
              </a:rPr>
              <a:t>o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f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18" dirty="0">
                <a:solidFill>
                  <a:srgbClr val="00009A"/>
                </a:solidFill>
                <a:latin typeface="Arial"/>
                <a:cs typeface="Arial"/>
              </a:rPr>
              <a:t>polynomia</a:t>
            </a:r>
            <a:r>
              <a:rPr sz="1765" spc="-4" dirty="0">
                <a:solidFill>
                  <a:srgbClr val="00009A"/>
                </a:solidFill>
                <a:latin typeface="Arial"/>
                <a:cs typeface="Arial"/>
              </a:rPr>
              <a:t>l</a:t>
            </a:r>
            <a:r>
              <a:rPr sz="1765" spc="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to fit</a:t>
            </a:r>
            <a:endParaRPr sz="1765" dirty="0">
              <a:latin typeface="Arial"/>
              <a:cs typeface="Arial"/>
            </a:endParaRPr>
          </a:p>
          <a:p>
            <a:pPr marL="1019790" lvl="2" indent="-201717">
              <a:spcBef>
                <a:spcPts val="424"/>
              </a:spcBef>
              <a:buClr>
                <a:srgbClr val="00009A"/>
              </a:buClr>
              <a:buFont typeface="Courier New"/>
              <a:buChar char="•"/>
              <a:tabLst>
                <a:tab pos="1019790" algn="l"/>
              </a:tabLst>
            </a:pPr>
            <a:r>
              <a:rPr sz="1765" i="1" spc="-13" dirty="0">
                <a:solidFill>
                  <a:srgbClr val="00009A"/>
                </a:solidFill>
                <a:latin typeface="Courier New"/>
                <a:cs typeface="Courier New"/>
              </a:rPr>
              <a:t>p</a:t>
            </a:r>
            <a:r>
              <a:rPr sz="1765" spc="-9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r>
              <a:rPr sz="1765" spc="-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Arial"/>
                <a:cs typeface="Arial"/>
              </a:rPr>
              <a:t>coefficients</a:t>
            </a:r>
            <a:r>
              <a:rPr sz="1765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65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lang="en-US" sz="1765" spc="-9" dirty="0">
                <a:solidFill>
                  <a:srgbClr val="FF0000"/>
                </a:solidFill>
                <a:latin typeface="Arial"/>
                <a:cs typeface="Arial"/>
              </a:rPr>
              <a:t> (starting with the highest order)</a:t>
            </a:r>
            <a:endParaRPr sz="1765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ts val="2206"/>
              </a:lnSpc>
              <a:spcBef>
                <a:spcPts val="33"/>
              </a:spcBef>
            </a:pPr>
            <a:endParaRPr lang="en-US" sz="2206" dirty="0" smtClean="0"/>
          </a:p>
          <a:p>
            <a:pPr>
              <a:lnSpc>
                <a:spcPts val="2206"/>
              </a:lnSpc>
              <a:spcBef>
                <a:spcPts val="33"/>
              </a:spcBef>
            </a:pPr>
            <a:endParaRPr lang="en-US" sz="2206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9A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9A"/>
                </a:solidFill>
                <a:latin typeface="Arial"/>
                <a:cs typeface="Arial"/>
              </a:rPr>
              <a:t>For n+1 </a:t>
            </a:r>
            <a:r>
              <a:rPr lang="en-US" sz="2400" dirty="0">
                <a:solidFill>
                  <a:srgbClr val="00009A"/>
                </a:solidFill>
                <a:latin typeface="Arial"/>
                <a:cs typeface="Arial"/>
              </a:rPr>
              <a:t>data points, there is one and only one polynomial of order </a:t>
            </a:r>
            <a:r>
              <a:rPr lang="en-US" sz="2400" dirty="0" smtClean="0">
                <a:solidFill>
                  <a:srgbClr val="00009A"/>
                </a:solidFill>
                <a:latin typeface="Arial"/>
                <a:cs typeface="Arial"/>
              </a:rPr>
              <a:t>n</a:t>
            </a:r>
            <a:r>
              <a:rPr lang="en-US" sz="2400" baseline="30000" dirty="0" smtClean="0">
                <a:solidFill>
                  <a:srgbClr val="00009A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00009A"/>
                </a:solidFill>
                <a:latin typeface="Arial"/>
                <a:cs typeface="Arial"/>
              </a:rPr>
              <a:t> that </a:t>
            </a:r>
            <a:r>
              <a:rPr lang="en-US" sz="2400" dirty="0">
                <a:solidFill>
                  <a:srgbClr val="00009A"/>
                </a:solidFill>
                <a:latin typeface="Arial"/>
                <a:cs typeface="Arial"/>
              </a:rPr>
              <a:t>passes through all the points.</a:t>
            </a:r>
          </a:p>
          <a:p>
            <a:pPr marL="313781" marR="578254" indent="-302575">
              <a:lnSpc>
                <a:spcPct val="100499"/>
              </a:lnSpc>
              <a:buClr>
                <a:srgbClr val="00009A"/>
              </a:buClr>
              <a:buFont typeface="Arial"/>
              <a:buChar char="•"/>
              <a:tabLst>
                <a:tab pos="313781" algn="l"/>
              </a:tabLst>
            </a:pPr>
            <a:r>
              <a:rPr sz="2400" dirty="0" smtClean="0">
                <a:solidFill>
                  <a:srgbClr val="00009A"/>
                </a:solidFill>
                <a:latin typeface="Arial"/>
                <a:cs typeface="Arial"/>
              </a:rPr>
              <a:t>MATLAB’s</a:t>
            </a:r>
            <a:r>
              <a:rPr sz="2400" spc="-13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00FF"/>
                </a:solidFill>
                <a:latin typeface="Courier New"/>
                <a:cs typeface="Courier New"/>
              </a:rPr>
              <a:t>polyva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400" spc="-816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command can be used to compute a value using the coefficients.</a:t>
            </a:r>
            <a:endParaRPr sz="2400" dirty="0">
              <a:latin typeface="Arial"/>
              <a:cs typeface="Arial"/>
            </a:endParaRPr>
          </a:p>
          <a:p>
            <a:pPr marL="414640" lvl="1">
              <a:spcBef>
                <a:spcPts val="499"/>
              </a:spcBef>
              <a:buClr>
                <a:srgbClr val="00009A"/>
              </a:buClr>
              <a:tabLst>
                <a:tab pos="666786" algn="l"/>
                <a:tab pos="988972" algn="l"/>
              </a:tabLst>
            </a:pPr>
            <a:r>
              <a:rPr sz="2000" i="1" dirty="0">
                <a:solidFill>
                  <a:srgbClr val="00009A"/>
                </a:solidFill>
                <a:latin typeface="Courier New"/>
                <a:cs typeface="Courier New"/>
              </a:rPr>
              <a:t>y	</a:t>
            </a:r>
            <a:r>
              <a:rPr sz="2000" dirty="0">
                <a:solidFill>
                  <a:srgbClr val="00009A"/>
                </a:solidFill>
                <a:latin typeface="Courier New"/>
                <a:cs typeface="Courier New"/>
              </a:rPr>
              <a:t>=</a:t>
            </a:r>
            <a:r>
              <a:rPr sz="2000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000" spc="-4" dirty="0">
                <a:solidFill>
                  <a:srgbClr val="00009A"/>
                </a:solidFill>
                <a:latin typeface="Courier New"/>
                <a:cs typeface="Courier New"/>
              </a:rPr>
              <a:t>polyval(</a:t>
            </a:r>
            <a:r>
              <a:rPr sz="2000" i="1" dirty="0">
                <a:solidFill>
                  <a:srgbClr val="00009A"/>
                </a:solidFill>
                <a:latin typeface="Courier New"/>
                <a:cs typeface="Courier New"/>
              </a:rPr>
              <a:t>p</a:t>
            </a:r>
            <a:r>
              <a:rPr sz="2000" dirty="0">
                <a:solidFill>
                  <a:srgbClr val="00009A"/>
                </a:solidFill>
                <a:latin typeface="Courier New"/>
                <a:cs typeface="Courier New"/>
              </a:rPr>
              <a:t>,</a:t>
            </a:r>
            <a:r>
              <a:rPr sz="2000" spc="-9" dirty="0">
                <a:solidFill>
                  <a:srgbClr val="00009A"/>
                </a:solidFill>
                <a:latin typeface="Courier New"/>
                <a:cs typeface="Courier New"/>
              </a:rPr>
              <a:t> </a:t>
            </a:r>
            <a:r>
              <a:rPr sz="2000" i="1" spc="-9" dirty="0">
                <a:solidFill>
                  <a:srgbClr val="00009A"/>
                </a:solidFill>
                <a:latin typeface="Courier New"/>
                <a:cs typeface="Courier New"/>
              </a:rPr>
              <a:t>x</a:t>
            </a:r>
            <a:r>
              <a:rPr sz="2000" dirty="0">
                <a:solidFill>
                  <a:srgbClr val="00009A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6697" y="6216350"/>
            <a:ext cx="299421" cy="215153"/>
          </a:xfrm>
          <a:prstGeom prst="rect">
            <a:avLst/>
          </a:prstGeom>
        </p:spPr>
        <p:txBody>
          <a:bodyPr/>
          <a:lstStyle/>
          <a:p>
            <a:pPr marL="109824"/>
            <a:fld id="{81D60167-4931-47E6-BA6A-407CBD079E47}" type="slidenum">
              <a:rPr lang="en-US" sz="1235" i="1" spc="-9">
                <a:latin typeface="Arial"/>
                <a:cs typeface="Arial"/>
              </a:rPr>
              <a:pPr marL="109824"/>
              <a:t>2</a:t>
            </a:fld>
            <a:endParaRPr lang="en-US" sz="1235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6674" y="3886200"/>
                <a:ext cx="6292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74" y="3886200"/>
                <a:ext cx="629262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29" t="-26667" r="-9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Newton’s interpolating </a:t>
            </a:r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5425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0863"/>
            <a:ext cx="2667008" cy="30580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79817" y="2209800"/>
            <a:ext cx="4173584" cy="1500775"/>
            <a:chOff x="5105400" y="2209800"/>
            <a:chExt cx="4469400" cy="16071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209800"/>
              <a:ext cx="3667200" cy="77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0" y="3014280"/>
              <a:ext cx="4469400" cy="80266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3979817" y="1600200"/>
            <a:ext cx="3867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Linear </a:t>
            </a:r>
            <a:r>
              <a:rPr lang="en-US" altLang="zh-TW" sz="2400" dirty="0" smtClean="0"/>
              <a:t>Interpolation: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474" y="4377424"/>
            <a:ext cx="4927800" cy="451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12474" y="3833487"/>
            <a:ext cx="439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Quadratic </a:t>
            </a:r>
            <a:r>
              <a:rPr lang="en-US" altLang="zh-TW" sz="2400" dirty="0" smtClean="0"/>
              <a:t>Interpolation: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72200" y="4960745"/>
            <a:ext cx="2658621" cy="1460567"/>
            <a:chOff x="3914248" y="5060588"/>
            <a:chExt cx="4458883" cy="24495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2474" y="5060588"/>
              <a:ext cx="1317900" cy="408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4248" y="5435561"/>
              <a:ext cx="2377950" cy="7381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61031" y="6205833"/>
              <a:ext cx="4412100" cy="1304333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0297" y="4927202"/>
            <a:ext cx="2034150" cy="1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17.4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36527"/>
              </p:ext>
            </p:extLst>
          </p:nvPr>
        </p:nvGraphicFramePr>
        <p:xfrm>
          <a:off x="1676400" y="1524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0.4620981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-0.0518731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1.386294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0.405465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1.791759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116201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Finite divided differences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82699" y="3730415"/>
            <a:ext cx="1454301" cy="369332"/>
            <a:chOff x="1682699" y="3631366"/>
            <a:chExt cx="1454301" cy="36933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699" y="3657599"/>
              <a:ext cx="1106904" cy="34309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667000" y="363136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= 0</a:t>
              </a:r>
              <a:endParaRPr lang="zh-TW" alt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85" y="4132511"/>
            <a:ext cx="2134629" cy="6626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9871"/>
          <a:stretch/>
        </p:blipFill>
        <p:spPr>
          <a:xfrm>
            <a:off x="3684240" y="4099747"/>
            <a:ext cx="3039293" cy="8239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154" y="4795146"/>
            <a:ext cx="4219866" cy="12475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7599"/>
          <a:stretch/>
        </p:blipFill>
        <p:spPr>
          <a:xfrm>
            <a:off x="1981200" y="5792899"/>
            <a:ext cx="5181600" cy="10411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995" y="3241689"/>
            <a:ext cx="493209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450" y="354707"/>
            <a:ext cx="563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Newtint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Newtint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: Newton interpolating polynomial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Newtint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x,y,xx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): Uses an (n - 1)-order Newton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interpolating polynomial based on n data points (x, y)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to determine a value of the dependent variable (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at a given value of the independent variable, xx.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input: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x = independent variable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y = dependent variable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xx = value of independent variable at which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interpolation is calculated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output: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= interpolated value of dependent variable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compute the finite divided differences in the form of a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difference table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= length(x);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length(y)~=n, error(</a:t>
            </a:r>
            <a:r>
              <a:rPr lang="en-US" altLang="zh-TW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'x and y must be same length'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= zeros(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assign dependent variables to the first column of b.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b(:,1) = y(:); 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the (:) ensures that y is a column vector.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2:n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1:n-j+1</a:t>
            </a:r>
          </a:p>
          <a:p>
            <a:r>
              <a:rPr lang="pl-PL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b(i,j) = (b(i+1,j-1)-b(i,j-1))/(x(i+j-1)-x(i));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use the finite divided differences to interpolate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b(1,1);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1:n-1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*(xx-x(j));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yint+b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(1,j+1)*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4389120"/>
            <a:ext cx="44196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Arrow Connector 14"/>
          <p:cNvCxnSpPr>
            <a:stCxn id="13" idx="3"/>
            <a:endCxn id="7" idx="3"/>
          </p:cNvCxnSpPr>
          <p:nvPr/>
        </p:nvCxnSpPr>
        <p:spPr>
          <a:xfrm flipV="1">
            <a:off x="4572000" y="3355529"/>
            <a:ext cx="1184250" cy="1155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756250" y="1151709"/>
            <a:ext cx="3270300" cy="3359331"/>
            <a:chOff x="5756250" y="1151709"/>
            <a:chExt cx="3421838" cy="3459896"/>
          </a:xfrm>
        </p:grpSpPr>
        <p:grpSp>
          <p:nvGrpSpPr>
            <p:cNvPr id="8" name="Group 7"/>
            <p:cNvGrpSpPr/>
            <p:nvPr/>
          </p:nvGrpSpPr>
          <p:grpSpPr>
            <a:xfrm>
              <a:off x="5854055" y="2598593"/>
              <a:ext cx="1454301" cy="369332"/>
              <a:chOff x="1682699" y="3631366"/>
              <a:chExt cx="1454301" cy="3693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2699" y="3657599"/>
                <a:ext cx="1106904" cy="34309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67000" y="3631366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= 0</a:t>
                </a:r>
                <a:endParaRPr lang="zh-TW" alt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0604" y="2994965"/>
              <a:ext cx="2134629" cy="6626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8362" y="3661538"/>
              <a:ext cx="3213745" cy="95006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5500" y="1675994"/>
              <a:ext cx="3210933" cy="83860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705600" y="1885710"/>
              <a:ext cx="2377441" cy="5526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0954" y="127659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b(1,:)</a:t>
              </a:r>
              <a:endParaRPr lang="zh-TW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1918" y="127472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b(2,:)</a:t>
              </a:r>
              <a:endParaRPr lang="zh-TW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72882" y="127472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b(3,:)</a:t>
              </a:r>
              <a:endParaRPr lang="zh-TW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56250" y="1151709"/>
              <a:ext cx="3421838" cy="336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388" y="5626582"/>
            <a:ext cx="4932091" cy="45114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52400" y="5664161"/>
            <a:ext cx="2286000" cy="431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2438400" y="5852153"/>
            <a:ext cx="15409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Lagrange interpolating polynomial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7505"/>
            <a:ext cx="3903357" cy="2648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40084"/>
            <a:ext cx="2664450" cy="43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425" y="2389471"/>
            <a:ext cx="1260600" cy="594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775" y="3068857"/>
            <a:ext cx="1289250" cy="62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091" y="3807182"/>
            <a:ext cx="3581250" cy="709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56500" y="1443764"/>
            <a:ext cx="4223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Lagrange</a:t>
            </a:r>
            <a:r>
              <a:rPr lang="en-US" altLang="zh-TW" sz="2400" dirty="0" smtClean="0"/>
              <a:t> Interpolation: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89157" y="4437876"/>
            <a:ext cx="4291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Lagrange</a:t>
            </a:r>
            <a:r>
              <a:rPr lang="en-US" altLang="zh-TW" sz="2400" dirty="0" smtClean="0"/>
              <a:t> Interpolation: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106" y="5049602"/>
            <a:ext cx="5672701" cy="13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17.5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95999"/>
            <a:ext cx="7846232" cy="743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3581250" cy="70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73447"/>
            <a:ext cx="2578500" cy="107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322719"/>
            <a:ext cx="4469400" cy="802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1242157"/>
            <a:ext cx="4223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Lagrange</a:t>
            </a:r>
            <a:r>
              <a:rPr lang="en-US" altLang="zh-TW" sz="2400" dirty="0" smtClean="0"/>
              <a:t> Interpolation: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4136511"/>
            <a:ext cx="4291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Lagrange</a:t>
            </a:r>
            <a:r>
              <a:rPr lang="en-US" altLang="zh-TW" sz="2400" dirty="0" smtClean="0"/>
              <a:t> Interpolation: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order</a:t>
            </a:r>
            <a:endParaRPr lang="zh-TW" alt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280975"/>
            <a:ext cx="5701351" cy="14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5638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Lagrange(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Lagrange: Lagrange interpolating polynomial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= Lagrange(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x,y,xx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): Uses an (n - 1)-order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Lagrange interpolating polynomial based on n data points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to determine a value of the dependent variable (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) at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a given value of the independent variable, xx.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input: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x = independent variable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y = dependent variable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xx = value of independent variable at which the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interpolation is calculated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output:</a:t>
            </a:r>
          </a:p>
          <a:p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TW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= interpolated value of dependent variable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= length(x);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length(y)~=n, error(</a:t>
            </a:r>
            <a:r>
              <a:rPr lang="en-US" altLang="zh-TW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'x and y must be same length'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= 0;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1:n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product = y(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1:n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~= j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product = product*(xx-x(j))/(x(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)-x(j));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s+product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s;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038600"/>
            <a:ext cx="37338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55303"/>
            <a:ext cx="3578662" cy="707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3853934"/>
            <a:ext cx="19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n = 2  </a:t>
            </a:r>
            <a:r>
              <a:rPr lang="en-US" altLang="zh-TW" dirty="0" smtClean="0">
                <a:sym typeface="Wingdings" panose="05000000000000000000" pitchFamily="2" charset="2"/>
              </a:rPr>
              <a:t> 1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st</a:t>
            </a:r>
            <a:r>
              <a:rPr lang="en-US" altLang="zh-TW" dirty="0" smtClean="0">
                <a:sym typeface="Wingdings" panose="05000000000000000000" pitchFamily="2" charset="2"/>
              </a:rPr>
              <a:t> order</a:t>
            </a:r>
            <a:endParaRPr lang="zh-TW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9" y="5271618"/>
            <a:ext cx="4182291" cy="925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96245" y="4955568"/>
            <a:ext cx="18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n = 3 </a:t>
            </a:r>
            <a:r>
              <a:rPr lang="en-US" altLang="zh-TW" dirty="0" smtClean="0">
                <a:sym typeface="Wingdings" panose="05000000000000000000" pitchFamily="2" charset="2"/>
              </a:rPr>
              <a:t> 2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TW" dirty="0" smtClean="0">
                <a:sym typeface="Wingdings" panose="05000000000000000000" pitchFamily="2" charset="2"/>
              </a:rPr>
              <a:t> 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3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568664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459" t="45185" r="80833" b="45185"/>
          <a:stretch/>
        </p:blipFill>
        <p:spPr>
          <a:xfrm>
            <a:off x="315686" y="4758875"/>
            <a:ext cx="281940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586015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 = </a:t>
            </a:r>
            <a:r>
              <a:rPr lang="en-US" sz="1600" b="1" i="1" dirty="0" err="1"/>
              <a:t>besselj</a:t>
            </a:r>
            <a:r>
              <a:rPr lang="en-US" sz="1600" dirty="0"/>
              <a:t>(</a:t>
            </a:r>
            <a:r>
              <a:rPr lang="en-US" sz="1600" dirty="0" err="1"/>
              <a:t>nu,Z</a:t>
            </a:r>
            <a:r>
              <a:rPr lang="en-US" sz="1600" dirty="0"/>
              <a:t>) computes the Bessel function of the first kind, </a:t>
            </a:r>
            <a:r>
              <a:rPr lang="en-US" sz="1600" dirty="0" err="1"/>
              <a:t>Jν</a:t>
            </a:r>
            <a:r>
              <a:rPr lang="en-US" sz="1600" dirty="0"/>
              <a:t>(z), for each element of the array Z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Let’s us nu = 1 for the zero-order Bessel function of the first </a:t>
            </a:r>
            <a:r>
              <a:rPr lang="en-US" sz="1600" dirty="0" smtClean="0"/>
              <a:t>kind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which </a:t>
            </a:r>
            <a:r>
              <a:rPr lang="en-US" sz="1600" dirty="0"/>
              <a:t>means the true value of </a:t>
            </a:r>
            <a:r>
              <a:rPr lang="en-US" altLang="zh-TW" sz="1600" dirty="0"/>
              <a:t>J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(2.1) is equal to </a:t>
            </a:r>
            <a:r>
              <a:rPr lang="en-US" altLang="zh-TW" sz="1600" i="1" dirty="0" err="1"/>
              <a:t>bessilj</a:t>
            </a:r>
            <a:r>
              <a:rPr lang="en-US" altLang="zh-TW" sz="1600" i="1" dirty="0"/>
              <a:t>(1, 2.1)</a:t>
            </a:r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735</Words>
  <Application>Microsoft Macintosh PowerPoint</Application>
  <PresentationFormat>On-screen Show (4:3)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Wingdings</vt:lpstr>
      <vt:lpstr>宋体</vt:lpstr>
      <vt:lpstr>新細明體</vt:lpstr>
      <vt:lpstr>Office Theme</vt:lpstr>
      <vt:lpstr>Lab 9: Polynomial Interpolation (Chapter 17)</vt:lpstr>
      <vt:lpstr>MATLAB Functions</vt:lpstr>
      <vt:lpstr>Newton’s interpolating polynomial</vt:lpstr>
      <vt:lpstr>Example 17.4</vt:lpstr>
      <vt:lpstr>PowerPoint Presentation</vt:lpstr>
      <vt:lpstr>Lagrange interpolating polynomial</vt:lpstr>
      <vt:lpstr>Example 17.5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Yang</dc:creator>
  <cp:lastModifiedBy>Gezheng</cp:lastModifiedBy>
  <cp:revision>53</cp:revision>
  <dcterms:created xsi:type="dcterms:W3CDTF">2006-08-16T00:00:00Z</dcterms:created>
  <dcterms:modified xsi:type="dcterms:W3CDTF">2017-04-04T02:30:45Z</dcterms:modified>
</cp:coreProperties>
</file>