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Advent Pro SemiBold"/>
      <p:regular r:id="rId9"/>
      <p:bold r:id="rId10"/>
    </p:embeddedFont>
    <p:embeddedFont>
      <p:font typeface="Fira Sans Extra Condensed Medium"/>
      <p:regular r:id="rId11"/>
      <p:bold r:id="rId12"/>
      <p:italic r:id="rId13"/>
      <p:boldItalic r:id="rId14"/>
    </p:embeddedFont>
    <p:embeddedFont>
      <p:font typeface="Fira Sans Condensed Medium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  <p:embeddedFont>
      <p:font typeface="Share Tech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font" Target="fonts/FiraSansExtraCondensedMedium-regular.fntdata"/><Relationship Id="rId10" Type="http://schemas.openxmlformats.org/officeDocument/2006/relationships/font" Target="fonts/AdventProSemiBold-bold.fntdata"/><Relationship Id="rId21" Type="http://schemas.openxmlformats.org/officeDocument/2006/relationships/font" Target="fonts/ShareTech-regular.fntdata"/><Relationship Id="rId13" Type="http://schemas.openxmlformats.org/officeDocument/2006/relationships/font" Target="fonts/FiraSansExtraCondensedMedium-italic.fntdata"/><Relationship Id="rId12" Type="http://schemas.openxmlformats.org/officeDocument/2006/relationships/font" Target="fonts/FiraSansExtraCondensed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AdventProSemiBold-regular.fntdata"/><Relationship Id="rId15" Type="http://schemas.openxmlformats.org/officeDocument/2006/relationships/font" Target="fonts/FiraSansCondensedMedium-regular.fntdata"/><Relationship Id="rId14" Type="http://schemas.openxmlformats.org/officeDocument/2006/relationships/font" Target="fonts/FiraSansExtraCondensedMedium-boldItalic.fntdata"/><Relationship Id="rId17" Type="http://schemas.openxmlformats.org/officeDocument/2006/relationships/font" Target="fonts/FiraSansCondensedMedium-italic.fntdata"/><Relationship Id="rId16" Type="http://schemas.openxmlformats.org/officeDocument/2006/relationships/font" Target="fonts/FiraSansCondensedMedium-bold.fntdata"/><Relationship Id="rId5" Type="http://schemas.openxmlformats.org/officeDocument/2006/relationships/slide" Target="slides/slide1.xml"/><Relationship Id="rId19" Type="http://schemas.openxmlformats.org/officeDocument/2006/relationships/font" Target="fonts/MavenPro-regular.fntdata"/><Relationship Id="rId6" Type="http://schemas.openxmlformats.org/officeDocument/2006/relationships/slide" Target="slides/slide2.xml"/><Relationship Id="rId18" Type="http://schemas.openxmlformats.org/officeDocument/2006/relationships/font" Target="fonts/FiraSansCondensedMedium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6c4305b0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6c4305b0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6c4305b01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6c4305b01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type="ctrTitle"/>
          </p:nvPr>
        </p:nvSpPr>
        <p:spPr>
          <a:xfrm>
            <a:off x="1561650" y="120063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Airplane Passenger Satisfaction</a:t>
            </a:r>
            <a:endParaRPr/>
          </a:p>
        </p:txBody>
      </p:sp>
      <p:sp>
        <p:nvSpPr>
          <p:cNvPr id="431" name="Google Shape;431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7" name="Google Shape;437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8" name="Google Shape;438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1" name="Google Shape;441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4" name="Google Shape;444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7" name="Google Shape;447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9" name="Google Shape;449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0" name="Google Shape;450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3" name="Google Shape;453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4"/>
          <p:cNvSpPr txBox="1"/>
          <p:nvPr>
            <p:ph type="ctrTitle"/>
          </p:nvPr>
        </p:nvSpPr>
        <p:spPr>
          <a:xfrm>
            <a:off x="1023950" y="3447350"/>
            <a:ext cx="2152500" cy="13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❖"/>
            </a:pPr>
            <a:r>
              <a:rPr lang="en"/>
              <a:t>Topic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❖"/>
            </a:pPr>
            <a:r>
              <a:rPr lang="en"/>
              <a:t>Questions to Investigate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❖"/>
            </a:pPr>
            <a:r>
              <a:rPr lang="en"/>
              <a:t>Source Data</a:t>
            </a:r>
            <a:endParaRPr/>
          </a:p>
        </p:txBody>
      </p:sp>
      <p:sp>
        <p:nvSpPr>
          <p:cNvPr id="461" name="Google Shape;461;p24"/>
          <p:cNvSpPr txBox="1"/>
          <p:nvPr>
            <p:ph idx="3" type="title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Introduction</a:t>
            </a:r>
            <a:endParaRPr sz="2400"/>
          </a:p>
        </p:txBody>
      </p:sp>
      <p:sp>
        <p:nvSpPr>
          <p:cNvPr id="462" name="Google Shape;462;p24"/>
          <p:cNvSpPr txBox="1"/>
          <p:nvPr>
            <p:ph idx="6" type="title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Science</a:t>
            </a:r>
            <a:endParaRPr sz="2400"/>
          </a:p>
        </p:txBody>
      </p:sp>
      <p:sp>
        <p:nvSpPr>
          <p:cNvPr id="463" name="Google Shape;463;p24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64" name="Google Shape;464;p24"/>
          <p:cNvSpPr txBox="1"/>
          <p:nvPr>
            <p:ph idx="9" type="title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Results</a:t>
            </a:r>
            <a:endParaRPr sz="2400"/>
          </a:p>
        </p:txBody>
      </p:sp>
      <p:sp>
        <p:nvSpPr>
          <p:cNvPr id="465" name="Google Shape;465;p24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4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4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8" name="Google Shape;468;p24"/>
          <p:cNvCxnSpPr>
            <a:stCxn id="465" idx="1"/>
            <a:endCxn id="461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24"/>
          <p:cNvCxnSpPr>
            <a:stCxn id="466" idx="1"/>
            <a:endCxn id="462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24"/>
          <p:cNvCxnSpPr>
            <a:stCxn id="467" idx="1"/>
            <a:endCxn id="464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1" name="Google Shape;471;p24"/>
          <p:cNvSpPr/>
          <p:nvPr/>
        </p:nvSpPr>
        <p:spPr>
          <a:xfrm>
            <a:off x="2276000" y="1324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4"/>
          <p:cNvSpPr/>
          <p:nvPr/>
        </p:nvSpPr>
        <p:spPr>
          <a:xfrm>
            <a:off x="7489808" y="2386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4"/>
          <p:cNvSpPr/>
          <p:nvPr/>
        </p:nvSpPr>
        <p:spPr>
          <a:xfrm>
            <a:off x="1346749" y="166926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4" name="Google Shape;474;p24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75" name="Google Shape;475;p24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24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82" name="Google Shape;482;p24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6" name="Google Shape;486;p24"/>
          <p:cNvSpPr txBox="1"/>
          <p:nvPr>
            <p:ph type="ctrTitle"/>
          </p:nvPr>
        </p:nvSpPr>
        <p:spPr>
          <a:xfrm>
            <a:off x="3654450" y="3482700"/>
            <a:ext cx="2152500" cy="10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❖"/>
            </a:pPr>
            <a:r>
              <a:rPr lang="en"/>
              <a:t>Exploration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❖"/>
            </a:pPr>
            <a:r>
              <a:rPr lang="en"/>
              <a:t>Analysis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❖"/>
            </a:pPr>
            <a:r>
              <a:rPr lang="en"/>
              <a:t>Technologies</a:t>
            </a:r>
            <a:endParaRPr/>
          </a:p>
        </p:txBody>
      </p:sp>
      <p:sp>
        <p:nvSpPr>
          <p:cNvPr id="487" name="Google Shape;487;p24"/>
          <p:cNvSpPr txBox="1"/>
          <p:nvPr>
            <p:ph type="ctrTitle"/>
          </p:nvPr>
        </p:nvSpPr>
        <p:spPr>
          <a:xfrm>
            <a:off x="6427575" y="3446150"/>
            <a:ext cx="2825400" cy="10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❖"/>
            </a:pPr>
            <a:r>
              <a:rPr lang="en"/>
              <a:t>Findings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❖"/>
            </a:pPr>
            <a:r>
              <a:rPr lang="en"/>
              <a:t>Recommendations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❖"/>
            </a:pPr>
            <a:r>
              <a:rPr lang="en"/>
              <a:t>Lessons Learned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5"/>
          <p:cNvSpPr txBox="1"/>
          <p:nvPr>
            <p:ph idx="4" type="ctrTitle"/>
          </p:nvPr>
        </p:nvSpPr>
        <p:spPr>
          <a:xfrm>
            <a:off x="618825" y="106875"/>
            <a:ext cx="6714600" cy="9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TOPIC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AIRPLANE PASSENGER SATISFACTION</a:t>
            </a:r>
            <a:endParaRPr/>
          </a:p>
        </p:txBody>
      </p:sp>
      <p:sp>
        <p:nvSpPr>
          <p:cNvPr id="493" name="Google Shape;493;p25"/>
          <p:cNvSpPr txBox="1"/>
          <p:nvPr>
            <p:ph type="ctrTitle"/>
          </p:nvPr>
        </p:nvSpPr>
        <p:spPr>
          <a:xfrm>
            <a:off x="931216" y="1043625"/>
            <a:ext cx="2012100" cy="6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SATISFIED</a:t>
            </a:r>
            <a:endParaRPr/>
          </a:p>
        </p:txBody>
      </p:sp>
      <p:sp>
        <p:nvSpPr>
          <p:cNvPr id="494" name="Google Shape;494;p25"/>
          <p:cNvSpPr txBox="1"/>
          <p:nvPr>
            <p:ph idx="1" type="subTitle"/>
          </p:nvPr>
        </p:nvSpPr>
        <p:spPr>
          <a:xfrm>
            <a:off x="931246" y="15316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customer satisfaction is a key element for long-term business growth for airlines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5"/>
          <p:cNvSpPr txBox="1"/>
          <p:nvPr>
            <p:ph idx="2" type="ctrTitle"/>
          </p:nvPr>
        </p:nvSpPr>
        <p:spPr>
          <a:xfrm>
            <a:off x="5927075" y="1043625"/>
            <a:ext cx="2260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SATISFIED</a:t>
            </a:r>
            <a:endParaRPr/>
          </a:p>
        </p:txBody>
      </p:sp>
      <p:sp>
        <p:nvSpPr>
          <p:cNvPr id="496" name="Google Shape;496;p25"/>
          <p:cNvSpPr txBox="1"/>
          <p:nvPr>
            <p:ph idx="3" type="subTitle"/>
          </p:nvPr>
        </p:nvSpPr>
        <p:spPr>
          <a:xfrm>
            <a:off x="5450166" y="15316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from passenger satisfaction survey data were identified that most impacts satisfaction </a:t>
            </a:r>
            <a:endParaRPr/>
          </a:p>
        </p:txBody>
      </p:sp>
      <p:cxnSp>
        <p:nvCxnSpPr>
          <p:cNvPr id="497" name="Google Shape;497;p25"/>
          <p:cNvCxnSpPr>
            <a:stCxn id="493" idx="1"/>
          </p:cNvCxnSpPr>
          <p:nvPr/>
        </p:nvCxnSpPr>
        <p:spPr>
          <a:xfrm>
            <a:off x="931216" y="1369875"/>
            <a:ext cx="2534700" cy="2214900"/>
          </a:xfrm>
          <a:prstGeom prst="bentConnector3">
            <a:avLst>
              <a:gd fmla="val -9395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25"/>
          <p:cNvCxnSpPr>
            <a:stCxn id="495" idx="3"/>
          </p:cNvCxnSpPr>
          <p:nvPr/>
        </p:nvCxnSpPr>
        <p:spPr>
          <a:xfrm flipH="1">
            <a:off x="5073275" y="1332525"/>
            <a:ext cx="3114300" cy="2263800"/>
          </a:xfrm>
          <a:prstGeom prst="bentConnector3">
            <a:avLst>
              <a:gd fmla="val -7646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9" name="Google Shape;499;p25"/>
          <p:cNvSpPr/>
          <p:nvPr/>
        </p:nvSpPr>
        <p:spPr>
          <a:xfrm>
            <a:off x="923634" y="348463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5"/>
          <p:cNvSpPr/>
          <p:nvPr/>
        </p:nvSpPr>
        <p:spPr>
          <a:xfrm>
            <a:off x="8282034" y="2808360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5"/>
          <p:cNvSpPr txBox="1"/>
          <p:nvPr>
            <p:ph idx="4" type="ctrTitle"/>
          </p:nvPr>
        </p:nvSpPr>
        <p:spPr>
          <a:xfrm>
            <a:off x="289025" y="4007475"/>
            <a:ext cx="6714600" cy="9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Questions to be answered: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factors has the greatest impact on passenger satisfaction?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Can it be determined if a new customer will be satisfied based on their personal information?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ML model results in the best classification technique for correlating survey data with satisfaction?</a:t>
            </a:r>
            <a:endParaRPr sz="1400"/>
          </a:p>
        </p:txBody>
      </p:sp>
      <p:grpSp>
        <p:nvGrpSpPr>
          <p:cNvPr id="502" name="Google Shape;502;p25"/>
          <p:cNvGrpSpPr/>
          <p:nvPr/>
        </p:nvGrpSpPr>
        <p:grpSpPr>
          <a:xfrm>
            <a:off x="2731999" y="1694755"/>
            <a:ext cx="3195131" cy="1842617"/>
            <a:chOff x="4093459" y="2319730"/>
            <a:chExt cx="1678379" cy="967914"/>
          </a:xfrm>
        </p:grpSpPr>
        <p:grpSp>
          <p:nvGrpSpPr>
            <p:cNvPr id="503" name="Google Shape;503;p25"/>
            <p:cNvGrpSpPr/>
            <p:nvPr/>
          </p:nvGrpSpPr>
          <p:grpSpPr>
            <a:xfrm>
              <a:off x="4960455" y="2469658"/>
              <a:ext cx="811384" cy="728059"/>
              <a:chOff x="4960455" y="2469658"/>
              <a:chExt cx="811384" cy="728059"/>
            </a:xfrm>
          </p:grpSpPr>
          <p:sp>
            <p:nvSpPr>
              <p:cNvPr id="504" name="Google Shape;504;p25"/>
              <p:cNvSpPr/>
              <p:nvPr/>
            </p:nvSpPr>
            <p:spPr>
              <a:xfrm>
                <a:off x="4960455" y="3099577"/>
                <a:ext cx="811384" cy="98140"/>
              </a:xfrm>
              <a:custGeom>
                <a:rect b="b" l="l" r="r" t="t"/>
                <a:pathLst>
                  <a:path extrusionOk="0" h="6286" w="42851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5"/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rect b="b" l="l" r="r" t="t"/>
                <a:pathLst>
                  <a:path extrusionOk="0" h="6286" w="42851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5"/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rect b="b" l="l" r="r" t="t"/>
                <a:pathLst>
                  <a:path extrusionOk="0" h="6286" w="39596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rect b="b" l="l" r="r" t="t"/>
                <a:pathLst>
                  <a:path extrusionOk="0" h="6287" w="33089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5"/>
              <p:cNvSpPr/>
              <p:nvPr/>
            </p:nvSpPr>
            <p:spPr>
              <a:xfrm>
                <a:off x="4960455" y="2469658"/>
                <a:ext cx="313293" cy="98078"/>
              </a:xfrm>
              <a:custGeom>
                <a:rect b="b" l="l" r="r" t="t"/>
                <a:pathLst>
                  <a:path extrusionOk="0" h="6283" w="2007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9" name="Google Shape;509;p25"/>
            <p:cNvGrpSpPr/>
            <p:nvPr/>
          </p:nvGrpSpPr>
          <p:grpSpPr>
            <a:xfrm>
              <a:off x="4093459" y="2469658"/>
              <a:ext cx="870414" cy="728063"/>
              <a:chOff x="4093459" y="2469658"/>
              <a:chExt cx="870414" cy="728063"/>
            </a:xfrm>
          </p:grpSpPr>
          <p:sp>
            <p:nvSpPr>
              <p:cNvPr id="510" name="Google Shape;510;p25"/>
              <p:cNvSpPr/>
              <p:nvPr/>
            </p:nvSpPr>
            <p:spPr>
              <a:xfrm>
                <a:off x="4093459" y="3099580"/>
                <a:ext cx="870365" cy="98140"/>
              </a:xfrm>
              <a:custGeom>
                <a:rect b="b" l="l" r="r" t="t"/>
                <a:pathLst>
                  <a:path extrusionOk="0" h="6286" w="42854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5"/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rect b="b" l="l" r="r" t="t"/>
                <a:pathLst>
                  <a:path extrusionOk="0" h="6286" w="42854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5"/>
              <p:cNvSpPr/>
              <p:nvPr/>
            </p:nvSpPr>
            <p:spPr>
              <a:xfrm>
                <a:off x="4447355" y="2784621"/>
                <a:ext cx="516519" cy="98124"/>
              </a:xfrm>
              <a:custGeom>
                <a:rect b="b" l="l" r="r" t="t"/>
                <a:pathLst>
                  <a:path extrusionOk="0" h="6286" w="33089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5"/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rect b="b" l="l" r="r" t="t"/>
                <a:pathLst>
                  <a:path extrusionOk="0" h="6287" w="2658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rect b="b" l="l" r="r" t="t"/>
                <a:pathLst>
                  <a:path extrusionOk="0" h="6283" w="20073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5" name="Google Shape;515;p25"/>
            <p:cNvSpPr/>
            <p:nvPr/>
          </p:nvSpPr>
          <p:spPr>
            <a:xfrm>
              <a:off x="4963437" y="2319730"/>
              <a:ext cx="16" cy="967914"/>
            </a:xfrm>
            <a:custGeom>
              <a:rect b="b" l="l" r="r" t="t"/>
              <a:pathLst>
                <a:path extrusionOk="0" fill="none" h="62006" w="1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299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6"/>
          <p:cNvSpPr txBox="1"/>
          <p:nvPr>
            <p:ph type="ctrTitle"/>
          </p:nvPr>
        </p:nvSpPr>
        <p:spPr>
          <a:xfrm>
            <a:off x="628850" y="80375"/>
            <a:ext cx="6061800" cy="888900"/>
          </a:xfrm>
          <a:prstGeom prst="rect">
            <a:avLst/>
          </a:prstGeom>
          <a:solidFill>
            <a:srgbClr val="1C4587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https://www.kaggle.com/teejmahal20/airline-passenger-satisfaction</a:t>
            </a:r>
            <a:endParaRPr sz="1600"/>
          </a:p>
        </p:txBody>
      </p:sp>
      <p:sp>
        <p:nvSpPr>
          <p:cNvPr id="521" name="Google Shape;521;p26"/>
          <p:cNvSpPr/>
          <p:nvPr/>
        </p:nvSpPr>
        <p:spPr>
          <a:xfrm>
            <a:off x="3080417" y="1308649"/>
            <a:ext cx="46" cy="3242104"/>
          </a:xfrm>
          <a:custGeom>
            <a:rect b="b" l="l" r="r" t="t"/>
            <a:pathLst>
              <a:path extrusionOk="0" fill="none" h="42769" w="1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cap="flat" cmpd="sng" w="3150">
            <a:solidFill>
              <a:srgbClr val="FFD6E1"/>
            </a:solidFill>
            <a:prstDash val="solid"/>
            <a:miter lim="126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6"/>
          <p:cNvSpPr/>
          <p:nvPr/>
        </p:nvSpPr>
        <p:spPr>
          <a:xfrm>
            <a:off x="3719676" y="1308649"/>
            <a:ext cx="46" cy="3242104"/>
          </a:xfrm>
          <a:custGeom>
            <a:rect b="b" l="l" r="r" t="t"/>
            <a:pathLst>
              <a:path extrusionOk="0" fill="none" h="42769" w="1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cap="flat" cmpd="sng" w="3150">
            <a:solidFill>
              <a:srgbClr val="FFD6E1"/>
            </a:solidFill>
            <a:prstDash val="solid"/>
            <a:miter lim="126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6"/>
          <p:cNvSpPr/>
          <p:nvPr/>
        </p:nvSpPr>
        <p:spPr>
          <a:xfrm>
            <a:off x="4358934" y="1308649"/>
            <a:ext cx="46" cy="3242104"/>
          </a:xfrm>
          <a:custGeom>
            <a:rect b="b" l="l" r="r" t="t"/>
            <a:pathLst>
              <a:path extrusionOk="0" fill="none" h="42769" w="1">
                <a:moveTo>
                  <a:pt x="1" y="1"/>
                </a:moveTo>
                <a:lnTo>
                  <a:pt x="1" y="42768"/>
                </a:lnTo>
              </a:path>
            </a:pathLst>
          </a:custGeom>
          <a:noFill/>
          <a:ln cap="flat" cmpd="sng" w="3150">
            <a:solidFill>
              <a:srgbClr val="FFD6E1"/>
            </a:solidFill>
            <a:prstDash val="solid"/>
            <a:miter lim="126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6"/>
          <p:cNvSpPr/>
          <p:nvPr/>
        </p:nvSpPr>
        <p:spPr>
          <a:xfrm>
            <a:off x="4998240" y="1308649"/>
            <a:ext cx="46" cy="3242104"/>
          </a:xfrm>
          <a:custGeom>
            <a:rect b="b" l="l" r="r" t="t"/>
            <a:pathLst>
              <a:path extrusionOk="0" fill="none" h="42769" w="1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cap="flat" cmpd="sng" w="3150">
            <a:solidFill>
              <a:srgbClr val="FFD6E1"/>
            </a:solidFill>
            <a:prstDash val="solid"/>
            <a:miter lim="126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5" name="Google Shape;525;p26"/>
          <p:cNvGrpSpPr/>
          <p:nvPr/>
        </p:nvGrpSpPr>
        <p:grpSpPr>
          <a:xfrm>
            <a:off x="3010514" y="4006822"/>
            <a:ext cx="2335766" cy="291399"/>
            <a:chOff x="3828658" y="3897730"/>
            <a:chExt cx="3601799" cy="274905"/>
          </a:xfrm>
        </p:grpSpPr>
        <p:sp>
          <p:nvSpPr>
            <p:cNvPr id="526" name="Google Shape;526;p26"/>
            <p:cNvSpPr/>
            <p:nvPr/>
          </p:nvSpPr>
          <p:spPr>
            <a:xfrm>
              <a:off x="3829516" y="3897730"/>
              <a:ext cx="2234837" cy="106414"/>
            </a:xfrm>
            <a:custGeom>
              <a:rect b="b" l="l" r="r" t="t"/>
              <a:pathLst>
                <a:path extrusionOk="0" h="1488" w="31251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30507" y="1487"/>
                  </a:lnTo>
                  <a:cubicBezTo>
                    <a:pt x="30911" y="1487"/>
                    <a:pt x="31251" y="1159"/>
                    <a:pt x="31251" y="744"/>
                  </a:cubicBezTo>
                  <a:cubicBezTo>
                    <a:pt x="31251" y="340"/>
                    <a:pt x="30911" y="0"/>
                    <a:pt x="30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3828658" y="4067150"/>
              <a:ext cx="3601799" cy="105485"/>
            </a:xfrm>
            <a:custGeom>
              <a:rect b="b" l="l" r="r" t="t"/>
              <a:pathLst>
                <a:path extrusionOk="0" h="1475" w="50366">
                  <a:moveTo>
                    <a:pt x="743" y="0"/>
                  </a:moveTo>
                  <a:cubicBezTo>
                    <a:pt x="340" y="0"/>
                    <a:pt x="0" y="328"/>
                    <a:pt x="0" y="731"/>
                  </a:cubicBezTo>
                  <a:cubicBezTo>
                    <a:pt x="13" y="1147"/>
                    <a:pt x="340" y="1474"/>
                    <a:pt x="743" y="1474"/>
                  </a:cubicBezTo>
                  <a:lnTo>
                    <a:pt x="49635" y="1474"/>
                  </a:lnTo>
                  <a:cubicBezTo>
                    <a:pt x="50038" y="1474"/>
                    <a:pt x="50366" y="1147"/>
                    <a:pt x="50366" y="731"/>
                  </a:cubicBezTo>
                  <a:cubicBezTo>
                    <a:pt x="50366" y="328"/>
                    <a:pt x="50038" y="0"/>
                    <a:pt x="49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26"/>
          <p:cNvGrpSpPr/>
          <p:nvPr/>
        </p:nvGrpSpPr>
        <p:grpSpPr>
          <a:xfrm>
            <a:off x="2999383" y="3083776"/>
            <a:ext cx="2750011" cy="291476"/>
            <a:chOff x="3811494" y="3103763"/>
            <a:chExt cx="4240571" cy="274977"/>
          </a:xfrm>
        </p:grpSpPr>
        <p:sp>
          <p:nvSpPr>
            <p:cNvPr id="529" name="Google Shape;529;p26"/>
            <p:cNvSpPr/>
            <p:nvPr/>
          </p:nvSpPr>
          <p:spPr>
            <a:xfrm>
              <a:off x="3811498" y="3103763"/>
              <a:ext cx="4240568" cy="106403"/>
            </a:xfrm>
            <a:custGeom>
              <a:rect b="b" l="l" r="r" t="t"/>
              <a:pathLst>
                <a:path extrusionOk="0" h="1488" w="69772">
                  <a:moveTo>
                    <a:pt x="744" y="1"/>
                  </a:moveTo>
                  <a:cubicBezTo>
                    <a:pt x="328" y="1"/>
                    <a:pt x="1" y="341"/>
                    <a:pt x="1" y="744"/>
                  </a:cubicBezTo>
                  <a:cubicBezTo>
                    <a:pt x="1" y="1147"/>
                    <a:pt x="328" y="1488"/>
                    <a:pt x="744" y="1488"/>
                  </a:cubicBezTo>
                  <a:lnTo>
                    <a:pt x="69028" y="1488"/>
                  </a:lnTo>
                  <a:cubicBezTo>
                    <a:pt x="69431" y="1488"/>
                    <a:pt x="69772" y="1147"/>
                    <a:pt x="69772" y="744"/>
                  </a:cubicBezTo>
                  <a:cubicBezTo>
                    <a:pt x="69772" y="341"/>
                    <a:pt x="69431" y="1"/>
                    <a:pt x="69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3811494" y="3272326"/>
              <a:ext cx="1369750" cy="106414"/>
            </a:xfrm>
            <a:custGeom>
              <a:rect b="b" l="l" r="r" t="t"/>
              <a:pathLst>
                <a:path extrusionOk="0" h="1488" w="19154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18410" y="1487"/>
                  </a:lnTo>
                  <a:cubicBezTo>
                    <a:pt x="18826" y="1487"/>
                    <a:pt x="19154" y="1147"/>
                    <a:pt x="19154" y="744"/>
                  </a:cubicBezTo>
                  <a:cubicBezTo>
                    <a:pt x="19154" y="340"/>
                    <a:pt x="18826" y="0"/>
                    <a:pt x="18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26"/>
          <p:cNvGrpSpPr/>
          <p:nvPr/>
        </p:nvGrpSpPr>
        <p:grpSpPr>
          <a:xfrm>
            <a:off x="2987696" y="2221224"/>
            <a:ext cx="1449895" cy="291399"/>
            <a:chOff x="3793472" y="2309869"/>
            <a:chExt cx="2235767" cy="274905"/>
          </a:xfrm>
        </p:grpSpPr>
        <p:sp>
          <p:nvSpPr>
            <p:cNvPr id="532" name="Google Shape;532;p26"/>
            <p:cNvSpPr/>
            <p:nvPr/>
          </p:nvSpPr>
          <p:spPr>
            <a:xfrm>
              <a:off x="3793472" y="2309869"/>
              <a:ext cx="2235767" cy="106414"/>
            </a:xfrm>
            <a:custGeom>
              <a:rect b="b" l="l" r="r" t="t"/>
              <a:pathLst>
                <a:path extrusionOk="0" h="1488" w="31264">
                  <a:moveTo>
                    <a:pt x="744" y="0"/>
                  </a:moveTo>
                  <a:cubicBezTo>
                    <a:pt x="341" y="0"/>
                    <a:pt x="1" y="328"/>
                    <a:pt x="1" y="744"/>
                  </a:cubicBezTo>
                  <a:cubicBezTo>
                    <a:pt x="1" y="1147"/>
                    <a:pt x="341" y="1487"/>
                    <a:pt x="744" y="1487"/>
                  </a:cubicBezTo>
                  <a:lnTo>
                    <a:pt x="30520" y="1487"/>
                  </a:lnTo>
                  <a:cubicBezTo>
                    <a:pt x="30923" y="1487"/>
                    <a:pt x="31263" y="1147"/>
                    <a:pt x="31251" y="744"/>
                  </a:cubicBezTo>
                  <a:cubicBezTo>
                    <a:pt x="31251" y="328"/>
                    <a:pt x="30923" y="0"/>
                    <a:pt x="30520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3793472" y="2478360"/>
              <a:ext cx="1508556" cy="106414"/>
            </a:xfrm>
            <a:custGeom>
              <a:rect b="b" l="l" r="r" t="t"/>
              <a:pathLst>
                <a:path extrusionOk="0" h="1488" w="21095">
                  <a:moveTo>
                    <a:pt x="744" y="1"/>
                  </a:moveTo>
                  <a:cubicBezTo>
                    <a:pt x="341" y="1"/>
                    <a:pt x="1" y="341"/>
                    <a:pt x="1" y="744"/>
                  </a:cubicBezTo>
                  <a:cubicBezTo>
                    <a:pt x="1" y="1147"/>
                    <a:pt x="341" y="1488"/>
                    <a:pt x="744" y="1488"/>
                  </a:cubicBezTo>
                  <a:lnTo>
                    <a:pt x="20351" y="1488"/>
                  </a:lnTo>
                  <a:cubicBezTo>
                    <a:pt x="20754" y="1488"/>
                    <a:pt x="21094" y="1147"/>
                    <a:pt x="21094" y="744"/>
                  </a:cubicBezTo>
                  <a:cubicBezTo>
                    <a:pt x="21094" y="341"/>
                    <a:pt x="20754" y="1"/>
                    <a:pt x="20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26"/>
          <p:cNvGrpSpPr/>
          <p:nvPr/>
        </p:nvGrpSpPr>
        <p:grpSpPr>
          <a:xfrm>
            <a:off x="2973690" y="1388568"/>
            <a:ext cx="1865376" cy="290490"/>
            <a:chOff x="3771875" y="1457332"/>
            <a:chExt cx="2876447" cy="274047"/>
          </a:xfrm>
        </p:grpSpPr>
        <p:sp>
          <p:nvSpPr>
            <p:cNvPr id="535" name="Google Shape;535;p26"/>
            <p:cNvSpPr/>
            <p:nvPr/>
          </p:nvSpPr>
          <p:spPr>
            <a:xfrm>
              <a:off x="3771875" y="1457332"/>
              <a:ext cx="962415" cy="105556"/>
            </a:xfrm>
            <a:custGeom>
              <a:rect b="b" l="l" r="r" t="t"/>
              <a:pathLst>
                <a:path extrusionOk="0" h="1476" w="13458">
                  <a:moveTo>
                    <a:pt x="744" y="1"/>
                  </a:moveTo>
                  <a:cubicBezTo>
                    <a:pt x="328" y="1"/>
                    <a:pt x="0" y="329"/>
                    <a:pt x="0" y="744"/>
                  </a:cubicBezTo>
                  <a:cubicBezTo>
                    <a:pt x="0" y="1148"/>
                    <a:pt x="328" y="1475"/>
                    <a:pt x="744" y="1475"/>
                  </a:cubicBezTo>
                  <a:lnTo>
                    <a:pt x="12714" y="1475"/>
                  </a:lnTo>
                  <a:cubicBezTo>
                    <a:pt x="13118" y="1475"/>
                    <a:pt x="13458" y="1148"/>
                    <a:pt x="13458" y="744"/>
                  </a:cubicBezTo>
                  <a:cubicBezTo>
                    <a:pt x="13458" y="329"/>
                    <a:pt x="13118" y="1"/>
                    <a:pt x="12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3771875" y="1625894"/>
              <a:ext cx="2876447" cy="105485"/>
            </a:xfrm>
            <a:custGeom>
              <a:rect b="b" l="l" r="r" t="t"/>
              <a:pathLst>
                <a:path extrusionOk="0" h="1475" w="40223">
                  <a:moveTo>
                    <a:pt x="744" y="0"/>
                  </a:moveTo>
                  <a:cubicBezTo>
                    <a:pt x="340" y="0"/>
                    <a:pt x="13" y="328"/>
                    <a:pt x="0" y="744"/>
                  </a:cubicBezTo>
                  <a:cubicBezTo>
                    <a:pt x="0" y="1147"/>
                    <a:pt x="340" y="1475"/>
                    <a:pt x="744" y="1475"/>
                  </a:cubicBezTo>
                  <a:lnTo>
                    <a:pt x="39479" y="1475"/>
                  </a:lnTo>
                  <a:cubicBezTo>
                    <a:pt x="39895" y="1475"/>
                    <a:pt x="40222" y="1147"/>
                    <a:pt x="40222" y="744"/>
                  </a:cubicBezTo>
                  <a:cubicBezTo>
                    <a:pt x="40222" y="328"/>
                    <a:pt x="39895" y="0"/>
                    <a:pt x="3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7" name="Google Shape;537;p26"/>
          <p:cNvSpPr txBox="1"/>
          <p:nvPr>
            <p:ph idx="4294967295" type="subTitle"/>
          </p:nvPr>
        </p:nvSpPr>
        <p:spPr>
          <a:xfrm>
            <a:off x="283150" y="1051901"/>
            <a:ext cx="2235900" cy="4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Gender</a:t>
            </a:r>
            <a:endParaRPr sz="1100"/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Customer Type</a:t>
            </a:r>
            <a:endParaRPr sz="1100"/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Age</a:t>
            </a:r>
            <a:endParaRPr sz="1100"/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Type of Travel</a:t>
            </a:r>
            <a:endParaRPr sz="1100"/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Class</a:t>
            </a:r>
            <a:endParaRPr sz="1100"/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Flight Distance</a:t>
            </a:r>
            <a:endParaRPr sz="1100"/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Wifi Service</a:t>
            </a:r>
            <a:endParaRPr sz="1100"/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Departure/Arrival time</a:t>
            </a:r>
            <a:endParaRPr sz="1100"/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Ease of Booking</a:t>
            </a:r>
            <a:endParaRPr sz="1100"/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Gate Location</a:t>
            </a:r>
            <a:endParaRPr sz="1100"/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Food</a:t>
            </a:r>
            <a:endParaRPr sz="1100"/>
          </a:p>
        </p:txBody>
      </p:sp>
      <p:sp>
        <p:nvSpPr>
          <p:cNvPr id="538" name="Google Shape;538;p26"/>
          <p:cNvSpPr txBox="1"/>
          <p:nvPr>
            <p:ph idx="4294967295" type="subTitle"/>
          </p:nvPr>
        </p:nvSpPr>
        <p:spPr>
          <a:xfrm>
            <a:off x="5167660" y="1051900"/>
            <a:ext cx="2455800" cy="4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Online Boarding</a:t>
            </a:r>
            <a:endParaRPr sz="1100"/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Seat Comfort</a:t>
            </a:r>
            <a:endParaRPr sz="1100"/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Entertainment</a:t>
            </a:r>
            <a:endParaRPr sz="1100"/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On-Boarding Service</a:t>
            </a:r>
            <a:endParaRPr sz="1100"/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Leg Room</a:t>
            </a:r>
            <a:endParaRPr sz="1100"/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Baggage Handling</a:t>
            </a:r>
            <a:endParaRPr sz="1100"/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Check-in Service</a:t>
            </a:r>
            <a:endParaRPr sz="1100"/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Inflight Service</a:t>
            </a:r>
            <a:endParaRPr sz="1100"/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Cleanliness</a:t>
            </a:r>
            <a:endParaRPr sz="1100"/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Departure Delay</a:t>
            </a:r>
            <a:endParaRPr sz="1100"/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Arrival Delay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