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63" r:id="rId5"/>
    <p:sldId id="264" r:id="rId6"/>
    <p:sldId id="265" r:id="rId7"/>
    <p:sldId id="266" r:id="rId8"/>
    <p:sldId id="267" r:id="rId9"/>
    <p:sldId id="259" r:id="rId10"/>
    <p:sldId id="260" r:id="rId11"/>
    <p:sldId id="268" r:id="rId12"/>
    <p:sldId id="269" r:id="rId13"/>
    <p:sldId id="270" r:id="rId14"/>
    <p:sldId id="271" r:id="rId15"/>
    <p:sldId id="272" r:id="rId16"/>
    <p:sldId id="273" r:id="rId17"/>
    <p:sldId id="261"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3CEF6-396A-4746-9640-93A9542EF58B}" v="1551" dt="2023-09-03T18:45:17.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36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169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6440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17424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4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1684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9/3/2023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2503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9/3/2023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1131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8389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4720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903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70916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59640"/>
            <a:ext cx="10668000" cy="776159"/>
          </a:xfrm>
        </p:spPr>
        <p:txBody>
          <a:bodyPr/>
          <a:lstStyle/>
          <a:p>
            <a:pPr algn="ctr"/>
            <a:r>
              <a:rPr lang="en-US" sz="3600" b="1" dirty="0">
                <a:latin typeface="Georgia Pro"/>
                <a:ea typeface="+mj-lt"/>
                <a:cs typeface="+mj-lt"/>
              </a:rPr>
              <a:t>"ATTENDANCE MANAGEMENT SYSTEM"</a:t>
            </a:r>
            <a:endParaRPr lang="en-US" sz="2800">
              <a:latin typeface="Georgia Pro"/>
              <a:ea typeface="+mj-lt"/>
              <a:cs typeface="+mj-lt"/>
            </a:endParaRPr>
          </a:p>
        </p:txBody>
      </p:sp>
      <p:sp>
        <p:nvSpPr>
          <p:cNvPr id="4" name="TextBox 1">
            <a:extLst>
              <a:ext uri="{FF2B5EF4-FFF2-40B4-BE49-F238E27FC236}">
                <a16:creationId xmlns:a16="http://schemas.microsoft.com/office/drawing/2014/main" id="{64FF3AA6-562E-5B31-7369-F322583545F2}"/>
              </a:ext>
            </a:extLst>
          </p:cNvPr>
          <p:cNvSpPr txBox="1"/>
          <p:nvPr/>
        </p:nvSpPr>
        <p:spPr>
          <a:xfrm>
            <a:off x="1712609" y="347897"/>
            <a:ext cx="8764104"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000000"/>
                </a:solidFill>
                <a:latin typeface="Georgia Pro"/>
                <a:cs typeface="Calibri"/>
              </a:rPr>
              <a:t>TERNA ENGINEERING COLLEGE</a:t>
            </a:r>
            <a:endParaRPr lang="en-US" sz="3200" b="1">
              <a:solidFill>
                <a:srgbClr val="000000"/>
              </a:solidFill>
              <a:cs typeface="Calibri"/>
            </a:endParaRPr>
          </a:p>
          <a:p>
            <a:pPr algn="ctr"/>
            <a:r>
              <a:rPr lang="en-US" sz="3200" b="1" i="1" dirty="0">
                <a:solidFill>
                  <a:srgbClr val="000000"/>
                </a:solidFill>
                <a:cs typeface="Calibri"/>
              </a:rPr>
              <a:t>DEPARTMENT OF COMPUTER ENGINEERING</a:t>
            </a:r>
          </a:p>
        </p:txBody>
      </p:sp>
      <p:sp>
        <p:nvSpPr>
          <p:cNvPr id="5" name="TextBox 1">
            <a:extLst>
              <a:ext uri="{FF2B5EF4-FFF2-40B4-BE49-F238E27FC236}">
                <a16:creationId xmlns:a16="http://schemas.microsoft.com/office/drawing/2014/main" id="{0A84D54D-3CC2-144F-75D5-CFFD8DE691E0}"/>
              </a:ext>
            </a:extLst>
          </p:cNvPr>
          <p:cNvSpPr txBox="1"/>
          <p:nvPr/>
        </p:nvSpPr>
        <p:spPr>
          <a:xfrm>
            <a:off x="894624" y="2333606"/>
            <a:ext cx="10410762" cy="418576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latin typeface="Times New Roman"/>
                <a:cs typeface="Times New Roman"/>
              </a:rPr>
              <a:t>Class-C /Sem- III / Batch-C2   </a:t>
            </a:r>
            <a:endParaRPr lang="en-US" sz="2800" b="1">
              <a:latin typeface="Times New Roman"/>
              <a:cs typeface="Calibri"/>
            </a:endParaRPr>
          </a:p>
          <a:p>
            <a:pPr algn="ctr"/>
            <a:r>
              <a:rPr lang="en-US" sz="2200" b="1" dirty="0">
                <a:latin typeface="Times New Roman"/>
                <a:cs typeface="Times New Roman"/>
              </a:rPr>
              <a:t>Roll No     Group member's name </a:t>
            </a:r>
            <a:endParaRPr lang="en-US" b="1">
              <a:latin typeface="Times New Roman"/>
              <a:cs typeface="Calibri"/>
            </a:endParaRPr>
          </a:p>
          <a:p>
            <a:r>
              <a:rPr lang="en-US" sz="2200" b="1" dirty="0">
                <a:latin typeface="Times New Roman"/>
                <a:cs typeface="Times New Roman"/>
              </a:rPr>
              <a:t>                                                  24           Subodh Kumar Sahu</a:t>
            </a:r>
          </a:p>
          <a:p>
            <a:r>
              <a:rPr lang="en-US" sz="2200" b="1" dirty="0">
                <a:latin typeface="Times New Roman"/>
                <a:cs typeface="Times New Roman"/>
              </a:rPr>
              <a:t>                                                  28           Rahul Rajesh Garud</a:t>
            </a:r>
          </a:p>
          <a:p>
            <a:r>
              <a:rPr lang="en-US" sz="2200" b="1" dirty="0">
                <a:latin typeface="Times New Roman"/>
                <a:cs typeface="Times New Roman"/>
              </a:rPr>
              <a:t>                                                  35           Waquar Najmul Shaikh</a:t>
            </a:r>
          </a:p>
          <a:p>
            <a:pPr algn="ctr"/>
            <a:endParaRPr lang="en-US" sz="2200" b="1" dirty="0">
              <a:latin typeface="Times New Roman"/>
              <a:cs typeface="Times New Roman"/>
            </a:endParaRPr>
          </a:p>
          <a:p>
            <a:pPr algn="ctr"/>
            <a:r>
              <a:rPr lang="en-US" sz="2200" b="1" dirty="0">
                <a:latin typeface="Times New Roman"/>
                <a:cs typeface="Times New Roman"/>
              </a:rPr>
              <a:t>Under the guidance of</a:t>
            </a:r>
            <a:endParaRPr lang="en-US" b="1">
              <a:latin typeface="Times New Roman"/>
              <a:cs typeface="Calibri"/>
            </a:endParaRPr>
          </a:p>
          <a:p>
            <a:pPr algn="ctr"/>
            <a:r>
              <a:rPr lang="en-US" sz="2200" b="1" dirty="0">
                <a:latin typeface="Times New Roman"/>
                <a:cs typeface="Times New Roman"/>
              </a:rPr>
              <a:t>Prof. Kirti Suryavanshi</a:t>
            </a:r>
          </a:p>
          <a:p>
            <a:pPr algn="ctr"/>
            <a:endParaRPr lang="en-US" sz="2200" b="1" dirty="0">
              <a:latin typeface="Times New Roman"/>
              <a:cs typeface="Times New Roman"/>
            </a:endParaRPr>
          </a:p>
          <a:p>
            <a:pPr algn="ctr"/>
            <a:r>
              <a:rPr lang="en-US" sz="2200" b="1" dirty="0">
                <a:latin typeface="Times New Roman"/>
                <a:cs typeface="Times New Roman"/>
              </a:rPr>
              <a:t>Academic Year</a:t>
            </a:r>
            <a:endParaRPr lang="en-US" b="1">
              <a:latin typeface="Times New Roman"/>
              <a:cs typeface="Calibri"/>
            </a:endParaRPr>
          </a:p>
          <a:p>
            <a:pPr algn="ctr"/>
            <a:r>
              <a:rPr lang="en-US" sz="2200" b="1" dirty="0">
                <a:latin typeface="Times New Roman"/>
                <a:cs typeface="Times New Roman"/>
              </a:rPr>
              <a:t>2023-24</a:t>
            </a:r>
            <a:endParaRPr lang="en-US" b="1">
              <a:latin typeface="Times New Roman"/>
              <a:cs typeface="Calibri"/>
            </a:endParaRPr>
          </a:p>
          <a:p>
            <a:pPr algn="l"/>
            <a:endParaRPr lang="en-US" b="1" dirty="0">
              <a:latin typeface="Times New Roman"/>
              <a:cs typeface="Calibri"/>
            </a:endParaRPr>
          </a:p>
        </p:txBody>
      </p:sp>
      <p:pic>
        <p:nvPicPr>
          <p:cNvPr id="9" name="Picture 8" descr="A blue and orange text with a circle and a circle&#10;&#10;Description automatically generated">
            <a:extLst>
              <a:ext uri="{FF2B5EF4-FFF2-40B4-BE49-F238E27FC236}">
                <a16:creationId xmlns:a16="http://schemas.microsoft.com/office/drawing/2014/main" id="{C83898E8-10AC-4886-00AA-EFBBF19B9115}"/>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F7C4-A91F-4E98-DF34-60194D89EBE0}"/>
              </a:ext>
            </a:extLst>
          </p:cNvPr>
          <p:cNvSpPr>
            <a:spLocks noGrp="1"/>
          </p:cNvSpPr>
          <p:nvPr>
            <p:ph type="title"/>
          </p:nvPr>
        </p:nvSpPr>
        <p:spPr/>
        <p:txBody>
          <a:bodyPr/>
          <a:lstStyle/>
          <a:p>
            <a:pPr algn="ctr"/>
            <a:r>
              <a:rPr lang="en-US" dirty="0">
                <a:latin typeface="Sitka Text"/>
                <a:cs typeface="Calibri Light"/>
              </a:rPr>
              <a:t>Objective</a:t>
            </a:r>
            <a:endParaRPr lang="en-US" dirty="0">
              <a:latin typeface="Sitka Text"/>
            </a:endParaRPr>
          </a:p>
        </p:txBody>
      </p:sp>
      <p:sp>
        <p:nvSpPr>
          <p:cNvPr id="3" name="Content Placeholder 2">
            <a:extLst>
              <a:ext uri="{FF2B5EF4-FFF2-40B4-BE49-F238E27FC236}">
                <a16:creationId xmlns:a16="http://schemas.microsoft.com/office/drawing/2014/main" id="{4B2F7092-FDCC-C58D-4DDF-E2934A537644}"/>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
            </a:pPr>
            <a:r>
              <a:rPr lang="en-US" sz="2400" b="1" dirty="0">
                <a:solidFill>
                  <a:schemeClr val="tx1"/>
                </a:solidFill>
                <a:ea typeface="+mn-lt"/>
                <a:cs typeface="+mn-lt"/>
              </a:rPr>
              <a:t>Automate Attendance</a:t>
            </a:r>
            <a:r>
              <a:rPr lang="en-US" sz="2400" dirty="0">
                <a:solidFill>
                  <a:schemeClr val="tx1"/>
                </a:solidFill>
                <a:ea typeface="+mn-lt"/>
                <a:cs typeface="+mn-lt"/>
              </a:rPr>
              <a:t>: Implement facial recognition technology to automate and streamline attendance tracking.</a:t>
            </a:r>
            <a:endParaRPr lang="en-US" sz="2400">
              <a:solidFill>
                <a:schemeClr val="tx1"/>
              </a:solidFill>
              <a:cs typeface="Calibri" panose="020F0502020204030204"/>
            </a:endParaRPr>
          </a:p>
          <a:p>
            <a:pPr>
              <a:buFont typeface="Wingdings" panose="020F0502020204030204" pitchFamily="34" charset="0"/>
              <a:buChar char="§"/>
            </a:pPr>
            <a:r>
              <a:rPr lang="en-US" sz="2400" b="1" dirty="0">
                <a:solidFill>
                  <a:schemeClr val="tx1"/>
                </a:solidFill>
                <a:ea typeface="+mn-lt"/>
                <a:cs typeface="+mn-lt"/>
              </a:rPr>
              <a:t>Enhance Accuracy</a:t>
            </a:r>
            <a:r>
              <a:rPr lang="en-US" sz="2400" dirty="0">
                <a:solidFill>
                  <a:schemeClr val="tx1"/>
                </a:solidFill>
                <a:ea typeface="+mn-lt"/>
                <a:cs typeface="+mn-lt"/>
              </a:rPr>
              <a:t>: Ensure precise identification and recording of attendees to minimize errors.</a:t>
            </a:r>
            <a:endParaRPr lang="en-US" sz="2400">
              <a:solidFill>
                <a:schemeClr val="tx1"/>
              </a:solidFill>
              <a:cs typeface="Calibri"/>
            </a:endParaRPr>
          </a:p>
          <a:p>
            <a:pPr>
              <a:buFont typeface="Wingdings" panose="020F0502020204030204" pitchFamily="34" charset="0"/>
              <a:buChar char="§"/>
            </a:pPr>
            <a:r>
              <a:rPr lang="en-US" sz="2400" b="1" dirty="0">
                <a:solidFill>
                  <a:schemeClr val="tx1"/>
                </a:solidFill>
                <a:ea typeface="+mn-lt"/>
                <a:cs typeface="+mn-lt"/>
              </a:rPr>
              <a:t>Improve Efficiency</a:t>
            </a:r>
            <a:r>
              <a:rPr lang="en-US" sz="2400" dirty="0">
                <a:solidFill>
                  <a:schemeClr val="tx1"/>
                </a:solidFill>
                <a:ea typeface="+mn-lt"/>
                <a:cs typeface="+mn-lt"/>
              </a:rPr>
              <a:t>: Simplify processes, reduce resource usage, and provide real-time attendance data.</a:t>
            </a:r>
            <a:endParaRPr lang="en-US" sz="2400">
              <a:solidFill>
                <a:schemeClr val="tx1"/>
              </a:solidFill>
              <a:cs typeface="Calibri"/>
            </a:endParaRPr>
          </a:p>
          <a:p>
            <a:pPr>
              <a:buFont typeface="Wingdings" panose="020F0502020204030204" pitchFamily="34" charset="0"/>
              <a:buChar char="§"/>
            </a:pPr>
            <a:r>
              <a:rPr lang="en-US" sz="2400" b="1" dirty="0">
                <a:solidFill>
                  <a:schemeClr val="tx1"/>
                </a:solidFill>
                <a:ea typeface="+mn-lt"/>
                <a:cs typeface="+mn-lt"/>
              </a:rPr>
              <a:t>Ensure Security and Integration</a:t>
            </a:r>
            <a:r>
              <a:rPr lang="en-US" sz="2400" dirty="0">
                <a:solidFill>
                  <a:schemeClr val="tx1"/>
                </a:solidFill>
                <a:ea typeface="+mn-lt"/>
                <a:cs typeface="+mn-lt"/>
              </a:rPr>
              <a:t>: Implement robust security measures, facilitate system integration, and deliver cost-effective solutions.</a:t>
            </a:r>
            <a:endParaRPr lang="en-US" sz="2400">
              <a:solidFill>
                <a:schemeClr val="tx1"/>
              </a:solidFill>
              <a:cs typeface="Calibri"/>
            </a:endParaRPr>
          </a:p>
          <a:p>
            <a:pPr>
              <a:buFont typeface="Wingdings" panose="020F0502020204030204" pitchFamily="34" charset="0"/>
              <a:buChar char="§"/>
            </a:pPr>
            <a:endParaRPr lang="en-US" sz="2400"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678038A8-25D9-696B-FBC9-85017B3A2FE5}"/>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268291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FBA2-6C9E-D148-4C0D-AFBD8A77FBEC}"/>
              </a:ext>
            </a:extLst>
          </p:cNvPr>
          <p:cNvSpPr>
            <a:spLocks noGrp="1"/>
          </p:cNvSpPr>
          <p:nvPr>
            <p:ph type="title"/>
          </p:nvPr>
        </p:nvSpPr>
        <p:spPr/>
        <p:txBody>
          <a:bodyPr/>
          <a:lstStyle/>
          <a:p>
            <a:pPr algn="ctr"/>
            <a:r>
              <a:rPr lang="en-US" dirty="0">
                <a:latin typeface="Sitka Text"/>
                <a:cs typeface="Calibri Light"/>
              </a:rPr>
              <a:t>Hardware Requirements</a:t>
            </a:r>
            <a:endParaRPr lang="en-US" dirty="0">
              <a:latin typeface="Sitka Text"/>
            </a:endParaRPr>
          </a:p>
        </p:txBody>
      </p:sp>
      <p:sp>
        <p:nvSpPr>
          <p:cNvPr id="3" name="Content Placeholder 2">
            <a:extLst>
              <a:ext uri="{FF2B5EF4-FFF2-40B4-BE49-F238E27FC236}">
                <a16:creationId xmlns:a16="http://schemas.microsoft.com/office/drawing/2014/main" id="{222A2E1B-2CBC-9EAA-1895-90884A92B230}"/>
              </a:ext>
            </a:extLst>
          </p:cNvPr>
          <p:cNvSpPr>
            <a:spLocks noGrp="1"/>
          </p:cNvSpPr>
          <p:nvPr>
            <p:ph idx="1"/>
          </p:nvPr>
        </p:nvSpPr>
        <p:spPr>
          <a:xfrm>
            <a:off x="1097280" y="1845734"/>
            <a:ext cx="10058400" cy="4373130"/>
          </a:xfrm>
        </p:spPr>
        <p:txBody>
          <a:bodyPr vert="horz" lIns="0" tIns="45720" rIns="0" bIns="45720" rtlCol="0" anchor="t">
            <a:noAutofit/>
          </a:bodyPr>
          <a:lstStyle/>
          <a:p>
            <a:r>
              <a:rPr lang="en-US" sz="2300" b="1" dirty="0">
                <a:solidFill>
                  <a:schemeClr val="tx1"/>
                </a:solidFill>
                <a:ea typeface="+mn-lt"/>
                <a:cs typeface="+mn-lt"/>
              </a:rPr>
              <a:t>Camera</a:t>
            </a:r>
            <a:r>
              <a:rPr lang="en-US" sz="2300" dirty="0">
                <a:solidFill>
                  <a:schemeClr val="tx1"/>
                </a:solidFill>
                <a:ea typeface="+mn-lt"/>
                <a:cs typeface="+mn-lt"/>
              </a:rPr>
              <a:t>:</a:t>
            </a:r>
            <a:endParaRPr lang="en-US" sz="2300">
              <a:solidFill>
                <a:schemeClr val="tx1"/>
              </a:solidFill>
              <a:cs typeface="Calibri" panose="020F0502020204030204"/>
            </a:endParaRPr>
          </a:p>
          <a:p>
            <a:pPr marL="383540" lvl="1"/>
            <a:r>
              <a:rPr lang="en-US" sz="2300" dirty="0">
                <a:solidFill>
                  <a:schemeClr val="tx1"/>
                </a:solidFill>
                <a:ea typeface="+mn-lt"/>
                <a:cs typeface="+mn-lt"/>
              </a:rPr>
              <a:t>High-resolution camera (720p or higher) with good low-light performance for capturing clear facial images.</a:t>
            </a:r>
            <a:endParaRPr lang="en-US" sz="2300" dirty="0">
              <a:solidFill>
                <a:schemeClr val="tx1"/>
              </a:solidFill>
              <a:cs typeface="Calibri"/>
            </a:endParaRPr>
          </a:p>
          <a:p>
            <a:r>
              <a:rPr lang="en-US" sz="2300" b="1" dirty="0">
                <a:solidFill>
                  <a:schemeClr val="tx1"/>
                </a:solidFill>
                <a:ea typeface="+mn-lt"/>
                <a:cs typeface="+mn-lt"/>
              </a:rPr>
              <a:t>Server or Computer</a:t>
            </a:r>
            <a:r>
              <a:rPr lang="en-US" sz="2300" dirty="0">
                <a:solidFill>
                  <a:schemeClr val="tx1"/>
                </a:solidFill>
                <a:ea typeface="+mn-lt"/>
                <a:cs typeface="+mn-lt"/>
              </a:rPr>
              <a:t>:</a:t>
            </a:r>
            <a:endParaRPr lang="en-US" sz="2300" dirty="0">
              <a:solidFill>
                <a:schemeClr val="tx1"/>
              </a:solidFill>
              <a:cs typeface="Calibri"/>
            </a:endParaRPr>
          </a:p>
          <a:p>
            <a:pPr marL="383540" lvl="1"/>
            <a:r>
              <a:rPr lang="en-US" sz="2300" dirty="0">
                <a:solidFill>
                  <a:schemeClr val="tx1"/>
                </a:solidFill>
                <a:ea typeface="+mn-lt"/>
                <a:cs typeface="+mn-lt"/>
              </a:rPr>
              <a:t>A dedicated server or computer to run the facial recognition software efficiently.</a:t>
            </a:r>
            <a:endParaRPr lang="en-US" sz="2300" dirty="0">
              <a:solidFill>
                <a:schemeClr val="tx1"/>
              </a:solidFill>
              <a:cs typeface="Calibri"/>
            </a:endParaRPr>
          </a:p>
          <a:p>
            <a:r>
              <a:rPr lang="en-US" sz="2300" b="1" dirty="0">
                <a:solidFill>
                  <a:schemeClr val="tx1"/>
                </a:solidFill>
                <a:ea typeface="+mn-lt"/>
                <a:cs typeface="+mn-lt"/>
              </a:rPr>
              <a:t>Storage</a:t>
            </a:r>
            <a:r>
              <a:rPr lang="en-US" sz="2300" dirty="0">
                <a:solidFill>
                  <a:schemeClr val="tx1"/>
                </a:solidFill>
                <a:ea typeface="+mn-lt"/>
                <a:cs typeface="+mn-lt"/>
              </a:rPr>
              <a:t>:</a:t>
            </a:r>
            <a:endParaRPr lang="en-US" sz="2300" dirty="0">
              <a:solidFill>
                <a:schemeClr val="tx1"/>
              </a:solidFill>
              <a:cs typeface="Calibri"/>
            </a:endParaRPr>
          </a:p>
          <a:p>
            <a:pPr marL="383540" lvl="1"/>
            <a:r>
              <a:rPr lang="en-US" sz="2300" dirty="0">
                <a:solidFill>
                  <a:schemeClr val="tx1"/>
                </a:solidFill>
                <a:ea typeface="+mn-lt"/>
                <a:cs typeface="+mn-lt"/>
              </a:rPr>
              <a:t>Adequate storage capacity for storing attendance records and facial recognition data.</a:t>
            </a:r>
            <a:endParaRPr lang="en-US" sz="2300" dirty="0">
              <a:solidFill>
                <a:schemeClr val="tx1"/>
              </a:solidFill>
              <a:cs typeface="Calibri"/>
            </a:endParaRPr>
          </a:p>
          <a:p>
            <a:r>
              <a:rPr lang="en-US" sz="2300" b="1" dirty="0">
                <a:solidFill>
                  <a:schemeClr val="tx1"/>
                </a:solidFill>
                <a:ea typeface="+mn-lt"/>
                <a:cs typeface="+mn-lt"/>
              </a:rPr>
              <a:t>Network Connectivity</a:t>
            </a:r>
            <a:r>
              <a:rPr lang="en-US" sz="2300" dirty="0">
                <a:solidFill>
                  <a:schemeClr val="tx1"/>
                </a:solidFill>
                <a:ea typeface="+mn-lt"/>
                <a:cs typeface="+mn-lt"/>
              </a:rPr>
              <a:t>:</a:t>
            </a:r>
            <a:endParaRPr lang="en-US" sz="2300" dirty="0">
              <a:solidFill>
                <a:schemeClr val="tx1"/>
              </a:solidFill>
              <a:cs typeface="Calibri"/>
            </a:endParaRPr>
          </a:p>
          <a:p>
            <a:pPr marL="383540" lvl="1"/>
            <a:r>
              <a:rPr lang="en-US" sz="2300" dirty="0">
                <a:solidFill>
                  <a:schemeClr val="tx1"/>
                </a:solidFill>
                <a:ea typeface="+mn-lt"/>
                <a:cs typeface="+mn-lt"/>
              </a:rPr>
              <a:t>Reliable internet or network connection for real-time data access and updates.</a:t>
            </a:r>
            <a:endParaRPr lang="en-US" sz="2300"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F333F1C5-D417-1E26-8152-B55A13F2277D}"/>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329538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64F5-CC1B-D886-C67D-A82AE92746E3}"/>
              </a:ext>
            </a:extLst>
          </p:cNvPr>
          <p:cNvSpPr>
            <a:spLocks noGrp="1"/>
          </p:cNvSpPr>
          <p:nvPr>
            <p:ph type="title"/>
          </p:nvPr>
        </p:nvSpPr>
        <p:spPr/>
        <p:txBody>
          <a:bodyPr/>
          <a:lstStyle/>
          <a:p>
            <a:pPr algn="ctr"/>
            <a:r>
              <a:rPr lang="en-US" dirty="0">
                <a:latin typeface="Sitka Text"/>
                <a:cs typeface="Calibri Light"/>
              </a:rPr>
              <a:t>Software Requirements </a:t>
            </a:r>
            <a:endParaRPr lang="en-US">
              <a:latin typeface="Sitka Text"/>
            </a:endParaRPr>
          </a:p>
        </p:txBody>
      </p:sp>
      <p:sp>
        <p:nvSpPr>
          <p:cNvPr id="3" name="Content Placeholder 2">
            <a:extLst>
              <a:ext uri="{FF2B5EF4-FFF2-40B4-BE49-F238E27FC236}">
                <a16:creationId xmlns:a16="http://schemas.microsoft.com/office/drawing/2014/main" id="{0D7A3A2D-FAD7-1E1F-A610-602A04491743}"/>
              </a:ext>
            </a:extLst>
          </p:cNvPr>
          <p:cNvSpPr>
            <a:spLocks noGrp="1"/>
          </p:cNvSpPr>
          <p:nvPr>
            <p:ph idx="1"/>
          </p:nvPr>
        </p:nvSpPr>
        <p:spPr>
          <a:xfrm>
            <a:off x="1097280" y="1845734"/>
            <a:ext cx="10058400" cy="4423097"/>
          </a:xfrm>
        </p:spPr>
        <p:txBody>
          <a:bodyPr vert="horz" lIns="0" tIns="45720" rIns="0" bIns="45720" rtlCol="0" anchor="t">
            <a:noAutofit/>
          </a:bodyPr>
          <a:lstStyle/>
          <a:p>
            <a:r>
              <a:rPr lang="en-US" sz="2400" b="1" dirty="0">
                <a:solidFill>
                  <a:schemeClr val="tx1"/>
                </a:solidFill>
                <a:ea typeface="+mn-lt"/>
                <a:cs typeface="+mn-lt"/>
              </a:rPr>
              <a:t>Operating System</a:t>
            </a:r>
            <a:r>
              <a:rPr lang="en-US" sz="2400" dirty="0">
                <a:solidFill>
                  <a:schemeClr val="tx1"/>
                </a:solidFill>
                <a:ea typeface="+mn-lt"/>
                <a:cs typeface="+mn-lt"/>
              </a:rPr>
              <a:t>:</a:t>
            </a:r>
            <a:endParaRPr lang="en-US" sz="2400">
              <a:solidFill>
                <a:schemeClr val="tx1"/>
              </a:solidFill>
              <a:cs typeface="Calibri" panose="020F0502020204030204"/>
            </a:endParaRPr>
          </a:p>
          <a:p>
            <a:pPr marL="383540" lvl="1"/>
            <a:r>
              <a:rPr lang="en-US" sz="2400" dirty="0">
                <a:solidFill>
                  <a:schemeClr val="tx1"/>
                </a:solidFill>
                <a:ea typeface="+mn-lt"/>
                <a:cs typeface="+mn-lt"/>
              </a:rPr>
              <a:t>Windows, Linux, or other suitable operating systems.</a:t>
            </a:r>
            <a:endParaRPr lang="en-US" sz="2400" dirty="0">
              <a:solidFill>
                <a:schemeClr val="tx1"/>
              </a:solidFill>
              <a:cs typeface="Calibri"/>
            </a:endParaRPr>
          </a:p>
          <a:p>
            <a:r>
              <a:rPr lang="en-US" sz="2400" b="1" dirty="0">
                <a:solidFill>
                  <a:schemeClr val="tx1"/>
                </a:solidFill>
                <a:ea typeface="+mn-lt"/>
                <a:cs typeface="+mn-lt"/>
              </a:rPr>
              <a:t>Facial Recognition Software</a:t>
            </a:r>
            <a:r>
              <a:rPr lang="en-US" sz="2400" dirty="0">
                <a:solidFill>
                  <a:schemeClr val="tx1"/>
                </a:solidFill>
                <a:ea typeface="+mn-lt"/>
                <a:cs typeface="+mn-lt"/>
              </a:rPr>
              <a:t>:</a:t>
            </a:r>
            <a:endParaRPr lang="en-US" sz="2400" dirty="0">
              <a:solidFill>
                <a:schemeClr val="tx1"/>
              </a:solidFill>
              <a:cs typeface="Calibri"/>
            </a:endParaRPr>
          </a:p>
          <a:p>
            <a:pPr marL="383540" lvl="1"/>
            <a:r>
              <a:rPr lang="en-US" sz="2400" dirty="0">
                <a:solidFill>
                  <a:schemeClr val="tx1"/>
                </a:solidFill>
                <a:ea typeface="+mn-lt"/>
                <a:cs typeface="+mn-lt"/>
              </a:rPr>
              <a:t>Robust facial recognition software or libraries (e.g., OpenCV).</a:t>
            </a:r>
            <a:endParaRPr lang="en-US" sz="2400" dirty="0">
              <a:solidFill>
                <a:schemeClr val="tx1"/>
              </a:solidFill>
              <a:cs typeface="Calibri"/>
            </a:endParaRPr>
          </a:p>
          <a:p>
            <a:r>
              <a:rPr lang="en-US" sz="2400" b="1" dirty="0">
                <a:solidFill>
                  <a:schemeClr val="tx1"/>
                </a:solidFill>
                <a:ea typeface="+mn-lt"/>
                <a:cs typeface="+mn-lt"/>
              </a:rPr>
              <a:t>Database Management System</a:t>
            </a:r>
            <a:r>
              <a:rPr lang="en-US" sz="2400" dirty="0">
                <a:solidFill>
                  <a:schemeClr val="tx1"/>
                </a:solidFill>
                <a:ea typeface="+mn-lt"/>
                <a:cs typeface="+mn-lt"/>
              </a:rPr>
              <a:t>:</a:t>
            </a:r>
            <a:endParaRPr lang="en-US" sz="2400" dirty="0">
              <a:solidFill>
                <a:schemeClr val="tx1"/>
              </a:solidFill>
              <a:cs typeface="Calibri"/>
            </a:endParaRPr>
          </a:p>
          <a:p>
            <a:pPr marL="383540" lvl="1"/>
            <a:r>
              <a:rPr lang="en-US" sz="2400" dirty="0">
                <a:solidFill>
                  <a:schemeClr val="tx1"/>
                </a:solidFill>
                <a:ea typeface="+mn-lt"/>
                <a:cs typeface="+mn-lt"/>
              </a:rPr>
              <a:t>Database software (e.g., MySQL) to store and manage attendance records.</a:t>
            </a:r>
            <a:endParaRPr lang="en-US" sz="2400" dirty="0">
              <a:solidFill>
                <a:schemeClr val="tx1"/>
              </a:solidFill>
              <a:cs typeface="Calibri"/>
            </a:endParaRPr>
          </a:p>
          <a:p>
            <a:r>
              <a:rPr lang="en-US" sz="2400" b="1" dirty="0">
                <a:solidFill>
                  <a:schemeClr val="tx1"/>
                </a:solidFill>
                <a:ea typeface="+mn-lt"/>
                <a:cs typeface="+mn-lt"/>
              </a:rPr>
              <a:t>Programming Languages</a:t>
            </a:r>
            <a:r>
              <a:rPr lang="en-US" sz="2400" dirty="0">
                <a:solidFill>
                  <a:schemeClr val="tx1"/>
                </a:solidFill>
                <a:ea typeface="+mn-lt"/>
                <a:cs typeface="+mn-lt"/>
              </a:rPr>
              <a:t>:</a:t>
            </a:r>
            <a:endParaRPr lang="en-US" sz="2400" dirty="0">
              <a:solidFill>
                <a:schemeClr val="tx1"/>
              </a:solidFill>
              <a:cs typeface="Calibri"/>
            </a:endParaRPr>
          </a:p>
          <a:p>
            <a:pPr marL="383540" lvl="1"/>
            <a:r>
              <a:rPr lang="en-US" sz="2400" dirty="0">
                <a:solidFill>
                  <a:schemeClr val="tx1"/>
                </a:solidFill>
                <a:ea typeface="+mn-lt"/>
                <a:cs typeface="+mn-lt"/>
              </a:rPr>
              <a:t>For software development and integration (Python/Java).</a:t>
            </a:r>
          </a:p>
          <a:p>
            <a:r>
              <a:rPr lang="en-US" sz="2400" b="1" dirty="0">
                <a:solidFill>
                  <a:schemeClr val="tx1"/>
                </a:solidFill>
                <a:ea typeface="+mn-lt"/>
                <a:cs typeface="+mn-lt"/>
              </a:rPr>
              <a:t>User Interface</a:t>
            </a:r>
            <a:r>
              <a:rPr lang="en-US" sz="2400" dirty="0">
                <a:solidFill>
                  <a:schemeClr val="tx1"/>
                </a:solidFill>
                <a:ea typeface="+mn-lt"/>
                <a:cs typeface="+mn-lt"/>
              </a:rPr>
              <a:t>:</a:t>
            </a:r>
            <a:endParaRPr lang="en-US" sz="2400" dirty="0">
              <a:solidFill>
                <a:schemeClr val="tx1"/>
              </a:solidFill>
              <a:cs typeface="Calibri"/>
            </a:endParaRPr>
          </a:p>
          <a:p>
            <a:pPr marL="383540" lvl="1"/>
            <a:r>
              <a:rPr lang="en-US" sz="2400" dirty="0">
                <a:solidFill>
                  <a:schemeClr val="tx1"/>
                </a:solidFill>
                <a:ea typeface="+mn-lt"/>
                <a:cs typeface="+mn-lt"/>
              </a:rPr>
              <a:t>Development tools and frameworks for creating a user-friendly interface.</a:t>
            </a:r>
          </a:p>
          <a:p>
            <a:pPr marL="383540"/>
            <a:endParaRPr lang="en-US" sz="2400" dirty="0">
              <a:solidFill>
                <a:schemeClr val="tx1"/>
              </a:solidFill>
              <a:cs typeface="Calibri"/>
            </a:endParaRPr>
          </a:p>
          <a:p>
            <a:pPr marL="383540" lvl="1"/>
            <a:endParaRPr lang="en-US" sz="2400" dirty="0">
              <a:solidFill>
                <a:schemeClr val="tx1"/>
              </a:solidFill>
              <a:cs typeface="Calibri"/>
            </a:endParaRPr>
          </a:p>
          <a:p>
            <a:endParaRPr lang="en-US" sz="2400"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2E17EEDE-B3D7-B870-7BA4-332D97B917B4}"/>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62578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939-70A0-0F6E-D361-3D271E3E1295}"/>
              </a:ext>
            </a:extLst>
          </p:cNvPr>
          <p:cNvSpPr>
            <a:spLocks noGrp="1"/>
          </p:cNvSpPr>
          <p:nvPr>
            <p:ph type="title"/>
          </p:nvPr>
        </p:nvSpPr>
        <p:spPr/>
        <p:txBody>
          <a:bodyPr/>
          <a:lstStyle/>
          <a:p>
            <a:pPr algn="ctr"/>
            <a:r>
              <a:rPr lang="en-US" dirty="0">
                <a:latin typeface="Sitka Text"/>
                <a:cs typeface="Calibri Light"/>
              </a:rPr>
              <a:t>Methodology and </a:t>
            </a:r>
            <a:r>
              <a:rPr lang="en-US" dirty="0">
                <a:latin typeface="Sitka Text"/>
                <a:ea typeface="+mj-lt"/>
                <a:cs typeface="+mj-lt"/>
              </a:rPr>
              <a:t>Algorithm</a:t>
            </a:r>
            <a:endParaRPr lang="en-US" dirty="0">
              <a:latin typeface="Sitka Text"/>
            </a:endParaRPr>
          </a:p>
        </p:txBody>
      </p:sp>
      <p:sp>
        <p:nvSpPr>
          <p:cNvPr id="3" name="Content Placeholder 2">
            <a:extLst>
              <a:ext uri="{FF2B5EF4-FFF2-40B4-BE49-F238E27FC236}">
                <a16:creationId xmlns:a16="http://schemas.microsoft.com/office/drawing/2014/main" id="{23C8F349-D028-A793-45E3-33B9B72F7A58}"/>
              </a:ext>
            </a:extLst>
          </p:cNvPr>
          <p:cNvSpPr>
            <a:spLocks noGrp="1"/>
          </p:cNvSpPr>
          <p:nvPr>
            <p:ph idx="1"/>
          </p:nvPr>
        </p:nvSpPr>
        <p:spPr>
          <a:xfrm>
            <a:off x="1097280" y="1733308"/>
            <a:ext cx="10058400" cy="4498048"/>
          </a:xfrm>
        </p:spPr>
        <p:txBody>
          <a:bodyPr vert="horz" lIns="0" tIns="45720" rIns="0" bIns="45720" rtlCol="0" anchor="t">
            <a:noAutofit/>
          </a:bodyPr>
          <a:lstStyle/>
          <a:p>
            <a:r>
              <a:rPr lang="en-US" sz="2300" b="1" dirty="0">
                <a:solidFill>
                  <a:schemeClr val="tx1"/>
                </a:solidFill>
                <a:ea typeface="+mn-lt"/>
                <a:cs typeface="+mn-lt"/>
              </a:rPr>
              <a:t>Data Collection:</a:t>
            </a:r>
            <a:endParaRPr lang="en-US" sz="2300">
              <a:solidFill>
                <a:schemeClr val="tx1"/>
              </a:solidFill>
              <a:cs typeface="Calibri" panose="020F0502020204030204"/>
            </a:endParaRPr>
          </a:p>
          <a:p>
            <a:pPr marL="383540" lvl="1"/>
            <a:r>
              <a:rPr lang="en-US" sz="2300" dirty="0">
                <a:solidFill>
                  <a:schemeClr val="tx1"/>
                </a:solidFill>
                <a:ea typeface="+mn-lt"/>
                <a:cs typeface="+mn-lt"/>
              </a:rPr>
              <a:t>Gather a dataset of facial images for training the facial recognition model. Include a diverse range of individuals and lighting conditions.</a:t>
            </a:r>
            <a:endParaRPr lang="en-US" sz="2300">
              <a:solidFill>
                <a:schemeClr val="tx1"/>
              </a:solidFill>
              <a:cs typeface="Calibri"/>
            </a:endParaRPr>
          </a:p>
          <a:p>
            <a:r>
              <a:rPr lang="en-US" sz="2300" b="1" dirty="0">
                <a:solidFill>
                  <a:schemeClr val="tx1"/>
                </a:solidFill>
                <a:ea typeface="+mn-lt"/>
                <a:cs typeface="+mn-lt"/>
              </a:rPr>
              <a:t>Data Preprocessing:</a:t>
            </a:r>
            <a:endParaRPr lang="en-US" sz="2300">
              <a:solidFill>
                <a:schemeClr val="tx1"/>
              </a:solidFill>
              <a:cs typeface="Calibri"/>
            </a:endParaRPr>
          </a:p>
          <a:p>
            <a:pPr marL="383540" lvl="1"/>
            <a:r>
              <a:rPr lang="en-US" sz="2300" dirty="0">
                <a:solidFill>
                  <a:schemeClr val="tx1"/>
                </a:solidFill>
                <a:ea typeface="+mn-lt"/>
                <a:cs typeface="+mn-lt"/>
              </a:rPr>
              <a:t>Clean and preprocess the dataset, including resizing images, normalizing pixel values, and augmenting the dataset to improve model robustness.</a:t>
            </a:r>
            <a:endParaRPr lang="en-US" sz="2300">
              <a:solidFill>
                <a:schemeClr val="tx1"/>
              </a:solidFill>
              <a:cs typeface="Calibri"/>
            </a:endParaRPr>
          </a:p>
          <a:p>
            <a:r>
              <a:rPr lang="en-US" sz="2300" b="1" dirty="0">
                <a:solidFill>
                  <a:schemeClr val="tx1"/>
                </a:solidFill>
                <a:ea typeface="+mn-lt"/>
                <a:cs typeface="+mn-lt"/>
              </a:rPr>
              <a:t>Facial Detection:</a:t>
            </a:r>
            <a:endParaRPr lang="en-US" sz="2300">
              <a:solidFill>
                <a:schemeClr val="tx1"/>
              </a:solidFill>
              <a:cs typeface="Calibri"/>
            </a:endParaRPr>
          </a:p>
          <a:p>
            <a:pPr marL="383540" lvl="1"/>
            <a:r>
              <a:rPr lang="en-US" sz="2300" dirty="0">
                <a:solidFill>
                  <a:schemeClr val="tx1"/>
                </a:solidFill>
                <a:ea typeface="+mn-lt"/>
                <a:cs typeface="+mn-lt"/>
              </a:rPr>
              <a:t>Use a face detection algorithm (e.g., Haar cascades, SSD, YOLO) to locate faces within images. This step identifies the regions of interest.</a:t>
            </a:r>
            <a:endParaRPr lang="en-US" sz="2300">
              <a:solidFill>
                <a:schemeClr val="tx1"/>
              </a:solidFill>
              <a:cs typeface="Calibri"/>
            </a:endParaRPr>
          </a:p>
          <a:p>
            <a:r>
              <a:rPr lang="en-US" sz="2300" b="1" dirty="0">
                <a:solidFill>
                  <a:schemeClr val="tx1"/>
                </a:solidFill>
                <a:ea typeface="+mn-lt"/>
                <a:cs typeface="+mn-lt"/>
              </a:rPr>
              <a:t>Feature Extraction:</a:t>
            </a:r>
            <a:endParaRPr lang="en-US" sz="2300">
              <a:solidFill>
                <a:schemeClr val="tx1"/>
              </a:solidFill>
              <a:cs typeface="Calibri"/>
            </a:endParaRPr>
          </a:p>
          <a:p>
            <a:pPr marL="383540" lvl="1"/>
            <a:r>
              <a:rPr lang="en-US" sz="2300" dirty="0">
                <a:solidFill>
                  <a:schemeClr val="tx1"/>
                </a:solidFill>
                <a:ea typeface="+mn-lt"/>
                <a:cs typeface="+mn-lt"/>
              </a:rPr>
              <a:t>Extract facial features (e.g., landmarks, key points) to represent each face accurately. This may involve techniques like </a:t>
            </a:r>
            <a:r>
              <a:rPr lang="en-US" sz="2300" err="1">
                <a:solidFill>
                  <a:schemeClr val="tx1"/>
                </a:solidFill>
                <a:ea typeface="+mn-lt"/>
                <a:cs typeface="+mn-lt"/>
              </a:rPr>
              <a:t>Dlib</a:t>
            </a:r>
            <a:r>
              <a:rPr lang="en-US" sz="2300" dirty="0">
                <a:solidFill>
                  <a:schemeClr val="tx1"/>
                </a:solidFill>
                <a:ea typeface="+mn-lt"/>
                <a:cs typeface="+mn-lt"/>
              </a:rPr>
              <a:t> or facial landmark estimation.</a:t>
            </a:r>
            <a:endParaRPr lang="en-US" sz="2300"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0789691A-81D0-96DA-140D-2BFCA3EB2941}"/>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413054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939-70A0-0F6E-D361-3D271E3E1295}"/>
              </a:ext>
            </a:extLst>
          </p:cNvPr>
          <p:cNvSpPr>
            <a:spLocks noGrp="1"/>
          </p:cNvSpPr>
          <p:nvPr>
            <p:ph type="title"/>
          </p:nvPr>
        </p:nvSpPr>
        <p:spPr/>
        <p:txBody>
          <a:bodyPr/>
          <a:lstStyle/>
          <a:p>
            <a:pPr algn="ctr"/>
            <a:r>
              <a:rPr lang="en-US" dirty="0">
                <a:latin typeface="Sitka Text"/>
                <a:cs typeface="Calibri Light"/>
              </a:rPr>
              <a:t>Methodology and </a:t>
            </a:r>
            <a:r>
              <a:rPr lang="en-US" dirty="0">
                <a:latin typeface="Sitka Text"/>
                <a:ea typeface="+mj-lt"/>
                <a:cs typeface="+mj-lt"/>
              </a:rPr>
              <a:t>Algorithm</a:t>
            </a:r>
            <a:endParaRPr lang="en-US" dirty="0">
              <a:latin typeface="Sitka Text"/>
            </a:endParaRPr>
          </a:p>
        </p:txBody>
      </p:sp>
      <p:sp>
        <p:nvSpPr>
          <p:cNvPr id="3" name="Content Placeholder 2">
            <a:extLst>
              <a:ext uri="{FF2B5EF4-FFF2-40B4-BE49-F238E27FC236}">
                <a16:creationId xmlns:a16="http://schemas.microsoft.com/office/drawing/2014/main" id="{23C8F349-D028-A793-45E3-33B9B72F7A58}"/>
              </a:ext>
            </a:extLst>
          </p:cNvPr>
          <p:cNvSpPr>
            <a:spLocks noGrp="1"/>
          </p:cNvSpPr>
          <p:nvPr>
            <p:ph idx="1"/>
          </p:nvPr>
        </p:nvSpPr>
        <p:spPr>
          <a:xfrm>
            <a:off x="1097280" y="1733308"/>
            <a:ext cx="10058400" cy="4498048"/>
          </a:xfrm>
        </p:spPr>
        <p:txBody>
          <a:bodyPr vert="horz" lIns="0" tIns="45720" rIns="0" bIns="45720" rtlCol="0" anchor="t">
            <a:noAutofit/>
          </a:bodyPr>
          <a:lstStyle/>
          <a:p>
            <a:r>
              <a:rPr lang="en-US" sz="2300" b="1" dirty="0">
                <a:solidFill>
                  <a:schemeClr val="tx1"/>
                </a:solidFill>
                <a:ea typeface="+mn-lt"/>
                <a:cs typeface="+mn-lt"/>
              </a:rPr>
              <a:t>Facial Recognition Model:</a:t>
            </a:r>
            <a:endParaRPr lang="en-US" sz="2300" b="1" dirty="0">
              <a:solidFill>
                <a:schemeClr val="tx1"/>
              </a:solidFill>
              <a:cs typeface="Calibri"/>
            </a:endParaRPr>
          </a:p>
          <a:p>
            <a:pPr marL="383540" lvl="1"/>
            <a:r>
              <a:rPr lang="en-US" sz="2300" dirty="0">
                <a:solidFill>
                  <a:schemeClr val="tx1"/>
                </a:solidFill>
                <a:ea typeface="+mn-lt"/>
                <a:cs typeface="+mn-lt"/>
              </a:rPr>
              <a:t>Train a facial recognition model using deep learning techniques such as Convolutional Neural Networks (CNNs). Popular architectures include VGG, ResNet or Face Net.</a:t>
            </a:r>
            <a:endParaRPr lang="en-US" sz="2300" dirty="0">
              <a:solidFill>
                <a:schemeClr val="tx1"/>
              </a:solidFill>
              <a:cs typeface="Calibri"/>
            </a:endParaRPr>
          </a:p>
          <a:p>
            <a:r>
              <a:rPr lang="en-US" sz="2300" b="1" dirty="0">
                <a:solidFill>
                  <a:schemeClr val="tx1"/>
                </a:solidFill>
                <a:ea typeface="+mn-lt"/>
                <a:cs typeface="+mn-lt"/>
              </a:rPr>
              <a:t>Database Management:</a:t>
            </a:r>
            <a:endParaRPr lang="en-US" sz="2300">
              <a:solidFill>
                <a:schemeClr val="tx1"/>
              </a:solidFill>
              <a:cs typeface="Calibri"/>
            </a:endParaRPr>
          </a:p>
          <a:p>
            <a:pPr marL="383540" lvl="1"/>
            <a:r>
              <a:rPr lang="en-US" sz="2300" dirty="0">
                <a:solidFill>
                  <a:schemeClr val="tx1"/>
                </a:solidFill>
                <a:ea typeface="+mn-lt"/>
                <a:cs typeface="+mn-lt"/>
              </a:rPr>
              <a:t>Set up a database to store attendance records, including the recognized faces, timestamps, and related data.</a:t>
            </a:r>
            <a:endParaRPr lang="en-US" sz="2300">
              <a:solidFill>
                <a:schemeClr val="tx1"/>
              </a:solidFill>
              <a:cs typeface="Calibri"/>
            </a:endParaRPr>
          </a:p>
          <a:p>
            <a:r>
              <a:rPr lang="en-US" sz="2300" b="1" dirty="0">
                <a:solidFill>
                  <a:schemeClr val="tx1"/>
                </a:solidFill>
                <a:ea typeface="+mn-lt"/>
                <a:cs typeface="+mn-lt"/>
              </a:rPr>
              <a:t>Real-time Capture:</a:t>
            </a:r>
            <a:endParaRPr lang="en-US" sz="2300">
              <a:solidFill>
                <a:schemeClr val="tx1"/>
              </a:solidFill>
              <a:cs typeface="Calibri"/>
            </a:endParaRPr>
          </a:p>
          <a:p>
            <a:pPr marL="383540" lvl="1"/>
            <a:r>
              <a:rPr lang="en-US" sz="2300" dirty="0">
                <a:solidFill>
                  <a:schemeClr val="tx1"/>
                </a:solidFill>
                <a:ea typeface="+mn-lt"/>
                <a:cs typeface="+mn-lt"/>
              </a:rPr>
              <a:t>Use a camera or image input device to capture real-time images of attendees.</a:t>
            </a:r>
            <a:endParaRPr lang="en-US" sz="2300">
              <a:solidFill>
                <a:schemeClr val="tx1"/>
              </a:solidFill>
              <a:cs typeface="Calibri"/>
            </a:endParaRPr>
          </a:p>
          <a:p>
            <a:r>
              <a:rPr lang="en-US" sz="2300" b="1" dirty="0">
                <a:solidFill>
                  <a:schemeClr val="tx1"/>
                </a:solidFill>
                <a:ea typeface="+mn-lt"/>
                <a:cs typeface="+mn-lt"/>
              </a:rPr>
              <a:t>Face Detection in Real-time:</a:t>
            </a:r>
            <a:endParaRPr lang="en-US" sz="2300">
              <a:solidFill>
                <a:schemeClr val="tx1"/>
              </a:solidFill>
              <a:cs typeface="Calibri"/>
            </a:endParaRPr>
          </a:p>
          <a:p>
            <a:pPr marL="383540" lvl="1"/>
            <a:r>
              <a:rPr lang="en-US" sz="2300" dirty="0">
                <a:solidFill>
                  <a:schemeClr val="tx1"/>
                </a:solidFill>
                <a:ea typeface="+mn-lt"/>
                <a:cs typeface="+mn-lt"/>
              </a:rPr>
              <a:t>Continuously apply the face detection algorithm to detect faces in the captured images.</a:t>
            </a:r>
            <a:endParaRPr lang="en-US" sz="2300">
              <a:solidFill>
                <a:schemeClr val="tx1"/>
              </a:solidFill>
              <a:cs typeface="Calibri"/>
            </a:endParaRPr>
          </a:p>
          <a:p>
            <a:endParaRPr lang="en-US" sz="230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0789691A-81D0-96DA-140D-2BFCA3EB2941}"/>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101218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939-70A0-0F6E-D361-3D271E3E1295}"/>
              </a:ext>
            </a:extLst>
          </p:cNvPr>
          <p:cNvSpPr>
            <a:spLocks noGrp="1"/>
          </p:cNvSpPr>
          <p:nvPr>
            <p:ph type="title"/>
          </p:nvPr>
        </p:nvSpPr>
        <p:spPr/>
        <p:txBody>
          <a:bodyPr/>
          <a:lstStyle/>
          <a:p>
            <a:pPr algn="ctr"/>
            <a:r>
              <a:rPr lang="en-US" dirty="0">
                <a:latin typeface="Sitka Text"/>
                <a:cs typeface="Calibri Light"/>
              </a:rPr>
              <a:t>Methodology and </a:t>
            </a:r>
            <a:r>
              <a:rPr lang="en-US" dirty="0">
                <a:latin typeface="Sitka Text"/>
                <a:ea typeface="+mj-lt"/>
                <a:cs typeface="+mj-lt"/>
              </a:rPr>
              <a:t>Algorithm</a:t>
            </a:r>
            <a:endParaRPr lang="en-US" dirty="0">
              <a:latin typeface="Sitka Text"/>
            </a:endParaRPr>
          </a:p>
        </p:txBody>
      </p:sp>
      <p:sp>
        <p:nvSpPr>
          <p:cNvPr id="3" name="Content Placeholder 2">
            <a:extLst>
              <a:ext uri="{FF2B5EF4-FFF2-40B4-BE49-F238E27FC236}">
                <a16:creationId xmlns:a16="http://schemas.microsoft.com/office/drawing/2014/main" id="{23C8F349-D028-A793-45E3-33B9B72F7A58}"/>
              </a:ext>
            </a:extLst>
          </p:cNvPr>
          <p:cNvSpPr>
            <a:spLocks noGrp="1"/>
          </p:cNvSpPr>
          <p:nvPr>
            <p:ph idx="1"/>
          </p:nvPr>
        </p:nvSpPr>
        <p:spPr>
          <a:xfrm>
            <a:off x="922395" y="1708325"/>
            <a:ext cx="10795416" cy="4523031"/>
          </a:xfrm>
        </p:spPr>
        <p:txBody>
          <a:bodyPr vert="horz" lIns="0" tIns="45720" rIns="0" bIns="45720" rtlCol="0" anchor="t">
            <a:noAutofit/>
          </a:bodyPr>
          <a:lstStyle/>
          <a:p>
            <a:r>
              <a:rPr lang="en-US" sz="2300" b="1" dirty="0">
                <a:solidFill>
                  <a:schemeClr val="tx1"/>
                </a:solidFill>
                <a:ea typeface="+mn-lt"/>
                <a:cs typeface="+mn-lt"/>
              </a:rPr>
              <a:t>Face Recognition:</a:t>
            </a:r>
          </a:p>
          <a:p>
            <a:pPr marL="383540" lvl="1"/>
            <a:r>
              <a:rPr lang="en-US" sz="2300" dirty="0">
                <a:solidFill>
                  <a:schemeClr val="tx1"/>
                </a:solidFill>
                <a:ea typeface="+mn-lt"/>
                <a:cs typeface="+mn-lt"/>
              </a:rPr>
              <a:t>Apply the trained facial recognition model to recognize the detected faces by comparing their features to the database of known faces.</a:t>
            </a:r>
          </a:p>
          <a:p>
            <a:r>
              <a:rPr lang="en-US" sz="2300" b="1" dirty="0">
                <a:solidFill>
                  <a:schemeClr val="tx1"/>
                </a:solidFill>
                <a:ea typeface="+mn-lt"/>
                <a:cs typeface="+mn-lt"/>
              </a:rPr>
              <a:t>Attendance Recording:</a:t>
            </a:r>
            <a:endParaRPr lang="en-US" sz="2300">
              <a:solidFill>
                <a:schemeClr val="tx1"/>
              </a:solidFill>
              <a:ea typeface="+mn-lt"/>
              <a:cs typeface="+mn-lt"/>
            </a:endParaRPr>
          </a:p>
          <a:p>
            <a:pPr marL="383540" lvl="1"/>
            <a:r>
              <a:rPr lang="en-US" sz="2300" dirty="0">
                <a:solidFill>
                  <a:schemeClr val="tx1"/>
                </a:solidFill>
                <a:ea typeface="+mn-lt"/>
                <a:cs typeface="+mn-lt"/>
              </a:rPr>
              <a:t>If a recognized face corresponds to an existing entry in the database, record the attendance with a timestamp. If not, prompt for manual entry or mark as absent.</a:t>
            </a:r>
          </a:p>
          <a:p>
            <a:r>
              <a:rPr lang="en-US" sz="2300" b="1" dirty="0">
                <a:solidFill>
                  <a:schemeClr val="tx1"/>
                </a:solidFill>
                <a:ea typeface="+mn-lt"/>
                <a:cs typeface="+mn-lt"/>
              </a:rPr>
              <a:t>Integration and Reporting:</a:t>
            </a:r>
            <a:endParaRPr lang="en-US" sz="2300">
              <a:solidFill>
                <a:schemeClr val="tx1"/>
              </a:solidFill>
              <a:ea typeface="+mn-lt"/>
              <a:cs typeface="+mn-lt"/>
            </a:endParaRPr>
          </a:p>
          <a:p>
            <a:pPr marL="383540" lvl="1"/>
            <a:r>
              <a:rPr lang="en-US" sz="2300" dirty="0">
                <a:solidFill>
                  <a:schemeClr val="tx1"/>
                </a:solidFill>
                <a:ea typeface="+mn-lt"/>
                <a:cs typeface="+mn-lt"/>
              </a:rPr>
              <a:t>Integrate the system with other components, such as a user interface for administrators and reporting tools for generating attendance reports and analytics.</a:t>
            </a:r>
          </a:p>
          <a:p>
            <a:r>
              <a:rPr lang="en-US" sz="2300" b="1" dirty="0">
                <a:solidFill>
                  <a:schemeClr val="tx1"/>
                </a:solidFill>
                <a:ea typeface="+mn-lt"/>
                <a:cs typeface="+mn-lt"/>
              </a:rPr>
              <a:t>Security Measures:</a:t>
            </a:r>
            <a:endParaRPr lang="en-US" sz="2300">
              <a:solidFill>
                <a:schemeClr val="tx1"/>
              </a:solidFill>
              <a:ea typeface="+mn-lt"/>
              <a:cs typeface="+mn-lt"/>
            </a:endParaRPr>
          </a:p>
          <a:p>
            <a:pPr marL="383540" lvl="1"/>
            <a:r>
              <a:rPr lang="en-US" sz="2300" dirty="0">
                <a:solidFill>
                  <a:schemeClr val="tx1"/>
                </a:solidFill>
                <a:ea typeface="+mn-lt"/>
                <a:cs typeface="+mn-lt"/>
              </a:rPr>
              <a:t>Implement security measures to protect the facial data, including encryption, access control, and secure storage.</a:t>
            </a:r>
          </a:p>
          <a:p>
            <a:endParaRPr lang="en-US" sz="2300" b="1"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0789691A-81D0-96DA-140D-2BFCA3EB2941}"/>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251070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939-70A0-0F6E-D361-3D271E3E1295}"/>
              </a:ext>
            </a:extLst>
          </p:cNvPr>
          <p:cNvSpPr>
            <a:spLocks noGrp="1"/>
          </p:cNvSpPr>
          <p:nvPr>
            <p:ph type="title"/>
          </p:nvPr>
        </p:nvSpPr>
        <p:spPr/>
        <p:txBody>
          <a:bodyPr/>
          <a:lstStyle/>
          <a:p>
            <a:pPr algn="ctr"/>
            <a:r>
              <a:rPr lang="en-US" dirty="0">
                <a:latin typeface="Sitka Text"/>
                <a:cs typeface="Calibri Light"/>
              </a:rPr>
              <a:t>Methodology and </a:t>
            </a:r>
            <a:r>
              <a:rPr lang="en-US" dirty="0">
                <a:latin typeface="Sitka Text"/>
                <a:ea typeface="+mj-lt"/>
                <a:cs typeface="+mj-lt"/>
              </a:rPr>
              <a:t>Algorithm</a:t>
            </a:r>
            <a:endParaRPr lang="en-US" dirty="0">
              <a:latin typeface="Sitka Text"/>
            </a:endParaRPr>
          </a:p>
        </p:txBody>
      </p:sp>
      <p:sp>
        <p:nvSpPr>
          <p:cNvPr id="3" name="Content Placeholder 2">
            <a:extLst>
              <a:ext uri="{FF2B5EF4-FFF2-40B4-BE49-F238E27FC236}">
                <a16:creationId xmlns:a16="http://schemas.microsoft.com/office/drawing/2014/main" id="{23C8F349-D028-A793-45E3-33B9B72F7A58}"/>
              </a:ext>
            </a:extLst>
          </p:cNvPr>
          <p:cNvSpPr>
            <a:spLocks noGrp="1"/>
          </p:cNvSpPr>
          <p:nvPr>
            <p:ph idx="1"/>
          </p:nvPr>
        </p:nvSpPr>
        <p:spPr>
          <a:xfrm>
            <a:off x="922395" y="1708325"/>
            <a:ext cx="10795416" cy="4523031"/>
          </a:xfrm>
        </p:spPr>
        <p:txBody>
          <a:bodyPr vert="horz" lIns="0" tIns="45720" rIns="0" bIns="45720" rtlCol="0" anchor="t">
            <a:noAutofit/>
          </a:bodyPr>
          <a:lstStyle/>
          <a:p>
            <a:r>
              <a:rPr lang="en-US" sz="2300" b="1" dirty="0">
                <a:solidFill>
                  <a:schemeClr val="tx1"/>
                </a:solidFill>
                <a:ea typeface="+mn-lt"/>
                <a:cs typeface="+mn-lt"/>
              </a:rPr>
              <a:t>User Interface (UI):</a:t>
            </a:r>
            <a:endParaRPr lang="en-US" sz="2300">
              <a:solidFill>
                <a:schemeClr val="tx1"/>
              </a:solidFill>
              <a:cs typeface="Calibri"/>
            </a:endParaRPr>
          </a:p>
          <a:p>
            <a:pPr marL="383540" lvl="1"/>
            <a:r>
              <a:rPr lang="en-US" sz="2300" dirty="0">
                <a:solidFill>
                  <a:schemeClr val="tx1"/>
                </a:solidFill>
                <a:ea typeface="+mn-lt"/>
                <a:cs typeface="+mn-lt"/>
              </a:rPr>
              <a:t>Develop a user-friendly interface for administrators to manage the system, view attendance records, and perform necessary actions.</a:t>
            </a:r>
          </a:p>
          <a:p>
            <a:r>
              <a:rPr lang="en-US" sz="2300" b="1" dirty="0">
                <a:solidFill>
                  <a:schemeClr val="tx1"/>
                </a:solidFill>
                <a:ea typeface="+mn-lt"/>
                <a:cs typeface="+mn-lt"/>
              </a:rPr>
              <a:t>Testing and Validation:</a:t>
            </a:r>
            <a:endParaRPr lang="en-US" sz="2300" dirty="0">
              <a:solidFill>
                <a:schemeClr val="tx1"/>
              </a:solidFill>
              <a:ea typeface="+mn-lt"/>
              <a:cs typeface="+mn-lt"/>
            </a:endParaRPr>
          </a:p>
          <a:p>
            <a:pPr marL="383540" lvl="1"/>
            <a:r>
              <a:rPr lang="en-US" sz="2300" dirty="0">
                <a:solidFill>
                  <a:schemeClr val="tx1"/>
                </a:solidFill>
                <a:ea typeface="+mn-lt"/>
                <a:cs typeface="+mn-lt"/>
              </a:rPr>
              <a:t>Thoroughly test the system to ensure accuracy, efficiency, and reliability. Evaluate its performance under various lighting conditions and scenarios.</a:t>
            </a:r>
          </a:p>
          <a:p>
            <a:r>
              <a:rPr lang="en-US" sz="2300" b="1" dirty="0">
                <a:solidFill>
                  <a:schemeClr val="tx1"/>
                </a:solidFill>
                <a:ea typeface="+mn-lt"/>
                <a:cs typeface="+mn-lt"/>
              </a:rPr>
              <a:t>Deployment:</a:t>
            </a:r>
            <a:endParaRPr lang="en-US" sz="2300" dirty="0">
              <a:solidFill>
                <a:schemeClr val="tx1"/>
              </a:solidFill>
              <a:ea typeface="+mn-lt"/>
              <a:cs typeface="+mn-lt"/>
            </a:endParaRPr>
          </a:p>
          <a:p>
            <a:pPr marL="383540" lvl="1"/>
            <a:r>
              <a:rPr lang="en-US" sz="2300" dirty="0">
                <a:solidFill>
                  <a:schemeClr val="tx1"/>
                </a:solidFill>
                <a:ea typeface="+mn-lt"/>
                <a:cs typeface="+mn-lt"/>
              </a:rPr>
              <a:t>Deploy the system in the intended educational or corporate environment, providing necessary training and support for users.</a:t>
            </a:r>
          </a:p>
          <a:p>
            <a:r>
              <a:rPr lang="en-US" sz="2300" b="1" dirty="0">
                <a:solidFill>
                  <a:schemeClr val="tx1"/>
                </a:solidFill>
                <a:ea typeface="+mn-lt"/>
                <a:cs typeface="+mn-lt"/>
              </a:rPr>
              <a:t>Maintenance and Updates:</a:t>
            </a:r>
            <a:endParaRPr lang="en-US" sz="2300" dirty="0">
              <a:solidFill>
                <a:schemeClr val="tx1"/>
              </a:solidFill>
              <a:ea typeface="+mn-lt"/>
              <a:cs typeface="+mn-lt"/>
            </a:endParaRPr>
          </a:p>
          <a:p>
            <a:pPr marL="383540" lvl="1"/>
            <a:r>
              <a:rPr lang="en-US" sz="2300" dirty="0">
                <a:solidFill>
                  <a:schemeClr val="tx1"/>
                </a:solidFill>
                <a:ea typeface="+mn-lt"/>
                <a:cs typeface="+mn-lt"/>
              </a:rPr>
              <a:t>Regularly update the system to improve accuracy and security. Monitor for any issues and provide ongoing maintenance.</a:t>
            </a:r>
          </a:p>
          <a:p>
            <a:endParaRPr lang="en-US" sz="2300" b="1"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0789691A-81D0-96DA-140D-2BFCA3EB2941}"/>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42623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5C8FF0-85D6-8A47-206B-542D3D171946}"/>
              </a:ext>
            </a:extLst>
          </p:cNvPr>
          <p:cNvSpPr/>
          <p:nvPr/>
        </p:nvSpPr>
        <p:spPr>
          <a:xfrm>
            <a:off x="2610786" y="1636425"/>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cs typeface="Calibri"/>
              </a:rPr>
              <a:t>Image Aquisition</a:t>
            </a:r>
          </a:p>
        </p:txBody>
      </p:sp>
      <p:sp>
        <p:nvSpPr>
          <p:cNvPr id="9" name="Rectangle 8">
            <a:extLst>
              <a:ext uri="{FF2B5EF4-FFF2-40B4-BE49-F238E27FC236}">
                <a16:creationId xmlns:a16="http://schemas.microsoft.com/office/drawing/2014/main" id="{66672259-4A50-3617-3A42-AAF292C65B33}"/>
              </a:ext>
            </a:extLst>
          </p:cNvPr>
          <p:cNvSpPr/>
          <p:nvPr/>
        </p:nvSpPr>
        <p:spPr>
          <a:xfrm>
            <a:off x="5034196" y="1636424"/>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Crop and Resize detected faces</a:t>
            </a:r>
            <a:endParaRPr lang="en-US" dirty="0"/>
          </a:p>
        </p:txBody>
      </p:sp>
      <p:sp>
        <p:nvSpPr>
          <p:cNvPr id="10" name="Rectangle 9">
            <a:extLst>
              <a:ext uri="{FF2B5EF4-FFF2-40B4-BE49-F238E27FC236}">
                <a16:creationId xmlns:a16="http://schemas.microsoft.com/office/drawing/2014/main" id="{D1BB76AE-81B4-F99B-6AD2-5CB793519782}"/>
              </a:ext>
            </a:extLst>
          </p:cNvPr>
          <p:cNvSpPr/>
          <p:nvPr/>
        </p:nvSpPr>
        <p:spPr>
          <a:xfrm>
            <a:off x="249835" y="1636423"/>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Camera</a:t>
            </a:r>
            <a:endParaRPr lang="en-US" dirty="0"/>
          </a:p>
        </p:txBody>
      </p:sp>
      <p:sp>
        <p:nvSpPr>
          <p:cNvPr id="11" name="Rectangle 10">
            <a:extLst>
              <a:ext uri="{FF2B5EF4-FFF2-40B4-BE49-F238E27FC236}">
                <a16:creationId xmlns:a16="http://schemas.microsoft.com/office/drawing/2014/main" id="{9FDECF2E-B8C4-21C9-8352-A721B98430B6}"/>
              </a:ext>
            </a:extLst>
          </p:cNvPr>
          <p:cNvSpPr/>
          <p:nvPr/>
        </p:nvSpPr>
        <p:spPr>
          <a:xfrm>
            <a:off x="5421442" y="3247867"/>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Start recognizer on detected face</a:t>
            </a:r>
            <a:endParaRPr lang="en-US" dirty="0"/>
          </a:p>
        </p:txBody>
      </p:sp>
      <p:sp>
        <p:nvSpPr>
          <p:cNvPr id="12" name="Rectangle 11">
            <a:extLst>
              <a:ext uri="{FF2B5EF4-FFF2-40B4-BE49-F238E27FC236}">
                <a16:creationId xmlns:a16="http://schemas.microsoft.com/office/drawing/2014/main" id="{ED862738-30AC-B8DA-BFC7-F6D707BDB4B6}"/>
              </a:ext>
            </a:extLst>
          </p:cNvPr>
          <p:cNvSpPr/>
          <p:nvPr/>
        </p:nvSpPr>
        <p:spPr>
          <a:xfrm>
            <a:off x="2948063" y="3247866"/>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ea typeface="+mn-lt"/>
                <a:cs typeface="+mn-lt"/>
              </a:rPr>
              <a:t>Detection of faces from live videos</a:t>
            </a:r>
            <a:endParaRPr lang="en-US" dirty="0">
              <a:cs typeface="Calibri"/>
            </a:endParaRPr>
          </a:p>
        </p:txBody>
      </p:sp>
      <p:sp>
        <p:nvSpPr>
          <p:cNvPr id="13" name="Rectangle 12">
            <a:extLst>
              <a:ext uri="{FF2B5EF4-FFF2-40B4-BE49-F238E27FC236}">
                <a16:creationId xmlns:a16="http://schemas.microsoft.com/office/drawing/2014/main" id="{1952D054-373D-B4B9-2015-EF20FD3122BB}"/>
              </a:ext>
            </a:extLst>
          </p:cNvPr>
          <p:cNvSpPr/>
          <p:nvPr/>
        </p:nvSpPr>
        <p:spPr>
          <a:xfrm>
            <a:off x="524654" y="3247866"/>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Live streaming</a:t>
            </a:r>
            <a:endParaRPr lang="en-US" dirty="0"/>
          </a:p>
        </p:txBody>
      </p:sp>
      <p:sp>
        <p:nvSpPr>
          <p:cNvPr id="14" name="Rectangle 13">
            <a:extLst>
              <a:ext uri="{FF2B5EF4-FFF2-40B4-BE49-F238E27FC236}">
                <a16:creationId xmlns:a16="http://schemas.microsoft.com/office/drawing/2014/main" id="{CF5F5B58-CEC3-FCBC-2A4E-3B8CC60073F9}"/>
              </a:ext>
            </a:extLst>
          </p:cNvPr>
          <p:cNvSpPr/>
          <p:nvPr/>
        </p:nvSpPr>
        <p:spPr>
          <a:xfrm>
            <a:off x="9893506" y="1636424"/>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Train the recognizer with loaded training set</a:t>
            </a:r>
            <a:endParaRPr lang="en-US" dirty="0"/>
          </a:p>
        </p:txBody>
      </p:sp>
      <p:sp>
        <p:nvSpPr>
          <p:cNvPr id="15" name="Rectangle 14">
            <a:extLst>
              <a:ext uri="{FF2B5EF4-FFF2-40B4-BE49-F238E27FC236}">
                <a16:creationId xmlns:a16="http://schemas.microsoft.com/office/drawing/2014/main" id="{89225556-CFB9-288F-7B37-1C02F6038E82}"/>
              </a:ext>
            </a:extLst>
          </p:cNvPr>
          <p:cNvSpPr/>
          <p:nvPr/>
        </p:nvSpPr>
        <p:spPr>
          <a:xfrm>
            <a:off x="9331376" y="4996719"/>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Mark Attendance</a:t>
            </a:r>
            <a:endParaRPr lang="en-US" dirty="0"/>
          </a:p>
        </p:txBody>
      </p:sp>
      <p:sp>
        <p:nvSpPr>
          <p:cNvPr id="16" name="Rectangle 15">
            <a:extLst>
              <a:ext uri="{FF2B5EF4-FFF2-40B4-BE49-F238E27FC236}">
                <a16:creationId xmlns:a16="http://schemas.microsoft.com/office/drawing/2014/main" id="{80878495-3887-A1B9-2DCE-5BCF4130B7EE}"/>
              </a:ext>
            </a:extLst>
          </p:cNvPr>
          <p:cNvSpPr/>
          <p:nvPr/>
        </p:nvSpPr>
        <p:spPr>
          <a:xfrm>
            <a:off x="6433277" y="4996719"/>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Do not mark Attendance</a:t>
            </a:r>
            <a:endParaRPr lang="en-US" dirty="0"/>
          </a:p>
        </p:txBody>
      </p:sp>
      <p:sp>
        <p:nvSpPr>
          <p:cNvPr id="17" name="Rectangle 16">
            <a:extLst>
              <a:ext uri="{FF2B5EF4-FFF2-40B4-BE49-F238E27FC236}">
                <a16:creationId xmlns:a16="http://schemas.microsoft.com/office/drawing/2014/main" id="{74872048-ECEE-936B-511C-309B3E8479AF}"/>
              </a:ext>
            </a:extLst>
          </p:cNvPr>
          <p:cNvSpPr/>
          <p:nvPr/>
        </p:nvSpPr>
        <p:spPr>
          <a:xfrm>
            <a:off x="3535179" y="4996719"/>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Send respective message</a:t>
            </a:r>
            <a:endParaRPr lang="en-US" dirty="0"/>
          </a:p>
        </p:txBody>
      </p:sp>
      <p:sp>
        <p:nvSpPr>
          <p:cNvPr id="18" name="Rectangle 17">
            <a:extLst>
              <a:ext uri="{FF2B5EF4-FFF2-40B4-BE49-F238E27FC236}">
                <a16:creationId xmlns:a16="http://schemas.microsoft.com/office/drawing/2014/main" id="{558CD1F0-D5AB-0D30-99CD-9817542D5794}"/>
              </a:ext>
            </a:extLst>
          </p:cNvPr>
          <p:cNvSpPr/>
          <p:nvPr/>
        </p:nvSpPr>
        <p:spPr>
          <a:xfrm>
            <a:off x="7882326" y="3310325"/>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Pattern matching</a:t>
            </a:r>
            <a:endParaRPr lang="en-US" dirty="0"/>
          </a:p>
        </p:txBody>
      </p:sp>
      <p:sp>
        <p:nvSpPr>
          <p:cNvPr id="19" name="TextBox 18">
            <a:extLst>
              <a:ext uri="{FF2B5EF4-FFF2-40B4-BE49-F238E27FC236}">
                <a16:creationId xmlns:a16="http://schemas.microsoft.com/office/drawing/2014/main" id="{ED36C755-0254-E06F-2A20-681CC762A2B3}"/>
              </a:ext>
            </a:extLst>
          </p:cNvPr>
          <p:cNvSpPr txBox="1"/>
          <p:nvPr/>
        </p:nvSpPr>
        <p:spPr>
          <a:xfrm>
            <a:off x="4497048" y="437213"/>
            <a:ext cx="31979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latin typeface="Sitka Text"/>
                <a:cs typeface="Calibri"/>
              </a:rPr>
              <a:t>Flowchart</a:t>
            </a:r>
            <a:endParaRPr lang="en-US" sz="4800">
              <a:latin typeface="Sitka Text"/>
            </a:endParaRPr>
          </a:p>
        </p:txBody>
      </p:sp>
      <p:sp>
        <p:nvSpPr>
          <p:cNvPr id="20" name="Rectangle 19">
            <a:extLst>
              <a:ext uri="{FF2B5EF4-FFF2-40B4-BE49-F238E27FC236}">
                <a16:creationId xmlns:a16="http://schemas.microsoft.com/office/drawing/2014/main" id="{60A1C455-1903-149E-929A-DD54407D3ABB}"/>
              </a:ext>
            </a:extLst>
          </p:cNvPr>
          <p:cNvSpPr/>
          <p:nvPr/>
        </p:nvSpPr>
        <p:spPr>
          <a:xfrm>
            <a:off x="7432622" y="1636423"/>
            <a:ext cx="2011180" cy="1036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dirty="0">
                <a:cs typeface="Calibri"/>
              </a:rPr>
              <a:t>Load the training set for recognizer</a:t>
            </a:r>
            <a:endParaRPr lang="en-US" dirty="0"/>
          </a:p>
        </p:txBody>
      </p:sp>
      <p:pic>
        <p:nvPicPr>
          <p:cNvPr id="22" name="Picture 21" descr="A blue and orange text with a circle and a circle&#10;&#10;Description automatically generated">
            <a:extLst>
              <a:ext uri="{FF2B5EF4-FFF2-40B4-BE49-F238E27FC236}">
                <a16:creationId xmlns:a16="http://schemas.microsoft.com/office/drawing/2014/main" id="{BCB4E070-5F1E-D148-9689-973B18B34706}"/>
              </a:ext>
            </a:extLst>
          </p:cNvPr>
          <p:cNvPicPr>
            <a:picLocks noChangeAspect="1"/>
          </p:cNvPicPr>
          <p:nvPr/>
        </p:nvPicPr>
        <p:blipFill>
          <a:blip r:embed="rId2"/>
          <a:stretch>
            <a:fillRect/>
          </a:stretch>
        </p:blipFill>
        <p:spPr>
          <a:xfrm>
            <a:off x="228210" y="205725"/>
            <a:ext cx="2066925" cy="1000125"/>
          </a:xfrm>
          <a:prstGeom prst="rect">
            <a:avLst/>
          </a:prstGeom>
        </p:spPr>
      </p:pic>
      <p:cxnSp>
        <p:nvCxnSpPr>
          <p:cNvPr id="23" name="Straight Arrow Connector 22">
            <a:extLst>
              <a:ext uri="{FF2B5EF4-FFF2-40B4-BE49-F238E27FC236}">
                <a16:creationId xmlns:a16="http://schemas.microsoft.com/office/drawing/2014/main" id="{D7E677CB-E1AE-C479-6599-F1200027D7D0}"/>
              </a:ext>
            </a:extLst>
          </p:cNvPr>
          <p:cNvCxnSpPr/>
          <p:nvPr/>
        </p:nvCxnSpPr>
        <p:spPr>
          <a:xfrm>
            <a:off x="2266013" y="2159834"/>
            <a:ext cx="339776"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A248A503-C63D-45A4-83FA-CFBD9EC81E1F}"/>
              </a:ext>
            </a:extLst>
          </p:cNvPr>
          <p:cNvCxnSpPr>
            <a:cxnSpLocks/>
          </p:cNvCxnSpPr>
          <p:nvPr/>
        </p:nvCxnSpPr>
        <p:spPr>
          <a:xfrm>
            <a:off x="4689422" y="2159833"/>
            <a:ext cx="339776"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E9A1D23-F5B2-072E-36F6-CC58C944C33C}"/>
              </a:ext>
            </a:extLst>
          </p:cNvPr>
          <p:cNvCxnSpPr>
            <a:cxnSpLocks/>
          </p:cNvCxnSpPr>
          <p:nvPr/>
        </p:nvCxnSpPr>
        <p:spPr>
          <a:xfrm>
            <a:off x="7087849" y="2159834"/>
            <a:ext cx="339776"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1866B46-1DFF-AF91-47AB-F35ACA8212B1}"/>
              </a:ext>
            </a:extLst>
          </p:cNvPr>
          <p:cNvCxnSpPr>
            <a:cxnSpLocks/>
          </p:cNvCxnSpPr>
          <p:nvPr/>
        </p:nvCxnSpPr>
        <p:spPr>
          <a:xfrm>
            <a:off x="9511259" y="2159834"/>
            <a:ext cx="339776"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7EB2425-1641-09D0-5287-18E36B2C381B}"/>
              </a:ext>
            </a:extLst>
          </p:cNvPr>
          <p:cNvCxnSpPr>
            <a:cxnSpLocks/>
          </p:cNvCxnSpPr>
          <p:nvPr/>
        </p:nvCxnSpPr>
        <p:spPr>
          <a:xfrm>
            <a:off x="2603292" y="3708817"/>
            <a:ext cx="339776"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DC2FDA7-324E-94A3-23B7-EEC7A0889231}"/>
              </a:ext>
            </a:extLst>
          </p:cNvPr>
          <p:cNvCxnSpPr>
            <a:cxnSpLocks/>
          </p:cNvCxnSpPr>
          <p:nvPr/>
        </p:nvCxnSpPr>
        <p:spPr>
          <a:xfrm>
            <a:off x="5039193" y="3708818"/>
            <a:ext cx="339776"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F4210BE-AA9B-86BE-7616-B0F45B12510B}"/>
              </a:ext>
            </a:extLst>
          </p:cNvPr>
          <p:cNvCxnSpPr>
            <a:cxnSpLocks/>
          </p:cNvCxnSpPr>
          <p:nvPr/>
        </p:nvCxnSpPr>
        <p:spPr>
          <a:xfrm>
            <a:off x="7500077" y="3708817"/>
            <a:ext cx="339776"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77F61A9-DBBA-6457-1CC5-9F9B23FFA7F0}"/>
              </a:ext>
            </a:extLst>
          </p:cNvPr>
          <p:cNvCxnSpPr>
            <a:cxnSpLocks/>
          </p:cNvCxnSpPr>
          <p:nvPr/>
        </p:nvCxnSpPr>
        <p:spPr>
          <a:xfrm flipH="1">
            <a:off x="5553852" y="5457668"/>
            <a:ext cx="871929" cy="2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29AE0545-71A5-6C3F-2B2C-4ADB5154741B}"/>
              </a:ext>
            </a:extLst>
          </p:cNvPr>
          <p:cNvCxnSpPr>
            <a:cxnSpLocks/>
          </p:cNvCxnSpPr>
          <p:nvPr/>
        </p:nvCxnSpPr>
        <p:spPr>
          <a:xfrm>
            <a:off x="7437618" y="4733144"/>
            <a:ext cx="2495" cy="264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AA4B507F-E311-5A45-8C28-8F58439303A7}"/>
              </a:ext>
            </a:extLst>
          </p:cNvPr>
          <p:cNvCxnSpPr>
            <a:cxnSpLocks/>
          </p:cNvCxnSpPr>
          <p:nvPr/>
        </p:nvCxnSpPr>
        <p:spPr>
          <a:xfrm>
            <a:off x="10335716" y="4733143"/>
            <a:ext cx="2495" cy="264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2B0F4B8E-0D36-DF0F-331D-31D3AD5C733B}"/>
              </a:ext>
            </a:extLst>
          </p:cNvPr>
          <p:cNvCxnSpPr/>
          <p:nvPr/>
        </p:nvCxnSpPr>
        <p:spPr>
          <a:xfrm>
            <a:off x="7436058" y="4719090"/>
            <a:ext cx="2900596" cy="25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D43C33A8-348A-43FD-1B63-645EEAAA3DF6}"/>
              </a:ext>
            </a:extLst>
          </p:cNvPr>
          <p:cNvCxnSpPr/>
          <p:nvPr/>
        </p:nvCxnSpPr>
        <p:spPr>
          <a:xfrm>
            <a:off x="8878080" y="4349801"/>
            <a:ext cx="2500" cy="377253"/>
          </a:xfrm>
          <a:prstGeom prst="straightConnector1">
            <a:avLst/>
          </a:prstGeom>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972424CE-4397-C5D4-03BD-60F2D0D3C94D}"/>
              </a:ext>
            </a:extLst>
          </p:cNvPr>
          <p:cNvSpPr txBox="1"/>
          <p:nvPr/>
        </p:nvSpPr>
        <p:spPr>
          <a:xfrm>
            <a:off x="10405672" y="4621968"/>
            <a:ext cx="11992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matches</a:t>
            </a:r>
            <a:endParaRPr lang="en-US" dirty="0"/>
          </a:p>
        </p:txBody>
      </p:sp>
      <p:sp>
        <p:nvSpPr>
          <p:cNvPr id="38" name="TextBox 37">
            <a:extLst>
              <a:ext uri="{FF2B5EF4-FFF2-40B4-BE49-F238E27FC236}">
                <a16:creationId xmlns:a16="http://schemas.microsoft.com/office/drawing/2014/main" id="{75F6B7D9-AFE8-73B9-6AD4-57DAB860DF4F}"/>
              </a:ext>
            </a:extLst>
          </p:cNvPr>
          <p:cNvSpPr txBox="1"/>
          <p:nvPr/>
        </p:nvSpPr>
        <p:spPr>
          <a:xfrm>
            <a:off x="6170950" y="4621967"/>
            <a:ext cx="11992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cs typeface="Calibri"/>
              </a:rPr>
              <a:t>no</a:t>
            </a:r>
          </a:p>
        </p:txBody>
      </p:sp>
    </p:spTree>
    <p:extLst>
      <p:ext uri="{BB962C8B-B14F-4D97-AF65-F5344CB8AC3E}">
        <p14:creationId xmlns:p14="http://schemas.microsoft.com/office/powerpoint/2010/main" val="145372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AD46-CE27-CA47-1924-73CA09734C04}"/>
              </a:ext>
            </a:extLst>
          </p:cNvPr>
          <p:cNvSpPr>
            <a:spLocks noGrp="1"/>
          </p:cNvSpPr>
          <p:nvPr>
            <p:ph type="title"/>
          </p:nvPr>
        </p:nvSpPr>
        <p:spPr/>
        <p:txBody>
          <a:bodyPr/>
          <a:lstStyle/>
          <a:p>
            <a:pPr algn="ctr"/>
            <a:r>
              <a:rPr lang="en-US" dirty="0">
                <a:latin typeface="Sitka Text"/>
                <a:cs typeface="Calibri Light"/>
              </a:rPr>
              <a:t>Conclusion</a:t>
            </a:r>
            <a:endParaRPr lang="en-US" dirty="0">
              <a:latin typeface="Sitka Text"/>
            </a:endParaRPr>
          </a:p>
        </p:txBody>
      </p:sp>
      <p:sp>
        <p:nvSpPr>
          <p:cNvPr id="3" name="Content Placeholder 2">
            <a:extLst>
              <a:ext uri="{FF2B5EF4-FFF2-40B4-BE49-F238E27FC236}">
                <a16:creationId xmlns:a16="http://schemas.microsoft.com/office/drawing/2014/main" id="{0AE89DBC-8A8E-4E9F-27E7-F60F999845BD}"/>
              </a:ext>
            </a:extLst>
          </p:cNvPr>
          <p:cNvSpPr>
            <a:spLocks noGrp="1"/>
          </p:cNvSpPr>
          <p:nvPr>
            <p:ph idx="1"/>
          </p:nvPr>
        </p:nvSpPr>
        <p:spPr>
          <a:xfrm>
            <a:off x="1072296" y="2120554"/>
            <a:ext cx="10058400" cy="4023360"/>
          </a:xfrm>
        </p:spPr>
        <p:txBody>
          <a:bodyPr vert="horz" lIns="0" tIns="45720" rIns="0" bIns="45720" rtlCol="0" anchor="t">
            <a:normAutofit/>
          </a:bodyPr>
          <a:lstStyle/>
          <a:p>
            <a:pPr>
              <a:buFont typeface="Arial" panose="020F0502020204030204" pitchFamily="34" charset="0"/>
              <a:buChar char="•"/>
            </a:pPr>
            <a:r>
              <a:rPr lang="en-US" sz="2400" dirty="0">
                <a:solidFill>
                  <a:schemeClr val="tx1"/>
                </a:solidFill>
                <a:ea typeface="+mn-lt"/>
                <a:cs typeface="+mn-lt"/>
              </a:rPr>
              <a:t> Face Detection Attendance Management Project represents a significant advancement in attendance tracking systems, offering automation, accuracy, and efficiency. By harnessing facial recognition technology, the system eliminates manual processes, reduces errors, and provides real-time attendance data. It enhances security and user-friendliness, making it suitable for educational institutions and businesses alike.</a:t>
            </a:r>
            <a:endParaRPr lang="en-US" sz="2400">
              <a:solidFill>
                <a:schemeClr val="tx1"/>
              </a:solidFill>
              <a:ea typeface="+mn-lt"/>
              <a:cs typeface="+mn-lt"/>
            </a:endParaRPr>
          </a:p>
          <a:p>
            <a:pPr>
              <a:buFont typeface="Arial" panose="020F0502020204030204" pitchFamily="34" charset="0"/>
              <a:buChar char="•"/>
            </a:pPr>
            <a:r>
              <a:rPr lang="en-US" sz="2400" dirty="0">
                <a:solidFill>
                  <a:schemeClr val="tx1"/>
                </a:solidFill>
                <a:ea typeface="+mn-lt"/>
                <a:cs typeface="+mn-lt"/>
              </a:rPr>
              <a:t> In conclusion, the Face Detection Attendance Management Project not only optimizes current attendance management but also opens doors for innovative features and improvements to meet evolving educational and corporate needs. </a:t>
            </a:r>
            <a:endParaRPr lang="en-US" sz="2400" dirty="0">
              <a:solidFill>
                <a:schemeClr val="tx1"/>
              </a:solidFill>
              <a:cs typeface="Calibri"/>
            </a:endParaRPr>
          </a:p>
          <a:p>
            <a:pPr>
              <a:buFont typeface="Arial" panose="020F0502020204030204" pitchFamily="34" charset="0"/>
              <a:buChar char="•"/>
            </a:pPr>
            <a:endParaRPr lang="en-US" sz="2400"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FBB6093F-1D12-4813-8255-FD9A85903B6F}"/>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318561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6C66-036C-0F29-4A0D-B88F7D9D5D5F}"/>
              </a:ext>
            </a:extLst>
          </p:cNvPr>
          <p:cNvSpPr>
            <a:spLocks noGrp="1"/>
          </p:cNvSpPr>
          <p:nvPr>
            <p:ph type="title"/>
          </p:nvPr>
        </p:nvSpPr>
        <p:spPr/>
        <p:txBody>
          <a:bodyPr/>
          <a:lstStyle/>
          <a:p>
            <a:pPr algn="ctr"/>
            <a:r>
              <a:rPr lang="en-US" dirty="0">
                <a:latin typeface="Sitka Text"/>
                <a:cs typeface="Calibri Light"/>
              </a:rPr>
              <a:t>References Used</a:t>
            </a:r>
            <a:endParaRPr lang="en-US"/>
          </a:p>
        </p:txBody>
      </p:sp>
      <p:pic>
        <p:nvPicPr>
          <p:cNvPr id="4" name="Picture 3" descr="A blue and orange text with a circle and a circle&#10;&#10;Description automatically generated">
            <a:extLst>
              <a:ext uri="{FF2B5EF4-FFF2-40B4-BE49-F238E27FC236}">
                <a16:creationId xmlns:a16="http://schemas.microsoft.com/office/drawing/2014/main" id="{5FC6A6CB-FFCD-D9FB-B2DE-53C57C507D7D}"/>
              </a:ext>
            </a:extLst>
          </p:cNvPr>
          <p:cNvPicPr>
            <a:picLocks noChangeAspect="1"/>
          </p:cNvPicPr>
          <p:nvPr/>
        </p:nvPicPr>
        <p:blipFill>
          <a:blip r:embed="rId2"/>
          <a:stretch>
            <a:fillRect/>
          </a:stretch>
        </p:blipFill>
        <p:spPr>
          <a:xfrm>
            <a:off x="228210" y="205725"/>
            <a:ext cx="2066925" cy="1000125"/>
          </a:xfrm>
          <a:prstGeom prst="rect">
            <a:avLst/>
          </a:prstGeom>
        </p:spPr>
      </p:pic>
      <p:graphicFrame>
        <p:nvGraphicFramePr>
          <p:cNvPr id="6" name="Table 5">
            <a:extLst>
              <a:ext uri="{FF2B5EF4-FFF2-40B4-BE49-F238E27FC236}">
                <a16:creationId xmlns:a16="http://schemas.microsoft.com/office/drawing/2014/main" id="{CCC95E10-0E99-61B5-0D06-DC3A3AAE6076}"/>
              </a:ext>
            </a:extLst>
          </p:cNvPr>
          <p:cNvGraphicFramePr>
            <a:graphicFrameLocks noGrp="1"/>
          </p:cNvGraphicFramePr>
          <p:nvPr>
            <p:extLst>
              <p:ext uri="{D42A27DB-BD31-4B8C-83A1-F6EECF244321}">
                <p14:modId xmlns:p14="http://schemas.microsoft.com/office/powerpoint/2010/main" val="3379138562"/>
              </p:ext>
            </p:extLst>
          </p:nvPr>
        </p:nvGraphicFramePr>
        <p:xfrm>
          <a:off x="500" y="1821655"/>
          <a:ext cx="12191266" cy="4526470"/>
        </p:xfrm>
        <a:graphic>
          <a:graphicData uri="http://schemas.openxmlformats.org/drawingml/2006/table">
            <a:tbl>
              <a:tblPr firstRow="1" bandRow="1">
                <a:tableStyleId>{5C22544A-7EE6-4342-B048-85BDC9FD1C3A}</a:tableStyleId>
              </a:tblPr>
              <a:tblGrid>
                <a:gridCol w="824459">
                  <a:extLst>
                    <a:ext uri="{9D8B030D-6E8A-4147-A177-3AD203B41FA5}">
                      <a16:colId xmlns:a16="http://schemas.microsoft.com/office/drawing/2014/main" val="2395031397"/>
                    </a:ext>
                  </a:extLst>
                </a:gridCol>
                <a:gridCol w="3997376">
                  <a:extLst>
                    <a:ext uri="{9D8B030D-6E8A-4147-A177-3AD203B41FA5}">
                      <a16:colId xmlns:a16="http://schemas.microsoft.com/office/drawing/2014/main" val="3632798874"/>
                    </a:ext>
                  </a:extLst>
                </a:gridCol>
                <a:gridCol w="4272196">
                  <a:extLst>
                    <a:ext uri="{9D8B030D-6E8A-4147-A177-3AD203B41FA5}">
                      <a16:colId xmlns:a16="http://schemas.microsoft.com/office/drawing/2014/main" val="1617196725"/>
                    </a:ext>
                  </a:extLst>
                </a:gridCol>
                <a:gridCol w="3097235">
                  <a:extLst>
                    <a:ext uri="{9D8B030D-6E8A-4147-A177-3AD203B41FA5}">
                      <a16:colId xmlns:a16="http://schemas.microsoft.com/office/drawing/2014/main" val="1069924241"/>
                    </a:ext>
                  </a:extLst>
                </a:gridCol>
              </a:tblGrid>
              <a:tr h="722414">
                <a:tc>
                  <a:txBody>
                    <a:bodyPr/>
                    <a:lstStyle/>
                    <a:p>
                      <a:pPr algn="ctr"/>
                      <a:r>
                        <a:rPr lang="en-US" sz="2000" dirty="0"/>
                        <a:t>SR No</a:t>
                      </a:r>
                    </a:p>
                  </a:txBody>
                  <a:tcPr/>
                </a:tc>
                <a:tc>
                  <a:txBody>
                    <a:bodyPr/>
                    <a:lstStyle/>
                    <a:p>
                      <a:pPr algn="ctr"/>
                      <a:r>
                        <a:rPr lang="en-US" sz="2000" dirty="0"/>
                        <a:t>Research Paper Name</a:t>
                      </a:r>
                    </a:p>
                  </a:txBody>
                  <a:tcPr/>
                </a:tc>
                <a:tc>
                  <a:txBody>
                    <a:bodyPr/>
                    <a:lstStyle/>
                    <a:p>
                      <a:pPr algn="ctr"/>
                      <a:r>
                        <a:rPr lang="en-US" sz="2000" dirty="0"/>
                        <a:t>Author's Name</a:t>
                      </a:r>
                    </a:p>
                  </a:txBody>
                  <a:tcPr/>
                </a:tc>
                <a:tc>
                  <a:txBody>
                    <a:bodyPr/>
                    <a:lstStyle/>
                    <a:p>
                      <a:pPr algn="ctr"/>
                      <a:r>
                        <a:rPr lang="en-US" sz="2000" dirty="0"/>
                        <a:t>Year Published</a:t>
                      </a:r>
                    </a:p>
                  </a:txBody>
                  <a:tcPr/>
                </a:tc>
                <a:extLst>
                  <a:ext uri="{0D108BD9-81ED-4DB2-BD59-A6C34878D82A}">
                    <a16:rowId xmlns:a16="http://schemas.microsoft.com/office/drawing/2014/main" val="352158737"/>
                  </a:ext>
                </a:extLst>
              </a:tr>
              <a:tr h="722414">
                <a:tc>
                  <a:txBody>
                    <a:bodyPr/>
                    <a:lstStyle/>
                    <a:p>
                      <a:pPr algn="ctr"/>
                      <a:r>
                        <a:rPr lang="en-US" dirty="0"/>
                        <a:t>1</a:t>
                      </a:r>
                    </a:p>
                  </a:txBody>
                  <a:tcPr/>
                </a:tc>
                <a:tc>
                  <a:txBody>
                    <a:bodyPr/>
                    <a:lstStyle/>
                    <a:p>
                      <a:pPr lvl="0" algn="ctr">
                        <a:buNone/>
                      </a:pPr>
                      <a:r>
                        <a:rPr lang="en-US" sz="1800" b="0" i="0" u="none" strike="noStrike" noProof="0" dirty="0">
                          <a:latin typeface="Calibri"/>
                        </a:rPr>
                        <a:t>"Face Recognition based Attendance Management System"</a:t>
                      </a:r>
                      <a:endParaRPr lang="en-US" dirty="0"/>
                    </a:p>
                  </a:txBody>
                  <a:tcPr/>
                </a:tc>
                <a:tc>
                  <a:txBody>
                    <a:bodyPr/>
                    <a:lstStyle/>
                    <a:p>
                      <a:pPr lvl="0" algn="ctr">
                        <a:buNone/>
                      </a:pPr>
                      <a:r>
                        <a:rPr lang="en-US" sz="1800" b="0" i="0" u="none" strike="noStrike" noProof="0" dirty="0">
                          <a:latin typeface="Calibri"/>
                        </a:rPr>
                        <a:t>Smitha, Pavithra S Hegde, Afshin</a:t>
                      </a:r>
                      <a:endParaRPr lang="en-US" dirty="0"/>
                    </a:p>
                  </a:txBody>
                  <a:tcPr/>
                </a:tc>
                <a:tc>
                  <a:txBody>
                    <a:bodyPr/>
                    <a:lstStyle/>
                    <a:p>
                      <a:pPr algn="ctr"/>
                      <a:r>
                        <a:rPr lang="en-US" dirty="0"/>
                        <a:t>May 2020</a:t>
                      </a:r>
                    </a:p>
                  </a:txBody>
                  <a:tcPr/>
                </a:tc>
                <a:extLst>
                  <a:ext uri="{0D108BD9-81ED-4DB2-BD59-A6C34878D82A}">
                    <a16:rowId xmlns:a16="http://schemas.microsoft.com/office/drawing/2014/main" val="102022393"/>
                  </a:ext>
                </a:extLst>
              </a:tr>
              <a:tr h="722414">
                <a:tc>
                  <a:txBody>
                    <a:bodyPr/>
                    <a:lstStyle/>
                    <a:p>
                      <a:pPr algn="ctr"/>
                      <a:r>
                        <a:rPr lang="en-US" dirty="0"/>
                        <a:t>2</a:t>
                      </a:r>
                    </a:p>
                  </a:txBody>
                  <a:tcPr/>
                </a:tc>
                <a:tc>
                  <a:txBody>
                    <a:bodyPr/>
                    <a:lstStyle/>
                    <a:p>
                      <a:pPr lvl="0" algn="ctr">
                        <a:buNone/>
                      </a:pPr>
                      <a:r>
                        <a:rPr lang="en-US" sz="1800" b="0" i="0" u="none" strike="noStrike" noProof="0" dirty="0">
                          <a:latin typeface="Calibri"/>
                        </a:rPr>
                        <a:t>"Face Recognition based Attendance System"</a:t>
                      </a:r>
                      <a:endParaRPr lang="en-US" dirty="0"/>
                    </a:p>
                  </a:txBody>
                  <a:tcPr/>
                </a:tc>
                <a:tc>
                  <a:txBody>
                    <a:bodyPr/>
                    <a:lstStyle/>
                    <a:p>
                      <a:pPr lvl="0" algn="ctr">
                        <a:buNone/>
                      </a:pPr>
                      <a:r>
                        <a:rPr lang="en-US" sz="1800" b="0" i="0" u="none" strike="noStrike" noProof="0" dirty="0">
                          <a:latin typeface="Calibri"/>
                        </a:rPr>
                        <a:t>Dhanush Gowda H.L , K Vishal , </a:t>
                      </a:r>
                      <a:r>
                        <a:rPr lang="en-US" sz="1800" b="0" i="0" u="none" strike="noStrike" noProof="0" dirty="0" err="1">
                          <a:latin typeface="Calibri"/>
                        </a:rPr>
                        <a:t>Keertiraj</a:t>
                      </a:r>
                      <a:r>
                        <a:rPr lang="en-US" sz="1800" b="0" i="0" u="none" strike="noStrike" noProof="0" dirty="0">
                          <a:latin typeface="Calibri"/>
                        </a:rPr>
                        <a:t> B. R , Neha Kumari Dubey , Pooja M. R</a:t>
                      </a:r>
                      <a:endParaRPr lang="en-US" dirty="0"/>
                    </a:p>
                  </a:txBody>
                  <a:tcPr/>
                </a:tc>
                <a:tc>
                  <a:txBody>
                    <a:bodyPr/>
                    <a:lstStyle/>
                    <a:p>
                      <a:pPr algn="ctr"/>
                      <a:r>
                        <a:rPr lang="en-US" dirty="0"/>
                        <a:t>June 2020</a:t>
                      </a:r>
                    </a:p>
                  </a:txBody>
                  <a:tcPr/>
                </a:tc>
                <a:extLst>
                  <a:ext uri="{0D108BD9-81ED-4DB2-BD59-A6C34878D82A}">
                    <a16:rowId xmlns:a16="http://schemas.microsoft.com/office/drawing/2014/main" val="2058709291"/>
                  </a:ext>
                </a:extLst>
              </a:tr>
              <a:tr h="722414">
                <a:tc>
                  <a:txBody>
                    <a:bodyPr/>
                    <a:lstStyle/>
                    <a:p>
                      <a:pPr algn="ctr"/>
                      <a:r>
                        <a:rPr lang="en-US" dirty="0"/>
                        <a:t>3</a:t>
                      </a:r>
                    </a:p>
                  </a:txBody>
                  <a:tcPr/>
                </a:tc>
                <a:tc>
                  <a:txBody>
                    <a:bodyPr/>
                    <a:lstStyle/>
                    <a:p>
                      <a:pPr algn="ctr"/>
                      <a:r>
                        <a:rPr lang="en-US" dirty="0"/>
                        <a:t>"</a:t>
                      </a:r>
                      <a:r>
                        <a:rPr lang="en-US" sz="1800" b="0" i="0" u="none" strike="noStrike" noProof="0" dirty="0">
                          <a:latin typeface="Calibri"/>
                        </a:rPr>
                        <a:t>Face Recognition Smart Attendance System using Deep Transfer Learning</a:t>
                      </a:r>
                      <a:r>
                        <a:rPr lang="en-US" dirty="0"/>
                        <a:t>"</a:t>
                      </a:r>
                    </a:p>
                  </a:txBody>
                  <a:tcPr/>
                </a:tc>
                <a:tc>
                  <a:txBody>
                    <a:bodyPr/>
                    <a:lstStyle/>
                    <a:p>
                      <a:pPr lvl="0" algn="ctr">
                        <a:buNone/>
                      </a:pPr>
                      <a:r>
                        <a:rPr lang="en-US" sz="1800" b="0" i="0" u="none" strike="noStrike" noProof="0" dirty="0">
                          <a:latin typeface="Calibri"/>
                        </a:rPr>
                        <a:t>Khawla </a:t>
                      </a:r>
                      <a:r>
                        <a:rPr lang="en-US" sz="1800" b="0" i="0" u="none" strike="noStrike" noProof="0" dirty="0" err="1">
                          <a:latin typeface="Calibri"/>
                        </a:rPr>
                        <a:t>Alhanaee</a:t>
                      </a:r>
                      <a:r>
                        <a:rPr lang="en-US" sz="1800" b="0" i="0" u="none" strike="noStrike" noProof="0" dirty="0">
                          <a:latin typeface="Calibri"/>
                        </a:rPr>
                        <a:t> , Mitha </a:t>
                      </a:r>
                      <a:r>
                        <a:rPr lang="en-US" sz="1800" b="0" i="0" u="none" strike="noStrike" noProof="0" dirty="0" err="1">
                          <a:latin typeface="Calibri"/>
                        </a:rPr>
                        <a:t>Alhammadi</a:t>
                      </a:r>
                      <a:r>
                        <a:rPr lang="en-US" sz="1800" b="0" i="0" u="none" strike="noStrike" noProof="0" dirty="0">
                          <a:latin typeface="Calibri"/>
                        </a:rPr>
                        <a:t> , Nahla </a:t>
                      </a:r>
                      <a:r>
                        <a:rPr lang="en-US" sz="1800" b="0" i="0" u="none" strike="noStrike" noProof="0" dirty="0" err="1">
                          <a:latin typeface="Calibri"/>
                        </a:rPr>
                        <a:t>Almenhali</a:t>
                      </a:r>
                      <a:r>
                        <a:rPr lang="en-US" sz="1800" b="0" i="0" u="none" strike="noStrike" noProof="0" dirty="0">
                          <a:latin typeface="Calibri"/>
                        </a:rPr>
                        <a:t> , Maad Shatnawi</a:t>
                      </a:r>
                      <a:endParaRPr lang="en-US" dirty="0"/>
                    </a:p>
                  </a:txBody>
                  <a:tcPr/>
                </a:tc>
                <a:tc>
                  <a:txBody>
                    <a:bodyPr/>
                    <a:lstStyle/>
                    <a:p>
                      <a:pPr algn="ctr"/>
                      <a:r>
                        <a:rPr lang="en-US" dirty="0"/>
                        <a:t>September 2021</a:t>
                      </a:r>
                    </a:p>
                  </a:txBody>
                  <a:tcPr/>
                </a:tc>
                <a:extLst>
                  <a:ext uri="{0D108BD9-81ED-4DB2-BD59-A6C34878D82A}">
                    <a16:rowId xmlns:a16="http://schemas.microsoft.com/office/drawing/2014/main" val="1205617824"/>
                  </a:ext>
                </a:extLst>
              </a:tr>
              <a:tr h="722414">
                <a:tc>
                  <a:txBody>
                    <a:bodyPr/>
                    <a:lstStyle/>
                    <a:p>
                      <a:pPr algn="ctr"/>
                      <a:r>
                        <a:rPr lang="en-US" dirty="0"/>
                        <a:t>4</a:t>
                      </a:r>
                    </a:p>
                  </a:txBody>
                  <a:tcPr/>
                </a:tc>
                <a:tc>
                  <a:txBody>
                    <a:bodyPr/>
                    <a:lstStyle/>
                    <a:p>
                      <a:pPr algn="ctr"/>
                      <a:r>
                        <a:rPr lang="en-US" dirty="0"/>
                        <a:t>"</a:t>
                      </a:r>
                      <a:r>
                        <a:rPr lang="en-US" sz="1800" b="0" i="0" u="none" strike="noStrike" noProof="0" dirty="0">
                          <a:latin typeface="Calibri"/>
                        </a:rPr>
                        <a:t>Face Recognition Attendance System </a:t>
                      </a:r>
                      <a:r>
                        <a:rPr lang="en-US" dirty="0"/>
                        <a:t>"</a:t>
                      </a:r>
                    </a:p>
                  </a:txBody>
                  <a:tcPr/>
                </a:tc>
                <a:tc>
                  <a:txBody>
                    <a:bodyPr/>
                    <a:lstStyle/>
                    <a:p>
                      <a:pPr lvl="0" algn="ctr">
                        <a:buNone/>
                      </a:pPr>
                      <a:r>
                        <a:rPr lang="en-US" sz="1800" b="0" i="0" u="none" strike="noStrike" noProof="0" dirty="0">
                          <a:latin typeface="Calibri"/>
                        </a:rPr>
                        <a:t>Shrey Bhagat , Vithal Kashkari , Shubhangi Srivastava , Ashutosh Sharma</a:t>
                      </a:r>
                      <a:endParaRPr lang="en-US" dirty="0"/>
                    </a:p>
                  </a:txBody>
                  <a:tcPr/>
                </a:tc>
                <a:tc>
                  <a:txBody>
                    <a:bodyPr/>
                    <a:lstStyle/>
                    <a:p>
                      <a:pPr algn="ctr"/>
                      <a:r>
                        <a:rPr lang="en-US" dirty="0"/>
                        <a:t>January 2022</a:t>
                      </a:r>
                    </a:p>
                  </a:txBody>
                  <a:tcPr/>
                </a:tc>
                <a:extLst>
                  <a:ext uri="{0D108BD9-81ED-4DB2-BD59-A6C34878D82A}">
                    <a16:rowId xmlns:a16="http://schemas.microsoft.com/office/drawing/2014/main" val="2826479280"/>
                  </a:ext>
                </a:extLst>
              </a:tr>
              <a:tr h="722414">
                <a:tc>
                  <a:txBody>
                    <a:bodyPr/>
                    <a:lstStyle/>
                    <a:p>
                      <a:pPr lvl="0" algn="ctr">
                        <a:buNone/>
                      </a:pPr>
                      <a:r>
                        <a:rPr lang="en-US" dirty="0"/>
                        <a:t>5</a:t>
                      </a:r>
                    </a:p>
                  </a:txBody>
                  <a:tcPr/>
                </a:tc>
                <a:tc>
                  <a:txBody>
                    <a:bodyPr/>
                    <a:lstStyle/>
                    <a:p>
                      <a:pPr lvl="0" algn="ctr">
                        <a:buNone/>
                      </a:pPr>
                      <a:r>
                        <a:rPr lang="en-US" dirty="0"/>
                        <a:t>"</a:t>
                      </a:r>
                      <a:r>
                        <a:rPr lang="en-US" sz="1800" b="0" i="0" u="none" strike="noStrike" noProof="0" dirty="0">
                          <a:latin typeface="Calibri"/>
                        </a:rPr>
                        <a:t>A Review Paper on Attendance Management System Using Face Recognition </a:t>
                      </a:r>
                      <a:r>
                        <a:rPr lang="en-US" dirty="0"/>
                        <a:t>"</a:t>
                      </a:r>
                    </a:p>
                  </a:txBody>
                  <a:tcPr/>
                </a:tc>
                <a:tc>
                  <a:txBody>
                    <a:bodyPr/>
                    <a:lstStyle/>
                    <a:p>
                      <a:pPr lvl="0" algn="ctr">
                        <a:buNone/>
                      </a:pPr>
                      <a:r>
                        <a:rPr lang="en-US" sz="1800" b="0" i="0" u="none" strike="noStrike" noProof="0" dirty="0">
                          <a:latin typeface="Calibri"/>
                        </a:rPr>
                        <a:t>Soundarya S, Ashwini P, Rucha W, Gaurav K</a:t>
                      </a:r>
                      <a:endParaRPr lang="en-US" dirty="0"/>
                    </a:p>
                  </a:txBody>
                  <a:tcPr/>
                </a:tc>
                <a:tc>
                  <a:txBody>
                    <a:bodyPr/>
                    <a:lstStyle/>
                    <a:p>
                      <a:pPr lvl="0" algn="ctr">
                        <a:buNone/>
                      </a:pPr>
                      <a:r>
                        <a:rPr lang="en-US" sz="1800" b="0" i="0" u="none" strike="noStrike" noProof="0" dirty="0">
                          <a:latin typeface="Calibri"/>
                        </a:rPr>
                        <a:t>November 2021</a:t>
                      </a:r>
                      <a:endParaRPr lang="en-US" dirty="0"/>
                    </a:p>
                  </a:txBody>
                  <a:tcPr/>
                </a:tc>
                <a:extLst>
                  <a:ext uri="{0D108BD9-81ED-4DB2-BD59-A6C34878D82A}">
                    <a16:rowId xmlns:a16="http://schemas.microsoft.com/office/drawing/2014/main" val="67563933"/>
                  </a:ext>
                </a:extLst>
              </a:tr>
            </a:tbl>
          </a:graphicData>
        </a:graphic>
      </p:graphicFrame>
    </p:spTree>
    <p:extLst>
      <p:ext uri="{BB962C8B-B14F-4D97-AF65-F5344CB8AC3E}">
        <p14:creationId xmlns:p14="http://schemas.microsoft.com/office/powerpoint/2010/main" val="487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51D5-BFE4-BEFC-65C1-9252DA5053DD}"/>
              </a:ext>
            </a:extLst>
          </p:cNvPr>
          <p:cNvSpPr>
            <a:spLocks noGrp="1"/>
          </p:cNvSpPr>
          <p:nvPr>
            <p:ph type="title"/>
          </p:nvPr>
        </p:nvSpPr>
        <p:spPr>
          <a:xfrm>
            <a:off x="1259674" y="311587"/>
            <a:ext cx="10058400" cy="1450757"/>
          </a:xfrm>
        </p:spPr>
        <p:txBody>
          <a:bodyPr/>
          <a:lstStyle/>
          <a:p>
            <a:pPr algn="ctr"/>
            <a:r>
              <a:rPr lang="en-US" dirty="0">
                <a:latin typeface="Sitka Text"/>
                <a:cs typeface="Calibri Light"/>
              </a:rPr>
              <a:t>Introduction</a:t>
            </a:r>
            <a:endParaRPr lang="en-US" dirty="0">
              <a:latin typeface="Sitka Text"/>
            </a:endParaRPr>
          </a:p>
        </p:txBody>
      </p:sp>
      <p:pic>
        <p:nvPicPr>
          <p:cNvPr id="3" name="Picture 2" descr="A blue and orange text with a circle and a circle&#10;&#10;Description automatically generated">
            <a:extLst>
              <a:ext uri="{FF2B5EF4-FFF2-40B4-BE49-F238E27FC236}">
                <a16:creationId xmlns:a16="http://schemas.microsoft.com/office/drawing/2014/main" id="{64C6E923-28A6-080C-E12E-F2A1C3EE5EAA}"/>
              </a:ext>
            </a:extLst>
          </p:cNvPr>
          <p:cNvPicPr>
            <a:picLocks noChangeAspect="1"/>
          </p:cNvPicPr>
          <p:nvPr/>
        </p:nvPicPr>
        <p:blipFill>
          <a:blip r:embed="rId2"/>
          <a:stretch>
            <a:fillRect/>
          </a:stretch>
        </p:blipFill>
        <p:spPr>
          <a:xfrm>
            <a:off x="228210" y="205725"/>
            <a:ext cx="2066925" cy="1000125"/>
          </a:xfrm>
          <a:prstGeom prst="rect">
            <a:avLst/>
          </a:prstGeom>
        </p:spPr>
      </p:pic>
      <p:sp>
        <p:nvSpPr>
          <p:cNvPr id="4" name="TextBox 3">
            <a:extLst>
              <a:ext uri="{FF2B5EF4-FFF2-40B4-BE49-F238E27FC236}">
                <a16:creationId xmlns:a16="http://schemas.microsoft.com/office/drawing/2014/main" id="{81D30CB0-7833-7898-60F2-2E6EFA894B29}"/>
              </a:ext>
            </a:extLst>
          </p:cNvPr>
          <p:cNvSpPr txBox="1"/>
          <p:nvPr/>
        </p:nvSpPr>
        <p:spPr>
          <a:xfrm>
            <a:off x="762000" y="2111115"/>
            <a:ext cx="1104275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400" dirty="0">
                <a:ea typeface="+mn-lt"/>
                <a:cs typeface="+mn-lt"/>
              </a:rPr>
              <a:t>An Attendance Management System is a digital tool designed to streamline and automate the process of tracking and recording attendance in various settings, such as schools, businesses, or organizations. This project aims to create an efficient and user-friendly system that ensures accurate attendance records while saving time and reducing human errors.</a:t>
            </a:r>
            <a:endParaRPr lang="en-US">
              <a:cs typeface="Calibri" panose="020F0502020204030204"/>
            </a:endParaRPr>
          </a:p>
          <a:p>
            <a:pPr marL="342900" indent="-342900">
              <a:buFont typeface="Wingdings"/>
              <a:buChar char="§"/>
            </a:pPr>
            <a:r>
              <a:rPr lang="en-US" sz="2400" dirty="0">
                <a:ea typeface="+mn-lt"/>
                <a:cs typeface="+mn-lt"/>
              </a:rPr>
              <a:t>The project introduces a Face Detection Attendance Management System, employing advanced facial recognition technology for precise and efficient attendance tracking in educational and corporate sectors. Its core objectives are to boost efficiency, reduce errors, and elevate attendance management processes.</a:t>
            </a:r>
            <a:endParaRPr lang="en-US" sz="2400">
              <a:cs typeface="Calibri"/>
            </a:endParaRPr>
          </a:p>
        </p:txBody>
      </p:sp>
    </p:spTree>
    <p:extLst>
      <p:ext uri="{BB962C8B-B14F-4D97-AF65-F5344CB8AC3E}">
        <p14:creationId xmlns:p14="http://schemas.microsoft.com/office/powerpoint/2010/main" val="295279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orange text with a circle and a circle&#10;&#10;Description automatically generated">
            <a:extLst>
              <a:ext uri="{FF2B5EF4-FFF2-40B4-BE49-F238E27FC236}">
                <a16:creationId xmlns:a16="http://schemas.microsoft.com/office/drawing/2014/main" id="{AC7584BB-EB9C-57B9-4962-DBE2155057DD}"/>
              </a:ext>
            </a:extLst>
          </p:cNvPr>
          <p:cNvPicPr>
            <a:picLocks noChangeAspect="1"/>
          </p:cNvPicPr>
          <p:nvPr/>
        </p:nvPicPr>
        <p:blipFill>
          <a:blip r:embed="rId2"/>
          <a:stretch>
            <a:fillRect/>
          </a:stretch>
        </p:blipFill>
        <p:spPr>
          <a:xfrm>
            <a:off x="228210" y="205725"/>
            <a:ext cx="2066925" cy="1000125"/>
          </a:xfrm>
          <a:prstGeom prst="rect">
            <a:avLst/>
          </a:prstGeom>
        </p:spPr>
      </p:pic>
      <p:pic>
        <p:nvPicPr>
          <p:cNvPr id="5" name="Picture 4" descr="A blue and orange text&#10;&#10;Description automatically generated">
            <a:extLst>
              <a:ext uri="{FF2B5EF4-FFF2-40B4-BE49-F238E27FC236}">
                <a16:creationId xmlns:a16="http://schemas.microsoft.com/office/drawing/2014/main" id="{BDF8D25A-1FEB-F0BD-F19A-4E6BA474F54A}"/>
              </a:ext>
            </a:extLst>
          </p:cNvPr>
          <p:cNvPicPr>
            <a:picLocks noChangeAspect="1"/>
          </p:cNvPicPr>
          <p:nvPr/>
        </p:nvPicPr>
        <p:blipFill rotWithShape="1">
          <a:blip r:embed="rId3"/>
          <a:srcRect l="4566" r="-457" b="454"/>
          <a:stretch/>
        </p:blipFill>
        <p:spPr>
          <a:xfrm>
            <a:off x="3200400" y="-3747"/>
            <a:ext cx="5990761" cy="6203453"/>
          </a:xfrm>
          <a:prstGeom prst="rect">
            <a:avLst/>
          </a:prstGeom>
        </p:spPr>
      </p:pic>
    </p:spTree>
    <p:extLst>
      <p:ext uri="{BB962C8B-B14F-4D97-AF65-F5344CB8AC3E}">
        <p14:creationId xmlns:p14="http://schemas.microsoft.com/office/powerpoint/2010/main" val="188485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6C4D-9FBB-7BCE-AC20-39EF772C4BAC}"/>
              </a:ext>
            </a:extLst>
          </p:cNvPr>
          <p:cNvSpPr>
            <a:spLocks noGrp="1"/>
          </p:cNvSpPr>
          <p:nvPr>
            <p:ph type="title"/>
          </p:nvPr>
        </p:nvSpPr>
        <p:spPr>
          <a:xfrm>
            <a:off x="1072296" y="773783"/>
            <a:ext cx="10058400" cy="901119"/>
          </a:xfrm>
        </p:spPr>
        <p:txBody>
          <a:bodyPr/>
          <a:lstStyle/>
          <a:p>
            <a:pPr algn="ctr"/>
            <a:r>
              <a:rPr lang="en-US" dirty="0">
                <a:latin typeface="Sitka Text"/>
                <a:cs typeface="Calibri Light"/>
              </a:rPr>
              <a:t>Abstract</a:t>
            </a:r>
            <a:endParaRPr lang="en-US" dirty="0">
              <a:latin typeface="Sitka Text"/>
            </a:endParaRPr>
          </a:p>
        </p:txBody>
      </p:sp>
      <p:sp>
        <p:nvSpPr>
          <p:cNvPr id="3" name="Content Placeholder 2">
            <a:extLst>
              <a:ext uri="{FF2B5EF4-FFF2-40B4-BE49-F238E27FC236}">
                <a16:creationId xmlns:a16="http://schemas.microsoft.com/office/drawing/2014/main" id="{2C8F7B0D-681E-1A91-8223-6DFC5BE09EC6}"/>
              </a:ext>
            </a:extLst>
          </p:cNvPr>
          <p:cNvSpPr>
            <a:spLocks noGrp="1"/>
          </p:cNvSpPr>
          <p:nvPr>
            <p:ph idx="1"/>
          </p:nvPr>
        </p:nvSpPr>
        <p:spPr>
          <a:xfrm>
            <a:off x="1072296" y="1758291"/>
            <a:ext cx="10058400" cy="4747884"/>
          </a:xfrm>
        </p:spPr>
        <p:txBody>
          <a:bodyPr vert="horz" lIns="0" tIns="45720" rIns="0" bIns="45720" rtlCol="0" anchor="t">
            <a:noAutofit/>
          </a:bodyPr>
          <a:lstStyle/>
          <a:p>
            <a:r>
              <a:rPr lang="en-US" b="1" dirty="0">
                <a:solidFill>
                  <a:schemeClr val="tx1"/>
                </a:solidFill>
                <a:ea typeface="+mn-lt"/>
                <a:cs typeface="+mn-lt"/>
              </a:rPr>
              <a:t>Objective</a:t>
            </a:r>
            <a:r>
              <a:rPr lang="en-US" dirty="0">
                <a:solidFill>
                  <a:schemeClr val="tx1"/>
                </a:solidFill>
                <a:ea typeface="+mn-lt"/>
                <a:cs typeface="+mn-lt"/>
              </a:rPr>
              <a:t>: Automate attendance tracking using facial recognition technology.</a:t>
            </a:r>
            <a:endParaRPr lang="en-US" dirty="0">
              <a:solidFill>
                <a:schemeClr val="tx1"/>
              </a:solidFill>
              <a:cs typeface="Calibri"/>
            </a:endParaRPr>
          </a:p>
          <a:p>
            <a:r>
              <a:rPr lang="en-US" b="1" dirty="0">
                <a:solidFill>
                  <a:schemeClr val="tx1"/>
                </a:solidFill>
                <a:ea typeface="+mn-lt"/>
                <a:cs typeface="+mn-lt"/>
              </a:rPr>
              <a:t>Benefits</a:t>
            </a:r>
            <a:r>
              <a:rPr lang="en-US" dirty="0">
                <a:solidFill>
                  <a:schemeClr val="tx1"/>
                </a:solidFill>
                <a:ea typeface="+mn-lt"/>
                <a:cs typeface="+mn-lt"/>
              </a:rPr>
              <a:t>:</a:t>
            </a:r>
            <a:endParaRPr lang="en-US" dirty="0">
              <a:solidFill>
                <a:schemeClr val="tx1"/>
              </a:solidFill>
              <a:cs typeface="Calibri"/>
            </a:endParaRPr>
          </a:p>
          <a:p>
            <a:pPr marL="383540" lvl="1"/>
            <a:r>
              <a:rPr lang="en-US" sz="2000" dirty="0">
                <a:solidFill>
                  <a:schemeClr val="tx1"/>
                </a:solidFill>
                <a:ea typeface="+mn-lt"/>
                <a:cs typeface="+mn-lt"/>
              </a:rPr>
              <a:t>Accurate and efficient attendance recording.</a:t>
            </a:r>
            <a:endParaRPr lang="en-US" sz="2000" dirty="0">
              <a:solidFill>
                <a:schemeClr val="tx1"/>
              </a:solidFill>
              <a:cs typeface="Calibri"/>
            </a:endParaRPr>
          </a:p>
          <a:p>
            <a:pPr marL="383540" lvl="1"/>
            <a:r>
              <a:rPr lang="en-US" sz="2000" dirty="0">
                <a:solidFill>
                  <a:schemeClr val="tx1"/>
                </a:solidFill>
                <a:ea typeface="+mn-lt"/>
                <a:cs typeface="+mn-lt"/>
              </a:rPr>
              <a:t>Reduces manual errors.</a:t>
            </a:r>
            <a:endParaRPr lang="en-US" sz="2000" dirty="0">
              <a:solidFill>
                <a:schemeClr val="tx1"/>
              </a:solidFill>
              <a:cs typeface="Calibri"/>
            </a:endParaRPr>
          </a:p>
          <a:p>
            <a:pPr marL="383540" lvl="1"/>
            <a:r>
              <a:rPr lang="en-US" sz="2000" dirty="0">
                <a:solidFill>
                  <a:schemeClr val="tx1"/>
                </a:solidFill>
                <a:ea typeface="+mn-lt"/>
                <a:cs typeface="+mn-lt"/>
              </a:rPr>
              <a:t>Streamlines attendance management.</a:t>
            </a:r>
            <a:endParaRPr lang="en-US" sz="2000" dirty="0">
              <a:solidFill>
                <a:schemeClr val="tx1"/>
              </a:solidFill>
              <a:cs typeface="Calibri"/>
            </a:endParaRPr>
          </a:p>
          <a:p>
            <a:r>
              <a:rPr lang="en-US" b="1" dirty="0">
                <a:solidFill>
                  <a:schemeClr val="tx1"/>
                </a:solidFill>
                <a:ea typeface="+mn-lt"/>
                <a:cs typeface="+mn-lt"/>
              </a:rPr>
              <a:t>Key Features</a:t>
            </a:r>
            <a:r>
              <a:rPr lang="en-US" dirty="0">
                <a:solidFill>
                  <a:schemeClr val="tx1"/>
                </a:solidFill>
                <a:ea typeface="+mn-lt"/>
                <a:cs typeface="+mn-lt"/>
              </a:rPr>
              <a:t>:</a:t>
            </a:r>
            <a:endParaRPr lang="en-US" dirty="0">
              <a:solidFill>
                <a:schemeClr val="tx1"/>
              </a:solidFill>
              <a:cs typeface="Calibri"/>
            </a:endParaRPr>
          </a:p>
          <a:p>
            <a:pPr marL="383540" lvl="1"/>
            <a:r>
              <a:rPr lang="en-US" sz="2000" dirty="0">
                <a:solidFill>
                  <a:schemeClr val="tx1"/>
                </a:solidFill>
                <a:ea typeface="+mn-lt"/>
                <a:cs typeface="+mn-lt"/>
              </a:rPr>
              <a:t>Facial recognition for identity verification.</a:t>
            </a:r>
            <a:endParaRPr lang="en-US" sz="2000" dirty="0">
              <a:solidFill>
                <a:schemeClr val="tx1"/>
              </a:solidFill>
              <a:cs typeface="Calibri"/>
            </a:endParaRPr>
          </a:p>
          <a:p>
            <a:pPr marL="383540" lvl="1"/>
            <a:r>
              <a:rPr lang="en-US" sz="2000" dirty="0">
                <a:solidFill>
                  <a:schemeClr val="tx1"/>
                </a:solidFill>
                <a:ea typeface="+mn-lt"/>
                <a:cs typeface="+mn-lt"/>
              </a:rPr>
              <a:t>Real-time attendance tracking.</a:t>
            </a:r>
            <a:endParaRPr lang="en-US" sz="2000" dirty="0">
              <a:solidFill>
                <a:schemeClr val="tx1"/>
              </a:solidFill>
              <a:cs typeface="Calibri"/>
            </a:endParaRPr>
          </a:p>
          <a:p>
            <a:pPr marL="383540" lvl="1"/>
            <a:r>
              <a:rPr lang="en-US" sz="2000" dirty="0">
                <a:solidFill>
                  <a:schemeClr val="tx1"/>
                </a:solidFill>
                <a:ea typeface="+mn-lt"/>
                <a:cs typeface="+mn-lt"/>
              </a:rPr>
              <a:t>User-friendly interface.</a:t>
            </a:r>
            <a:endParaRPr lang="en-US" sz="2000" dirty="0">
              <a:solidFill>
                <a:schemeClr val="tx1"/>
              </a:solidFill>
              <a:cs typeface="Calibri"/>
            </a:endParaRPr>
          </a:p>
          <a:p>
            <a:pPr marL="383540" lvl="1"/>
            <a:r>
              <a:rPr lang="en-US" sz="2000" dirty="0">
                <a:solidFill>
                  <a:schemeClr val="tx1"/>
                </a:solidFill>
                <a:ea typeface="+mn-lt"/>
                <a:cs typeface="+mn-lt"/>
              </a:rPr>
              <a:t>Reporting and analytics.</a:t>
            </a:r>
            <a:endParaRPr lang="en-US" sz="2000" dirty="0">
              <a:solidFill>
                <a:schemeClr val="tx1"/>
              </a:solidFill>
              <a:cs typeface="Calibri"/>
            </a:endParaRPr>
          </a:p>
          <a:p>
            <a:r>
              <a:rPr lang="en-US" b="1" dirty="0">
                <a:solidFill>
                  <a:schemeClr val="tx1"/>
                </a:solidFill>
                <a:ea typeface="+mn-lt"/>
                <a:cs typeface="+mn-lt"/>
              </a:rPr>
              <a:t>Target Users</a:t>
            </a:r>
            <a:r>
              <a:rPr lang="en-US" dirty="0">
                <a:solidFill>
                  <a:schemeClr val="tx1"/>
                </a:solidFill>
                <a:ea typeface="+mn-lt"/>
                <a:cs typeface="+mn-lt"/>
              </a:rPr>
              <a:t>: Educational institutions, businesses, organizations.</a:t>
            </a:r>
            <a:endParaRPr lang="en-US" dirty="0">
              <a:solidFill>
                <a:schemeClr val="tx1"/>
              </a:solidFill>
              <a:cs typeface="Calibri"/>
            </a:endParaRPr>
          </a:p>
          <a:p>
            <a:r>
              <a:rPr lang="en-US" b="1" dirty="0">
                <a:solidFill>
                  <a:schemeClr val="tx1"/>
                </a:solidFill>
                <a:ea typeface="+mn-lt"/>
                <a:cs typeface="+mn-lt"/>
              </a:rPr>
              <a:t>Impact</a:t>
            </a:r>
            <a:r>
              <a:rPr lang="en-US" dirty="0">
                <a:solidFill>
                  <a:schemeClr val="tx1"/>
                </a:solidFill>
                <a:ea typeface="+mn-lt"/>
                <a:cs typeface="+mn-lt"/>
              </a:rPr>
              <a:t>: Enhances efficiency and data accuracy in attendance management processes.</a:t>
            </a:r>
            <a:endParaRPr lang="en-US" dirty="0">
              <a:solidFill>
                <a:schemeClr val="tx1"/>
              </a:solidFill>
              <a:cs typeface="Calibri"/>
            </a:endParaRPr>
          </a:p>
          <a:p>
            <a:endParaRPr lang="en-US"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A5195D75-94D1-D59A-BE1A-B077628306AC}"/>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397275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402D87-1F5D-0850-4470-FBA0533ED2BE}"/>
              </a:ext>
            </a:extLst>
          </p:cNvPr>
          <p:cNvGraphicFramePr>
            <a:graphicFrameLocks noGrp="1"/>
          </p:cNvGraphicFramePr>
          <p:nvPr>
            <p:extLst>
              <p:ext uri="{D42A27DB-BD31-4B8C-83A1-F6EECF244321}">
                <p14:modId xmlns:p14="http://schemas.microsoft.com/office/powerpoint/2010/main" val="818344957"/>
              </p:ext>
            </p:extLst>
          </p:nvPr>
        </p:nvGraphicFramePr>
        <p:xfrm>
          <a:off x="0" y="936885"/>
          <a:ext cx="12192007" cy="5386573"/>
        </p:xfrm>
        <a:graphic>
          <a:graphicData uri="http://schemas.openxmlformats.org/drawingml/2006/table">
            <a:tbl>
              <a:tblPr firstRow="1" bandRow="1">
                <a:tableStyleId>{5C22544A-7EE6-4342-B048-85BDC9FD1C3A}</a:tableStyleId>
              </a:tblPr>
              <a:tblGrid>
                <a:gridCol w="836949">
                  <a:extLst>
                    <a:ext uri="{9D8B030D-6E8A-4147-A177-3AD203B41FA5}">
                      <a16:colId xmlns:a16="http://schemas.microsoft.com/office/drawing/2014/main" val="16110403"/>
                    </a:ext>
                  </a:extLst>
                </a:gridCol>
                <a:gridCol w="2223540">
                  <a:extLst>
                    <a:ext uri="{9D8B030D-6E8A-4147-A177-3AD203B41FA5}">
                      <a16:colId xmlns:a16="http://schemas.microsoft.com/office/drawing/2014/main" val="426932970"/>
                    </a:ext>
                  </a:extLst>
                </a:gridCol>
                <a:gridCol w="9131518">
                  <a:extLst>
                    <a:ext uri="{9D8B030D-6E8A-4147-A177-3AD203B41FA5}">
                      <a16:colId xmlns:a16="http://schemas.microsoft.com/office/drawing/2014/main" val="1779877878"/>
                    </a:ext>
                  </a:extLst>
                </a:gridCol>
              </a:tblGrid>
              <a:tr h="849442">
                <a:tc>
                  <a:txBody>
                    <a:bodyPr/>
                    <a:lstStyle/>
                    <a:p>
                      <a:pPr algn="ctr" rtl="0" fontAlgn="t">
                        <a:spcBef>
                          <a:spcPts val="0"/>
                        </a:spcBef>
                        <a:spcAft>
                          <a:spcPts val="0"/>
                        </a:spcAft>
                      </a:pPr>
                      <a:r>
                        <a:rPr lang="en-US" sz="2400" b="1" i="0" dirty="0">
                          <a:effectLst/>
                          <a:latin typeface="Times New Roman"/>
                        </a:rPr>
                        <a:t>Sr. No</a:t>
                      </a:r>
                    </a:p>
                  </a:txBody>
                  <a:tcPr marL="63500" marR="63500" marT="63500" marB="63500"/>
                </a:tc>
                <a:tc>
                  <a:txBody>
                    <a:bodyPr/>
                    <a:lstStyle/>
                    <a:p>
                      <a:pPr algn="ctr" rtl="0" fontAlgn="t">
                        <a:spcBef>
                          <a:spcPts val="0"/>
                        </a:spcBef>
                        <a:spcAft>
                          <a:spcPts val="0"/>
                        </a:spcAft>
                      </a:pPr>
                      <a:r>
                        <a:rPr lang="en-US" sz="2400" b="1" i="0" dirty="0">
                          <a:effectLst/>
                          <a:latin typeface="Times New Roman"/>
                        </a:rPr>
                        <a:t>Author</a:t>
                      </a:r>
                    </a:p>
                  </a:txBody>
                  <a:tcPr marL="63500" marR="63500" marT="63500" marB="63500"/>
                </a:tc>
                <a:tc>
                  <a:txBody>
                    <a:bodyPr/>
                    <a:lstStyle/>
                    <a:p>
                      <a:pPr algn="ctr" rtl="0" fontAlgn="t">
                        <a:spcBef>
                          <a:spcPts val="0"/>
                        </a:spcBef>
                        <a:spcAft>
                          <a:spcPts val="0"/>
                        </a:spcAft>
                      </a:pPr>
                      <a:r>
                        <a:rPr lang="en-US" sz="2400" b="1" i="0" dirty="0">
                          <a:effectLst/>
                          <a:latin typeface="Times New Roman"/>
                        </a:rPr>
                        <a:t>Summary</a:t>
                      </a:r>
                    </a:p>
                  </a:txBody>
                  <a:tcPr marL="63500" marR="63500" marT="63500" marB="63500"/>
                </a:tc>
                <a:extLst>
                  <a:ext uri="{0D108BD9-81ED-4DB2-BD59-A6C34878D82A}">
                    <a16:rowId xmlns:a16="http://schemas.microsoft.com/office/drawing/2014/main" val="874226896"/>
                  </a:ext>
                </a:extLst>
              </a:tr>
              <a:tr h="4528053">
                <a:tc>
                  <a:txBody>
                    <a:bodyPr/>
                    <a:lstStyle/>
                    <a:p>
                      <a:pPr algn="ctr" rtl="0" fontAlgn="t">
                        <a:spcBef>
                          <a:spcPts val="0"/>
                        </a:spcBef>
                        <a:spcAft>
                          <a:spcPts val="0"/>
                        </a:spcAft>
                      </a:pPr>
                      <a:r>
                        <a:rPr lang="en-US" sz="2400" dirty="0">
                          <a:effectLst/>
                        </a:rPr>
                        <a:t>1</a:t>
                      </a:r>
                    </a:p>
                  </a:txBody>
                  <a:tcPr marL="63500" marR="63500" marT="63500" marB="63500"/>
                </a:tc>
                <a:tc>
                  <a:txBody>
                    <a:bodyPr/>
                    <a:lstStyle/>
                    <a:p>
                      <a:pPr rtl="0" fontAlgn="t">
                        <a:spcBef>
                          <a:spcPts val="0"/>
                        </a:spcBef>
                        <a:spcAft>
                          <a:spcPts val="0"/>
                        </a:spcAft>
                      </a:pPr>
                      <a:r>
                        <a:rPr lang="en-US" sz="2400" dirty="0">
                          <a:effectLst/>
                        </a:rPr>
                        <a:t>Smitha, Pavithra S Hegde, Afshin</a:t>
                      </a:r>
                    </a:p>
                  </a:txBody>
                  <a:tcPr marL="63500" marR="63500" marT="63500" marB="63500"/>
                </a:tc>
                <a:tc>
                  <a:txBody>
                    <a:bodyPr/>
                    <a:lstStyle/>
                    <a:p>
                      <a:pPr marL="0" indent="0" rtl="0" fontAlgn="t">
                        <a:spcBef>
                          <a:spcPts val="0"/>
                        </a:spcBef>
                        <a:spcAft>
                          <a:spcPts val="0"/>
                        </a:spcAft>
                        <a:buNone/>
                      </a:pPr>
                      <a:r>
                        <a:rPr lang="en-US" sz="2400" dirty="0">
                          <a:effectLst/>
                        </a:rPr>
                        <a:t>1. The paper introduces a modern attendance tracking system using face recognition technology to reduce manual effort and time in educational institutions.</a:t>
                      </a:r>
                    </a:p>
                    <a:p>
                      <a:pPr marL="0" indent="0" rtl="0" fontAlgn="t">
                        <a:spcBef>
                          <a:spcPts val="0"/>
                        </a:spcBef>
                        <a:spcAft>
                          <a:spcPts val="0"/>
                        </a:spcAft>
                        <a:buNone/>
                      </a:pPr>
                      <a:br>
                        <a:rPr lang="en-US" sz="2400" dirty="0">
                          <a:effectLst/>
                        </a:rPr>
                      </a:br>
                      <a:r>
                        <a:rPr lang="en-US" sz="2400" dirty="0">
                          <a:effectLst/>
                        </a:rPr>
                        <a:t>2. The proposed system includes dataset creation, face detection, and face recognition components, allowing for real-time attendance updates through live streaming video.</a:t>
                      </a:r>
                    </a:p>
                    <a:p>
                      <a:pPr marL="0" indent="0" rtl="0" fontAlgn="t">
                        <a:spcBef>
                          <a:spcPts val="0"/>
                        </a:spcBef>
                        <a:spcAft>
                          <a:spcPts val="0"/>
                        </a:spcAft>
                        <a:buNone/>
                      </a:pPr>
                      <a:br>
                        <a:rPr lang="en-US" sz="2400" dirty="0">
                          <a:effectLst/>
                        </a:rPr>
                      </a:br>
                      <a:r>
                        <a:rPr lang="en-US" sz="2400" dirty="0">
                          <a:effectLst/>
                        </a:rPr>
                        <a:t>3. Key advantages of the system include time savings, accuracy, and automatic notifications to faculty members for absent students, making it an efficient solution for attendance tracking.</a:t>
                      </a:r>
                    </a:p>
                  </a:txBody>
                  <a:tcPr marL="63500" marR="63500" marT="63500" marB="63500"/>
                </a:tc>
                <a:extLst>
                  <a:ext uri="{0D108BD9-81ED-4DB2-BD59-A6C34878D82A}">
                    <a16:rowId xmlns:a16="http://schemas.microsoft.com/office/drawing/2014/main" val="2562954432"/>
                  </a:ext>
                </a:extLst>
              </a:tr>
            </a:tbl>
          </a:graphicData>
        </a:graphic>
      </p:graphicFrame>
      <p:sp>
        <p:nvSpPr>
          <p:cNvPr id="4" name="TextBox 3">
            <a:extLst>
              <a:ext uri="{FF2B5EF4-FFF2-40B4-BE49-F238E27FC236}">
                <a16:creationId xmlns:a16="http://schemas.microsoft.com/office/drawing/2014/main" id="{7EFDC7EB-6603-536E-0A92-CD5C6A19684F}"/>
              </a:ext>
            </a:extLst>
          </p:cNvPr>
          <p:cNvSpPr txBox="1"/>
          <p:nvPr/>
        </p:nvSpPr>
        <p:spPr>
          <a:xfrm>
            <a:off x="3247869" y="137410"/>
            <a:ext cx="56962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Text"/>
                <a:cs typeface="Calibri"/>
              </a:rPr>
              <a:t>Literature Survey</a:t>
            </a:r>
            <a:endParaRPr lang="en-US" sz="4800">
              <a:latin typeface="Sitka Text"/>
            </a:endParaRPr>
          </a:p>
        </p:txBody>
      </p:sp>
      <p:pic>
        <p:nvPicPr>
          <p:cNvPr id="6" name="Picture 5" descr="A blue and orange text with a circle and a circle&#10;&#10;Description automatically generated">
            <a:extLst>
              <a:ext uri="{FF2B5EF4-FFF2-40B4-BE49-F238E27FC236}">
                <a16:creationId xmlns:a16="http://schemas.microsoft.com/office/drawing/2014/main" id="{2C2853AF-F923-A9F4-B801-679C7404589D}"/>
              </a:ext>
            </a:extLst>
          </p:cNvPr>
          <p:cNvPicPr>
            <a:picLocks noChangeAspect="1"/>
          </p:cNvPicPr>
          <p:nvPr/>
        </p:nvPicPr>
        <p:blipFill>
          <a:blip r:embed="rId2"/>
          <a:stretch>
            <a:fillRect/>
          </a:stretch>
        </p:blipFill>
        <p:spPr>
          <a:xfrm>
            <a:off x="3358" y="55823"/>
            <a:ext cx="2066925" cy="1000125"/>
          </a:xfrm>
          <a:prstGeom prst="rect">
            <a:avLst/>
          </a:prstGeom>
        </p:spPr>
      </p:pic>
    </p:spTree>
    <p:extLst>
      <p:ext uri="{BB962C8B-B14F-4D97-AF65-F5344CB8AC3E}">
        <p14:creationId xmlns:p14="http://schemas.microsoft.com/office/powerpoint/2010/main" val="277191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402D87-1F5D-0850-4470-FBA0533ED2BE}"/>
              </a:ext>
            </a:extLst>
          </p:cNvPr>
          <p:cNvGraphicFramePr>
            <a:graphicFrameLocks noGrp="1"/>
          </p:cNvGraphicFramePr>
          <p:nvPr>
            <p:extLst>
              <p:ext uri="{D42A27DB-BD31-4B8C-83A1-F6EECF244321}">
                <p14:modId xmlns:p14="http://schemas.microsoft.com/office/powerpoint/2010/main" val="2641767293"/>
              </p:ext>
            </p:extLst>
          </p:nvPr>
        </p:nvGraphicFramePr>
        <p:xfrm>
          <a:off x="0" y="936885"/>
          <a:ext cx="12192005" cy="5386573"/>
        </p:xfrm>
        <a:graphic>
          <a:graphicData uri="http://schemas.openxmlformats.org/drawingml/2006/table">
            <a:tbl>
              <a:tblPr firstRow="1" bandRow="1">
                <a:tableStyleId>{5C22544A-7EE6-4342-B048-85BDC9FD1C3A}</a:tableStyleId>
              </a:tblPr>
              <a:tblGrid>
                <a:gridCol w="836949">
                  <a:extLst>
                    <a:ext uri="{9D8B030D-6E8A-4147-A177-3AD203B41FA5}">
                      <a16:colId xmlns:a16="http://schemas.microsoft.com/office/drawing/2014/main" val="16110403"/>
                    </a:ext>
                  </a:extLst>
                </a:gridCol>
                <a:gridCol w="2223539">
                  <a:extLst>
                    <a:ext uri="{9D8B030D-6E8A-4147-A177-3AD203B41FA5}">
                      <a16:colId xmlns:a16="http://schemas.microsoft.com/office/drawing/2014/main" val="426932970"/>
                    </a:ext>
                  </a:extLst>
                </a:gridCol>
                <a:gridCol w="9131517">
                  <a:extLst>
                    <a:ext uri="{9D8B030D-6E8A-4147-A177-3AD203B41FA5}">
                      <a16:colId xmlns:a16="http://schemas.microsoft.com/office/drawing/2014/main" val="1779877878"/>
                    </a:ext>
                  </a:extLst>
                </a:gridCol>
              </a:tblGrid>
              <a:tr h="849442">
                <a:tc>
                  <a:txBody>
                    <a:bodyPr/>
                    <a:lstStyle/>
                    <a:p>
                      <a:pPr algn="ctr" rtl="0" fontAlgn="t">
                        <a:spcBef>
                          <a:spcPts val="0"/>
                        </a:spcBef>
                        <a:spcAft>
                          <a:spcPts val="0"/>
                        </a:spcAft>
                      </a:pPr>
                      <a:r>
                        <a:rPr lang="en-US" sz="2400" b="1" i="0" dirty="0">
                          <a:effectLst/>
                          <a:latin typeface="Times New Roman"/>
                        </a:rPr>
                        <a:t>Sr. No</a:t>
                      </a:r>
                    </a:p>
                  </a:txBody>
                  <a:tcPr marL="63500" marR="63500" marT="63500" marB="63500"/>
                </a:tc>
                <a:tc>
                  <a:txBody>
                    <a:bodyPr/>
                    <a:lstStyle/>
                    <a:p>
                      <a:pPr algn="ctr" rtl="0" fontAlgn="t">
                        <a:spcBef>
                          <a:spcPts val="0"/>
                        </a:spcBef>
                        <a:spcAft>
                          <a:spcPts val="0"/>
                        </a:spcAft>
                      </a:pPr>
                      <a:r>
                        <a:rPr lang="en-US" sz="2400" b="1" i="0" dirty="0">
                          <a:effectLst/>
                          <a:latin typeface="Times New Roman"/>
                        </a:rPr>
                        <a:t>Author</a:t>
                      </a:r>
                    </a:p>
                  </a:txBody>
                  <a:tcPr marL="63500" marR="63500" marT="63500" marB="63500"/>
                </a:tc>
                <a:tc>
                  <a:txBody>
                    <a:bodyPr/>
                    <a:lstStyle/>
                    <a:p>
                      <a:pPr algn="ctr" rtl="0" fontAlgn="t">
                        <a:spcBef>
                          <a:spcPts val="0"/>
                        </a:spcBef>
                        <a:spcAft>
                          <a:spcPts val="0"/>
                        </a:spcAft>
                      </a:pPr>
                      <a:r>
                        <a:rPr lang="en-US" sz="2400" b="1" i="0" dirty="0">
                          <a:effectLst/>
                          <a:latin typeface="Times New Roman"/>
                        </a:rPr>
                        <a:t>Summary</a:t>
                      </a:r>
                    </a:p>
                  </a:txBody>
                  <a:tcPr marL="63500" marR="63500" marT="63500" marB="63500"/>
                </a:tc>
                <a:extLst>
                  <a:ext uri="{0D108BD9-81ED-4DB2-BD59-A6C34878D82A}">
                    <a16:rowId xmlns:a16="http://schemas.microsoft.com/office/drawing/2014/main" val="874226896"/>
                  </a:ext>
                </a:extLst>
              </a:tr>
              <a:tr h="4528053">
                <a:tc>
                  <a:txBody>
                    <a:bodyPr/>
                    <a:lstStyle/>
                    <a:p>
                      <a:pPr algn="ctr" rtl="0" fontAlgn="t">
                        <a:spcBef>
                          <a:spcPts val="0"/>
                        </a:spcBef>
                        <a:spcAft>
                          <a:spcPts val="0"/>
                        </a:spcAft>
                      </a:pPr>
                      <a:r>
                        <a:rPr lang="en-US" sz="2400" dirty="0">
                          <a:effectLst/>
                        </a:rPr>
                        <a:t>2</a:t>
                      </a:r>
                    </a:p>
                  </a:txBody>
                  <a:tcPr marL="63500" marR="63500" marT="63500" marB="63500"/>
                </a:tc>
                <a:tc>
                  <a:txBody>
                    <a:bodyPr/>
                    <a:lstStyle/>
                    <a:p>
                      <a:pPr rtl="0" fontAlgn="t">
                        <a:spcBef>
                          <a:spcPts val="0"/>
                        </a:spcBef>
                        <a:spcAft>
                          <a:spcPts val="0"/>
                        </a:spcAft>
                      </a:pPr>
                      <a:r>
                        <a:rPr lang="en-US" sz="2400" b="0" i="0" u="none" strike="noStrike" noProof="0" dirty="0">
                          <a:solidFill>
                            <a:srgbClr val="000000"/>
                          </a:solidFill>
                          <a:effectLst/>
                          <a:latin typeface="Calibri"/>
                        </a:rPr>
                        <a:t>Dhanush Gowda H.L  , K Vishal , </a:t>
                      </a:r>
                      <a:r>
                        <a:rPr lang="en-US" sz="2400" b="0" i="0" u="none" strike="noStrike" noProof="0" err="1">
                          <a:solidFill>
                            <a:srgbClr val="000000"/>
                          </a:solidFill>
                          <a:effectLst/>
                          <a:latin typeface="Calibri"/>
                        </a:rPr>
                        <a:t>Keertiraj</a:t>
                      </a:r>
                      <a:r>
                        <a:rPr lang="en-US" sz="2400" b="0" i="0" u="none" strike="noStrike" noProof="0" dirty="0">
                          <a:solidFill>
                            <a:srgbClr val="000000"/>
                          </a:solidFill>
                          <a:effectLst/>
                          <a:latin typeface="Calibri"/>
                        </a:rPr>
                        <a:t> B. R , Neha Kumari Dubey , Pooja M. R</a:t>
                      </a:r>
                      <a:endParaRPr lang="en-US" sz="2400">
                        <a:effectLst/>
                        <a:latin typeface="Calibri"/>
                      </a:endParaRPr>
                    </a:p>
                    <a:p>
                      <a:pPr lvl="0">
                        <a:spcBef>
                          <a:spcPts val="0"/>
                        </a:spcBef>
                        <a:spcAft>
                          <a:spcPts val="0"/>
                        </a:spcAft>
                        <a:buNone/>
                      </a:pPr>
                      <a:endParaRPr lang="en-US" sz="2400" dirty="0">
                        <a:effectLst/>
                      </a:endParaRPr>
                    </a:p>
                  </a:txBody>
                  <a:tcPr marL="63500" marR="63500" marT="63500" marB="63500"/>
                </a:tc>
                <a:tc>
                  <a:txBody>
                    <a:bodyPr/>
                    <a:lstStyle/>
                    <a:p>
                      <a:pPr lvl="0" algn="l">
                        <a:lnSpc>
                          <a:spcPct val="100000"/>
                        </a:lnSpc>
                        <a:spcBef>
                          <a:spcPts val="0"/>
                        </a:spcBef>
                        <a:spcAft>
                          <a:spcPts val="0"/>
                        </a:spcAft>
                        <a:buNone/>
                      </a:pPr>
                      <a:r>
                        <a:rPr lang="en-US" sz="2400" b="0" i="0" u="none" strike="noStrike" noProof="0" dirty="0">
                          <a:solidFill>
                            <a:srgbClr val="000000"/>
                          </a:solidFill>
                          <a:effectLst/>
                          <a:latin typeface="Calibri"/>
                        </a:rPr>
                        <a:t>1. Investigates the use of face recognition technology in uncontrolled classroom conditions for attendance tracking.</a:t>
                      </a:r>
                      <a:br>
                        <a:rPr lang="en-US" dirty="0">
                          <a:latin typeface="Calibri"/>
                        </a:rPr>
                      </a:br>
                      <a:endParaRPr lang="en-US" sz="2400">
                        <a:latin typeface="Calibri"/>
                      </a:endParaRPr>
                    </a:p>
                    <a:p>
                      <a:pPr lvl="0" algn="l">
                        <a:lnSpc>
                          <a:spcPct val="100000"/>
                        </a:lnSpc>
                        <a:spcBef>
                          <a:spcPts val="0"/>
                        </a:spcBef>
                        <a:spcAft>
                          <a:spcPts val="0"/>
                        </a:spcAft>
                        <a:buNone/>
                      </a:pPr>
                      <a:r>
                        <a:rPr lang="en-US" sz="2400" b="0" i="0" u="none" strike="noStrike" noProof="0" dirty="0">
                          <a:solidFill>
                            <a:srgbClr val="000000"/>
                          </a:solidFill>
                          <a:effectLst/>
                          <a:latin typeface="Calibri"/>
                        </a:rPr>
                        <a:t>2. Utilizes deep metric learning techniques to enhance recognition accuracy by optimizing neural network training, creating a metric space for facial feature clustering and separation.</a:t>
                      </a:r>
                      <a:br>
                        <a:rPr lang="en-US" dirty="0">
                          <a:latin typeface="Calibri"/>
                        </a:rPr>
                      </a:br>
                      <a:endParaRPr lang="en-US" sz="2400">
                        <a:latin typeface="Calibri"/>
                      </a:endParaRPr>
                    </a:p>
                    <a:p>
                      <a:pPr lvl="0" algn="l">
                        <a:lnSpc>
                          <a:spcPct val="100000"/>
                        </a:lnSpc>
                        <a:spcBef>
                          <a:spcPts val="0"/>
                        </a:spcBef>
                        <a:spcAft>
                          <a:spcPts val="0"/>
                        </a:spcAft>
                        <a:buNone/>
                      </a:pPr>
                      <a:r>
                        <a:rPr lang="en-US" sz="2400" b="0" i="0" u="none" strike="noStrike" noProof="0" dirty="0">
                          <a:solidFill>
                            <a:srgbClr val="000000"/>
                          </a:solidFill>
                          <a:effectLst/>
                          <a:latin typeface="Calibri"/>
                        </a:rPr>
                        <a:t>3. Implements a methodology involving image processing, facial landmark detection, and 128-dimensional face descriptor generation to enroll individuals and accurately mark attendance based on computed Euclidean distances, providing a robust solution for attendance tracking</a:t>
                      </a:r>
                      <a:endParaRPr lang="en-US" sz="2400" b="0" i="0" u="none" strike="noStrike" noProof="0">
                        <a:solidFill>
                          <a:srgbClr val="000000"/>
                        </a:solidFill>
                        <a:latin typeface="Calibri"/>
                      </a:endParaRPr>
                    </a:p>
                  </a:txBody>
                  <a:tcPr marL="63500" marR="63500" marT="63500" marB="63500"/>
                </a:tc>
                <a:extLst>
                  <a:ext uri="{0D108BD9-81ED-4DB2-BD59-A6C34878D82A}">
                    <a16:rowId xmlns:a16="http://schemas.microsoft.com/office/drawing/2014/main" val="2562954432"/>
                  </a:ext>
                </a:extLst>
              </a:tr>
            </a:tbl>
          </a:graphicData>
        </a:graphic>
      </p:graphicFrame>
      <p:sp>
        <p:nvSpPr>
          <p:cNvPr id="4" name="TextBox 3">
            <a:extLst>
              <a:ext uri="{FF2B5EF4-FFF2-40B4-BE49-F238E27FC236}">
                <a16:creationId xmlns:a16="http://schemas.microsoft.com/office/drawing/2014/main" id="{7EFDC7EB-6603-536E-0A92-CD5C6A19684F}"/>
              </a:ext>
            </a:extLst>
          </p:cNvPr>
          <p:cNvSpPr txBox="1"/>
          <p:nvPr/>
        </p:nvSpPr>
        <p:spPr>
          <a:xfrm>
            <a:off x="3247869" y="137410"/>
            <a:ext cx="56962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Text"/>
                <a:cs typeface="Calibri"/>
              </a:rPr>
              <a:t>Literature Survey</a:t>
            </a:r>
            <a:endParaRPr lang="en-US" sz="4800">
              <a:latin typeface="Sitka Text"/>
            </a:endParaRPr>
          </a:p>
        </p:txBody>
      </p:sp>
      <p:pic>
        <p:nvPicPr>
          <p:cNvPr id="6" name="Picture 5" descr="A blue and orange text with a circle and a circle&#10;&#10;Description automatically generated">
            <a:extLst>
              <a:ext uri="{FF2B5EF4-FFF2-40B4-BE49-F238E27FC236}">
                <a16:creationId xmlns:a16="http://schemas.microsoft.com/office/drawing/2014/main" id="{2C2853AF-F923-A9F4-B801-679C7404589D}"/>
              </a:ext>
            </a:extLst>
          </p:cNvPr>
          <p:cNvPicPr>
            <a:picLocks noChangeAspect="1"/>
          </p:cNvPicPr>
          <p:nvPr/>
        </p:nvPicPr>
        <p:blipFill>
          <a:blip r:embed="rId2"/>
          <a:stretch>
            <a:fillRect/>
          </a:stretch>
        </p:blipFill>
        <p:spPr>
          <a:xfrm>
            <a:off x="3358" y="55823"/>
            <a:ext cx="2066925" cy="1000125"/>
          </a:xfrm>
          <a:prstGeom prst="rect">
            <a:avLst/>
          </a:prstGeom>
        </p:spPr>
      </p:pic>
    </p:spTree>
    <p:extLst>
      <p:ext uri="{BB962C8B-B14F-4D97-AF65-F5344CB8AC3E}">
        <p14:creationId xmlns:p14="http://schemas.microsoft.com/office/powerpoint/2010/main" val="39157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402D87-1F5D-0850-4470-FBA0533ED2BE}"/>
              </a:ext>
            </a:extLst>
          </p:cNvPr>
          <p:cNvGraphicFramePr>
            <a:graphicFrameLocks noGrp="1"/>
          </p:cNvGraphicFramePr>
          <p:nvPr>
            <p:extLst>
              <p:ext uri="{D42A27DB-BD31-4B8C-83A1-F6EECF244321}">
                <p14:modId xmlns:p14="http://schemas.microsoft.com/office/powerpoint/2010/main" val="976074073"/>
              </p:ext>
            </p:extLst>
          </p:nvPr>
        </p:nvGraphicFramePr>
        <p:xfrm>
          <a:off x="0" y="936885"/>
          <a:ext cx="12192005" cy="5386573"/>
        </p:xfrm>
        <a:graphic>
          <a:graphicData uri="http://schemas.openxmlformats.org/drawingml/2006/table">
            <a:tbl>
              <a:tblPr firstRow="1" bandRow="1">
                <a:tableStyleId>{5C22544A-7EE6-4342-B048-85BDC9FD1C3A}</a:tableStyleId>
              </a:tblPr>
              <a:tblGrid>
                <a:gridCol w="836949">
                  <a:extLst>
                    <a:ext uri="{9D8B030D-6E8A-4147-A177-3AD203B41FA5}">
                      <a16:colId xmlns:a16="http://schemas.microsoft.com/office/drawing/2014/main" val="16110403"/>
                    </a:ext>
                  </a:extLst>
                </a:gridCol>
                <a:gridCol w="2223539">
                  <a:extLst>
                    <a:ext uri="{9D8B030D-6E8A-4147-A177-3AD203B41FA5}">
                      <a16:colId xmlns:a16="http://schemas.microsoft.com/office/drawing/2014/main" val="426932970"/>
                    </a:ext>
                  </a:extLst>
                </a:gridCol>
                <a:gridCol w="9131517">
                  <a:extLst>
                    <a:ext uri="{9D8B030D-6E8A-4147-A177-3AD203B41FA5}">
                      <a16:colId xmlns:a16="http://schemas.microsoft.com/office/drawing/2014/main" val="1779877878"/>
                    </a:ext>
                  </a:extLst>
                </a:gridCol>
              </a:tblGrid>
              <a:tr h="849442">
                <a:tc>
                  <a:txBody>
                    <a:bodyPr/>
                    <a:lstStyle/>
                    <a:p>
                      <a:pPr algn="ctr" rtl="0" fontAlgn="t">
                        <a:spcBef>
                          <a:spcPts val="0"/>
                        </a:spcBef>
                        <a:spcAft>
                          <a:spcPts val="0"/>
                        </a:spcAft>
                      </a:pPr>
                      <a:r>
                        <a:rPr lang="en-US" sz="2400" b="1" i="0" dirty="0">
                          <a:effectLst/>
                          <a:latin typeface="Times New Roman"/>
                        </a:rPr>
                        <a:t>Sr. No</a:t>
                      </a:r>
                    </a:p>
                  </a:txBody>
                  <a:tcPr marL="63500" marR="63500" marT="63500" marB="63500"/>
                </a:tc>
                <a:tc>
                  <a:txBody>
                    <a:bodyPr/>
                    <a:lstStyle/>
                    <a:p>
                      <a:pPr algn="ctr" rtl="0" fontAlgn="t">
                        <a:spcBef>
                          <a:spcPts val="0"/>
                        </a:spcBef>
                        <a:spcAft>
                          <a:spcPts val="0"/>
                        </a:spcAft>
                      </a:pPr>
                      <a:r>
                        <a:rPr lang="en-US" sz="2400" b="1" i="0" dirty="0">
                          <a:effectLst/>
                          <a:latin typeface="Times New Roman"/>
                        </a:rPr>
                        <a:t>Author</a:t>
                      </a:r>
                    </a:p>
                  </a:txBody>
                  <a:tcPr marL="63500" marR="63500" marT="63500" marB="63500"/>
                </a:tc>
                <a:tc>
                  <a:txBody>
                    <a:bodyPr/>
                    <a:lstStyle/>
                    <a:p>
                      <a:pPr algn="ctr" rtl="0" fontAlgn="t">
                        <a:spcBef>
                          <a:spcPts val="0"/>
                        </a:spcBef>
                        <a:spcAft>
                          <a:spcPts val="0"/>
                        </a:spcAft>
                      </a:pPr>
                      <a:r>
                        <a:rPr lang="en-US" sz="2400" b="1" i="0" dirty="0">
                          <a:effectLst/>
                          <a:latin typeface="Times New Roman"/>
                        </a:rPr>
                        <a:t>Summary</a:t>
                      </a:r>
                    </a:p>
                  </a:txBody>
                  <a:tcPr marL="63500" marR="63500" marT="63500" marB="63500"/>
                </a:tc>
                <a:extLst>
                  <a:ext uri="{0D108BD9-81ED-4DB2-BD59-A6C34878D82A}">
                    <a16:rowId xmlns:a16="http://schemas.microsoft.com/office/drawing/2014/main" val="874226896"/>
                  </a:ext>
                </a:extLst>
              </a:tr>
              <a:tr h="4528053">
                <a:tc>
                  <a:txBody>
                    <a:bodyPr/>
                    <a:lstStyle/>
                    <a:p>
                      <a:pPr algn="ctr" rtl="0" fontAlgn="t">
                        <a:spcBef>
                          <a:spcPts val="0"/>
                        </a:spcBef>
                        <a:spcAft>
                          <a:spcPts val="0"/>
                        </a:spcAft>
                      </a:pPr>
                      <a:r>
                        <a:rPr lang="en-US" sz="2400" dirty="0">
                          <a:effectLst/>
                        </a:rPr>
                        <a:t>3</a:t>
                      </a:r>
                    </a:p>
                  </a:txBody>
                  <a:tcPr marL="63500" marR="63500" marT="63500" marB="63500"/>
                </a:tc>
                <a:tc>
                  <a:txBody>
                    <a:bodyPr/>
                    <a:lstStyle/>
                    <a:p>
                      <a:pPr lvl="0">
                        <a:spcBef>
                          <a:spcPts val="0"/>
                        </a:spcBef>
                        <a:spcAft>
                          <a:spcPts val="0"/>
                        </a:spcAft>
                        <a:buNone/>
                      </a:pPr>
                      <a:r>
                        <a:rPr lang="en-US" sz="2400" b="0" i="0" u="none" strike="noStrike" noProof="0" dirty="0">
                          <a:solidFill>
                            <a:srgbClr val="000000"/>
                          </a:solidFill>
                          <a:effectLst/>
                          <a:latin typeface="Calibri"/>
                        </a:rPr>
                        <a:t>Shrey Bhagat , Vithal Kashkari , Shubhangi Srivastava , Ashutosh Sharma</a:t>
                      </a:r>
                      <a:endParaRPr lang="en-US" sz="2400">
                        <a:latin typeface="Calibri"/>
                      </a:endParaRPr>
                    </a:p>
                    <a:p>
                      <a:pPr lvl="0">
                        <a:spcBef>
                          <a:spcPts val="0"/>
                        </a:spcBef>
                        <a:spcAft>
                          <a:spcPts val="0"/>
                        </a:spcAft>
                        <a:buNone/>
                      </a:pPr>
                      <a:endParaRPr lang="en-US" sz="2400" dirty="0">
                        <a:effectLst/>
                      </a:endParaRPr>
                    </a:p>
                  </a:txBody>
                  <a:tcPr marL="63500" marR="63500" marT="63500" marB="63500"/>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Calibri"/>
                        </a:rPr>
                        <a:t>1.  Focuses on implementing a facial recognition-based attendance system for educational institutions to replace time-consuming traditional methods.</a:t>
                      </a:r>
                      <a:endParaRPr lang="en-US" sz="2400" dirty="0">
                        <a:latin typeface="Calibri"/>
                      </a:endParaRPr>
                    </a:p>
                    <a:p>
                      <a:pPr lvl="0" algn="l">
                        <a:lnSpc>
                          <a:spcPct val="100000"/>
                        </a:lnSpc>
                        <a:spcBef>
                          <a:spcPts val="0"/>
                        </a:spcBef>
                        <a:spcAft>
                          <a:spcPts val="0"/>
                        </a:spcAft>
                        <a:buNone/>
                      </a:pPr>
                      <a:endParaRPr lang="en-US" sz="2400" dirty="0">
                        <a:latin typeface="Calibri"/>
                      </a:endParaRPr>
                    </a:p>
                    <a:p>
                      <a:pPr lvl="0" algn="l">
                        <a:lnSpc>
                          <a:spcPct val="100000"/>
                        </a:lnSpc>
                        <a:spcBef>
                          <a:spcPts val="0"/>
                        </a:spcBef>
                        <a:spcAft>
                          <a:spcPts val="0"/>
                        </a:spcAft>
                        <a:buNone/>
                      </a:pPr>
                      <a:r>
                        <a:rPr lang="en-US" sz="2400" b="0" i="0" u="none" strike="noStrike" noProof="0" dirty="0">
                          <a:solidFill>
                            <a:srgbClr val="000000"/>
                          </a:solidFill>
                          <a:latin typeface="Calibri"/>
                        </a:rPr>
                        <a:t>2. Utilizes face recognition technology to capture and match students' faces with enrolled profiles through video streams, updating attendance records on a secure server.</a:t>
                      </a:r>
                      <a:endParaRPr lang="en-US" sz="2400" dirty="0">
                        <a:latin typeface="Calibri"/>
                      </a:endParaRPr>
                    </a:p>
                    <a:p>
                      <a:pPr lvl="0" algn="l">
                        <a:lnSpc>
                          <a:spcPct val="100000"/>
                        </a:lnSpc>
                        <a:spcBef>
                          <a:spcPts val="0"/>
                        </a:spcBef>
                        <a:spcAft>
                          <a:spcPts val="0"/>
                        </a:spcAft>
                        <a:buNone/>
                      </a:pPr>
                      <a:endParaRPr lang="en-US" sz="2400" dirty="0">
                        <a:latin typeface="Calibri"/>
                      </a:endParaRPr>
                    </a:p>
                    <a:p>
                      <a:pPr lvl="0" algn="l">
                        <a:lnSpc>
                          <a:spcPct val="100000"/>
                        </a:lnSpc>
                        <a:spcBef>
                          <a:spcPts val="0"/>
                        </a:spcBef>
                        <a:spcAft>
                          <a:spcPts val="0"/>
                        </a:spcAft>
                        <a:buNone/>
                      </a:pPr>
                      <a:r>
                        <a:rPr lang="en-US" sz="2400" b="0" i="0" u="none" strike="noStrike" noProof="0" dirty="0">
                          <a:solidFill>
                            <a:srgbClr val="000000"/>
                          </a:solidFill>
                          <a:latin typeface="Calibri"/>
                        </a:rPr>
                        <a:t>3. Aims to streamline attendance tracking, improve accuracy, and reduce physical presence requirements in classrooms, with a focus on real-time attendance management and potential future enhancements.</a:t>
                      </a:r>
                      <a:endParaRPr lang="en-US" sz="2400" dirty="0">
                        <a:latin typeface="Calibri"/>
                      </a:endParaRPr>
                    </a:p>
                  </a:txBody>
                  <a:tcPr marL="63500" marR="63500" marT="63500" marB="63500"/>
                </a:tc>
                <a:extLst>
                  <a:ext uri="{0D108BD9-81ED-4DB2-BD59-A6C34878D82A}">
                    <a16:rowId xmlns:a16="http://schemas.microsoft.com/office/drawing/2014/main" val="2562954432"/>
                  </a:ext>
                </a:extLst>
              </a:tr>
            </a:tbl>
          </a:graphicData>
        </a:graphic>
      </p:graphicFrame>
      <p:sp>
        <p:nvSpPr>
          <p:cNvPr id="4" name="TextBox 3">
            <a:extLst>
              <a:ext uri="{FF2B5EF4-FFF2-40B4-BE49-F238E27FC236}">
                <a16:creationId xmlns:a16="http://schemas.microsoft.com/office/drawing/2014/main" id="{7EFDC7EB-6603-536E-0A92-CD5C6A19684F}"/>
              </a:ext>
            </a:extLst>
          </p:cNvPr>
          <p:cNvSpPr txBox="1"/>
          <p:nvPr/>
        </p:nvSpPr>
        <p:spPr>
          <a:xfrm>
            <a:off x="3247869" y="137410"/>
            <a:ext cx="56962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Text"/>
                <a:cs typeface="Calibri"/>
              </a:rPr>
              <a:t>Literature Survey</a:t>
            </a:r>
            <a:endParaRPr lang="en-US" sz="4800">
              <a:latin typeface="Sitka Text"/>
            </a:endParaRPr>
          </a:p>
        </p:txBody>
      </p:sp>
      <p:pic>
        <p:nvPicPr>
          <p:cNvPr id="6" name="Picture 5" descr="A blue and orange text with a circle and a circle&#10;&#10;Description automatically generated">
            <a:extLst>
              <a:ext uri="{FF2B5EF4-FFF2-40B4-BE49-F238E27FC236}">
                <a16:creationId xmlns:a16="http://schemas.microsoft.com/office/drawing/2014/main" id="{2C2853AF-F923-A9F4-B801-679C7404589D}"/>
              </a:ext>
            </a:extLst>
          </p:cNvPr>
          <p:cNvPicPr>
            <a:picLocks noChangeAspect="1"/>
          </p:cNvPicPr>
          <p:nvPr/>
        </p:nvPicPr>
        <p:blipFill>
          <a:blip r:embed="rId2"/>
          <a:stretch>
            <a:fillRect/>
          </a:stretch>
        </p:blipFill>
        <p:spPr>
          <a:xfrm>
            <a:off x="3358" y="55823"/>
            <a:ext cx="2066925" cy="1000125"/>
          </a:xfrm>
          <a:prstGeom prst="rect">
            <a:avLst/>
          </a:prstGeom>
        </p:spPr>
      </p:pic>
    </p:spTree>
    <p:extLst>
      <p:ext uri="{BB962C8B-B14F-4D97-AF65-F5344CB8AC3E}">
        <p14:creationId xmlns:p14="http://schemas.microsoft.com/office/powerpoint/2010/main" val="167539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402D87-1F5D-0850-4470-FBA0533ED2BE}"/>
              </a:ext>
            </a:extLst>
          </p:cNvPr>
          <p:cNvGraphicFramePr>
            <a:graphicFrameLocks noGrp="1"/>
          </p:cNvGraphicFramePr>
          <p:nvPr>
            <p:extLst>
              <p:ext uri="{D42A27DB-BD31-4B8C-83A1-F6EECF244321}">
                <p14:modId xmlns:p14="http://schemas.microsoft.com/office/powerpoint/2010/main" val="3411792150"/>
              </p:ext>
            </p:extLst>
          </p:nvPr>
        </p:nvGraphicFramePr>
        <p:xfrm>
          <a:off x="0" y="936885"/>
          <a:ext cx="12192005" cy="5386573"/>
        </p:xfrm>
        <a:graphic>
          <a:graphicData uri="http://schemas.openxmlformats.org/drawingml/2006/table">
            <a:tbl>
              <a:tblPr firstRow="1" bandRow="1">
                <a:tableStyleId>{5C22544A-7EE6-4342-B048-85BDC9FD1C3A}</a:tableStyleId>
              </a:tblPr>
              <a:tblGrid>
                <a:gridCol w="836949">
                  <a:extLst>
                    <a:ext uri="{9D8B030D-6E8A-4147-A177-3AD203B41FA5}">
                      <a16:colId xmlns:a16="http://schemas.microsoft.com/office/drawing/2014/main" val="16110403"/>
                    </a:ext>
                  </a:extLst>
                </a:gridCol>
                <a:gridCol w="2223539">
                  <a:extLst>
                    <a:ext uri="{9D8B030D-6E8A-4147-A177-3AD203B41FA5}">
                      <a16:colId xmlns:a16="http://schemas.microsoft.com/office/drawing/2014/main" val="426932970"/>
                    </a:ext>
                  </a:extLst>
                </a:gridCol>
                <a:gridCol w="9131517">
                  <a:extLst>
                    <a:ext uri="{9D8B030D-6E8A-4147-A177-3AD203B41FA5}">
                      <a16:colId xmlns:a16="http://schemas.microsoft.com/office/drawing/2014/main" val="1779877878"/>
                    </a:ext>
                  </a:extLst>
                </a:gridCol>
              </a:tblGrid>
              <a:tr h="849442">
                <a:tc>
                  <a:txBody>
                    <a:bodyPr/>
                    <a:lstStyle/>
                    <a:p>
                      <a:pPr algn="ctr" rtl="0" fontAlgn="t">
                        <a:spcBef>
                          <a:spcPts val="0"/>
                        </a:spcBef>
                        <a:spcAft>
                          <a:spcPts val="0"/>
                        </a:spcAft>
                      </a:pPr>
                      <a:r>
                        <a:rPr lang="en-US" sz="2400" b="1" i="0" dirty="0">
                          <a:effectLst/>
                          <a:latin typeface="Times New Roman"/>
                        </a:rPr>
                        <a:t>Sr. No</a:t>
                      </a:r>
                    </a:p>
                  </a:txBody>
                  <a:tcPr marL="63500" marR="63500" marT="63500" marB="63500"/>
                </a:tc>
                <a:tc>
                  <a:txBody>
                    <a:bodyPr/>
                    <a:lstStyle/>
                    <a:p>
                      <a:pPr algn="ctr" rtl="0" fontAlgn="t">
                        <a:spcBef>
                          <a:spcPts val="0"/>
                        </a:spcBef>
                        <a:spcAft>
                          <a:spcPts val="0"/>
                        </a:spcAft>
                      </a:pPr>
                      <a:r>
                        <a:rPr lang="en-US" sz="2400" b="1" i="0" dirty="0">
                          <a:effectLst/>
                          <a:latin typeface="Times New Roman"/>
                        </a:rPr>
                        <a:t>Author</a:t>
                      </a:r>
                    </a:p>
                  </a:txBody>
                  <a:tcPr marL="63500" marR="63500" marT="63500" marB="63500"/>
                </a:tc>
                <a:tc>
                  <a:txBody>
                    <a:bodyPr/>
                    <a:lstStyle/>
                    <a:p>
                      <a:pPr algn="ctr" rtl="0" fontAlgn="t">
                        <a:spcBef>
                          <a:spcPts val="0"/>
                        </a:spcBef>
                        <a:spcAft>
                          <a:spcPts val="0"/>
                        </a:spcAft>
                      </a:pPr>
                      <a:r>
                        <a:rPr lang="en-US" sz="2400" b="1" i="0" dirty="0">
                          <a:effectLst/>
                          <a:latin typeface="Times New Roman"/>
                        </a:rPr>
                        <a:t>Summary</a:t>
                      </a:r>
                    </a:p>
                  </a:txBody>
                  <a:tcPr marL="63500" marR="63500" marT="63500" marB="63500"/>
                </a:tc>
                <a:extLst>
                  <a:ext uri="{0D108BD9-81ED-4DB2-BD59-A6C34878D82A}">
                    <a16:rowId xmlns:a16="http://schemas.microsoft.com/office/drawing/2014/main" val="874226896"/>
                  </a:ext>
                </a:extLst>
              </a:tr>
              <a:tr h="4528053">
                <a:tc>
                  <a:txBody>
                    <a:bodyPr/>
                    <a:lstStyle/>
                    <a:p>
                      <a:pPr algn="ctr" rtl="0" fontAlgn="t">
                        <a:spcBef>
                          <a:spcPts val="0"/>
                        </a:spcBef>
                        <a:spcAft>
                          <a:spcPts val="0"/>
                        </a:spcAft>
                      </a:pPr>
                      <a:r>
                        <a:rPr lang="en-US" sz="2400" dirty="0">
                          <a:effectLst/>
                        </a:rPr>
                        <a:t>4</a:t>
                      </a:r>
                    </a:p>
                  </a:txBody>
                  <a:tcPr marL="63500" marR="63500" marT="63500" marB="63500"/>
                </a:tc>
                <a:tc>
                  <a:txBody>
                    <a:bodyPr/>
                    <a:lstStyle/>
                    <a:p>
                      <a:pPr lvl="0">
                        <a:spcBef>
                          <a:spcPts val="0"/>
                        </a:spcBef>
                        <a:spcAft>
                          <a:spcPts val="0"/>
                        </a:spcAft>
                        <a:buNone/>
                      </a:pPr>
                      <a:r>
                        <a:rPr lang="en-US" sz="2400" b="0" i="0" u="none" strike="noStrike" noProof="0" dirty="0">
                          <a:solidFill>
                            <a:srgbClr val="000000"/>
                          </a:solidFill>
                          <a:effectLst/>
                          <a:latin typeface="Calibri"/>
                        </a:rPr>
                        <a:t>Soundarya S . , Ashwini P . , Rucha W . , Gaurav K</a:t>
                      </a:r>
                      <a:endParaRPr lang="en-US" sz="2400">
                        <a:latin typeface="Calibri"/>
                      </a:endParaRPr>
                    </a:p>
                    <a:p>
                      <a:pPr lvl="0">
                        <a:spcBef>
                          <a:spcPts val="0"/>
                        </a:spcBef>
                        <a:spcAft>
                          <a:spcPts val="0"/>
                        </a:spcAft>
                        <a:buNone/>
                      </a:pPr>
                      <a:endParaRPr lang="en-US" sz="2400" dirty="0">
                        <a:effectLst/>
                      </a:endParaRPr>
                    </a:p>
                  </a:txBody>
                  <a:tcPr marL="63500" marR="63500" marT="63500" marB="63500"/>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Calibri"/>
                        </a:rPr>
                        <a:t>1. Introduces an "Attendance Management System Using Face Recognition" for modernizing attendance tracking in educational settings, offering convenience and accuracy.</a:t>
                      </a:r>
                      <a:endParaRPr lang="en-US" sz="2400" dirty="0">
                        <a:latin typeface="Calibri"/>
                      </a:endParaRPr>
                    </a:p>
                    <a:p>
                      <a:pPr lvl="0" algn="l">
                        <a:lnSpc>
                          <a:spcPct val="100000"/>
                        </a:lnSpc>
                        <a:spcBef>
                          <a:spcPts val="0"/>
                        </a:spcBef>
                        <a:spcAft>
                          <a:spcPts val="0"/>
                        </a:spcAft>
                        <a:buNone/>
                      </a:pPr>
                      <a:endParaRPr lang="en-US" sz="2400" dirty="0">
                        <a:latin typeface="Calibri"/>
                      </a:endParaRPr>
                    </a:p>
                    <a:p>
                      <a:pPr lvl="0" algn="l">
                        <a:lnSpc>
                          <a:spcPct val="100000"/>
                        </a:lnSpc>
                        <a:spcBef>
                          <a:spcPts val="0"/>
                        </a:spcBef>
                        <a:spcAft>
                          <a:spcPts val="0"/>
                        </a:spcAft>
                        <a:buNone/>
                      </a:pPr>
                      <a:r>
                        <a:rPr lang="en-US" sz="2400" b="0" i="0" u="none" strike="noStrike" noProof="0" dirty="0">
                          <a:solidFill>
                            <a:srgbClr val="000000"/>
                          </a:solidFill>
                          <a:latin typeface="Calibri"/>
                        </a:rPr>
                        <a:t>2. Utilizes facial recognition technology with machine learning techniques for image enhancement, face detection, feature extraction, and recognition, emphasizing user-friendliness and reliability.</a:t>
                      </a:r>
                      <a:endParaRPr lang="en-US" sz="2400" dirty="0">
                        <a:latin typeface="Calibri"/>
                      </a:endParaRPr>
                    </a:p>
                    <a:p>
                      <a:pPr lvl="0" algn="l">
                        <a:lnSpc>
                          <a:spcPct val="100000"/>
                        </a:lnSpc>
                        <a:spcBef>
                          <a:spcPts val="0"/>
                        </a:spcBef>
                        <a:spcAft>
                          <a:spcPts val="0"/>
                        </a:spcAft>
                        <a:buNone/>
                      </a:pPr>
                      <a:endParaRPr lang="en-US" sz="2400" dirty="0">
                        <a:latin typeface="Calibri"/>
                      </a:endParaRPr>
                    </a:p>
                    <a:p>
                      <a:pPr lvl="0" algn="l">
                        <a:lnSpc>
                          <a:spcPct val="100000"/>
                        </a:lnSpc>
                        <a:spcBef>
                          <a:spcPts val="0"/>
                        </a:spcBef>
                        <a:spcAft>
                          <a:spcPts val="0"/>
                        </a:spcAft>
                        <a:buNone/>
                      </a:pPr>
                      <a:r>
                        <a:rPr lang="en-US" sz="2400" b="0" i="0" u="none" strike="noStrike" noProof="0" dirty="0">
                          <a:solidFill>
                            <a:srgbClr val="000000"/>
                          </a:solidFill>
                          <a:latin typeface="Calibri"/>
                        </a:rPr>
                        <a:t>3. Demonstrates real-world testing with student data, confirming real-time functionality and precise attendance reporting while highlighting adaptability and compatibility with common hardware.</a:t>
                      </a:r>
                      <a:endParaRPr lang="en-US" sz="2400" dirty="0">
                        <a:latin typeface="Calibri"/>
                      </a:endParaRPr>
                    </a:p>
                  </a:txBody>
                  <a:tcPr marL="63500" marR="63500" marT="63500" marB="63500"/>
                </a:tc>
                <a:extLst>
                  <a:ext uri="{0D108BD9-81ED-4DB2-BD59-A6C34878D82A}">
                    <a16:rowId xmlns:a16="http://schemas.microsoft.com/office/drawing/2014/main" val="2562954432"/>
                  </a:ext>
                </a:extLst>
              </a:tr>
            </a:tbl>
          </a:graphicData>
        </a:graphic>
      </p:graphicFrame>
      <p:sp>
        <p:nvSpPr>
          <p:cNvPr id="4" name="TextBox 3">
            <a:extLst>
              <a:ext uri="{FF2B5EF4-FFF2-40B4-BE49-F238E27FC236}">
                <a16:creationId xmlns:a16="http://schemas.microsoft.com/office/drawing/2014/main" id="{7EFDC7EB-6603-536E-0A92-CD5C6A19684F}"/>
              </a:ext>
            </a:extLst>
          </p:cNvPr>
          <p:cNvSpPr txBox="1"/>
          <p:nvPr/>
        </p:nvSpPr>
        <p:spPr>
          <a:xfrm>
            <a:off x="3247869" y="137410"/>
            <a:ext cx="56962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Text"/>
                <a:cs typeface="Calibri"/>
              </a:rPr>
              <a:t>Literature Survey</a:t>
            </a:r>
            <a:endParaRPr lang="en-US" sz="4800">
              <a:latin typeface="Sitka Text"/>
            </a:endParaRPr>
          </a:p>
        </p:txBody>
      </p:sp>
      <p:pic>
        <p:nvPicPr>
          <p:cNvPr id="6" name="Picture 5" descr="A blue and orange text with a circle and a circle&#10;&#10;Description automatically generated">
            <a:extLst>
              <a:ext uri="{FF2B5EF4-FFF2-40B4-BE49-F238E27FC236}">
                <a16:creationId xmlns:a16="http://schemas.microsoft.com/office/drawing/2014/main" id="{2C2853AF-F923-A9F4-B801-679C7404589D}"/>
              </a:ext>
            </a:extLst>
          </p:cNvPr>
          <p:cNvPicPr>
            <a:picLocks noChangeAspect="1"/>
          </p:cNvPicPr>
          <p:nvPr/>
        </p:nvPicPr>
        <p:blipFill>
          <a:blip r:embed="rId2"/>
          <a:stretch>
            <a:fillRect/>
          </a:stretch>
        </p:blipFill>
        <p:spPr>
          <a:xfrm>
            <a:off x="3358" y="55823"/>
            <a:ext cx="2066925" cy="1000125"/>
          </a:xfrm>
          <a:prstGeom prst="rect">
            <a:avLst/>
          </a:prstGeom>
        </p:spPr>
      </p:pic>
    </p:spTree>
    <p:extLst>
      <p:ext uri="{BB962C8B-B14F-4D97-AF65-F5344CB8AC3E}">
        <p14:creationId xmlns:p14="http://schemas.microsoft.com/office/powerpoint/2010/main" val="27878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402D87-1F5D-0850-4470-FBA0533ED2BE}"/>
              </a:ext>
            </a:extLst>
          </p:cNvPr>
          <p:cNvGraphicFramePr>
            <a:graphicFrameLocks noGrp="1"/>
          </p:cNvGraphicFramePr>
          <p:nvPr>
            <p:extLst>
              <p:ext uri="{D42A27DB-BD31-4B8C-83A1-F6EECF244321}">
                <p14:modId xmlns:p14="http://schemas.microsoft.com/office/powerpoint/2010/main" val="1500059899"/>
              </p:ext>
            </p:extLst>
          </p:nvPr>
        </p:nvGraphicFramePr>
        <p:xfrm>
          <a:off x="0" y="936885"/>
          <a:ext cx="12192005" cy="5386573"/>
        </p:xfrm>
        <a:graphic>
          <a:graphicData uri="http://schemas.openxmlformats.org/drawingml/2006/table">
            <a:tbl>
              <a:tblPr firstRow="1" bandRow="1">
                <a:tableStyleId>{5C22544A-7EE6-4342-B048-85BDC9FD1C3A}</a:tableStyleId>
              </a:tblPr>
              <a:tblGrid>
                <a:gridCol w="836949">
                  <a:extLst>
                    <a:ext uri="{9D8B030D-6E8A-4147-A177-3AD203B41FA5}">
                      <a16:colId xmlns:a16="http://schemas.microsoft.com/office/drawing/2014/main" val="16110403"/>
                    </a:ext>
                  </a:extLst>
                </a:gridCol>
                <a:gridCol w="2223539">
                  <a:extLst>
                    <a:ext uri="{9D8B030D-6E8A-4147-A177-3AD203B41FA5}">
                      <a16:colId xmlns:a16="http://schemas.microsoft.com/office/drawing/2014/main" val="426932970"/>
                    </a:ext>
                  </a:extLst>
                </a:gridCol>
                <a:gridCol w="9131517">
                  <a:extLst>
                    <a:ext uri="{9D8B030D-6E8A-4147-A177-3AD203B41FA5}">
                      <a16:colId xmlns:a16="http://schemas.microsoft.com/office/drawing/2014/main" val="1779877878"/>
                    </a:ext>
                  </a:extLst>
                </a:gridCol>
              </a:tblGrid>
              <a:tr h="849442">
                <a:tc>
                  <a:txBody>
                    <a:bodyPr/>
                    <a:lstStyle/>
                    <a:p>
                      <a:pPr algn="ctr" rtl="0" fontAlgn="t">
                        <a:spcBef>
                          <a:spcPts val="0"/>
                        </a:spcBef>
                        <a:spcAft>
                          <a:spcPts val="0"/>
                        </a:spcAft>
                      </a:pPr>
                      <a:r>
                        <a:rPr lang="en-US" sz="2400" b="1" i="0" dirty="0">
                          <a:effectLst/>
                          <a:latin typeface="Times New Roman"/>
                        </a:rPr>
                        <a:t>Sr. No</a:t>
                      </a:r>
                    </a:p>
                  </a:txBody>
                  <a:tcPr marL="63500" marR="63500" marT="63500" marB="63500"/>
                </a:tc>
                <a:tc>
                  <a:txBody>
                    <a:bodyPr/>
                    <a:lstStyle/>
                    <a:p>
                      <a:pPr algn="ctr" rtl="0" fontAlgn="t">
                        <a:spcBef>
                          <a:spcPts val="0"/>
                        </a:spcBef>
                        <a:spcAft>
                          <a:spcPts val="0"/>
                        </a:spcAft>
                      </a:pPr>
                      <a:r>
                        <a:rPr lang="en-US" sz="2400" b="1" i="0" dirty="0">
                          <a:effectLst/>
                          <a:latin typeface="Times New Roman"/>
                        </a:rPr>
                        <a:t>Author</a:t>
                      </a:r>
                    </a:p>
                  </a:txBody>
                  <a:tcPr marL="63500" marR="63500" marT="63500" marB="63500"/>
                </a:tc>
                <a:tc>
                  <a:txBody>
                    <a:bodyPr/>
                    <a:lstStyle/>
                    <a:p>
                      <a:pPr algn="ctr" rtl="0" fontAlgn="t">
                        <a:spcBef>
                          <a:spcPts val="0"/>
                        </a:spcBef>
                        <a:spcAft>
                          <a:spcPts val="0"/>
                        </a:spcAft>
                      </a:pPr>
                      <a:r>
                        <a:rPr lang="en-US" sz="2400" b="1" i="0" dirty="0">
                          <a:effectLst/>
                          <a:latin typeface="Times New Roman"/>
                        </a:rPr>
                        <a:t>Summary</a:t>
                      </a:r>
                    </a:p>
                  </a:txBody>
                  <a:tcPr marL="63500" marR="63500" marT="63500" marB="63500"/>
                </a:tc>
                <a:extLst>
                  <a:ext uri="{0D108BD9-81ED-4DB2-BD59-A6C34878D82A}">
                    <a16:rowId xmlns:a16="http://schemas.microsoft.com/office/drawing/2014/main" val="874226896"/>
                  </a:ext>
                </a:extLst>
              </a:tr>
              <a:tr h="4528053">
                <a:tc>
                  <a:txBody>
                    <a:bodyPr/>
                    <a:lstStyle/>
                    <a:p>
                      <a:pPr algn="ctr" rtl="0" fontAlgn="t">
                        <a:spcBef>
                          <a:spcPts val="0"/>
                        </a:spcBef>
                        <a:spcAft>
                          <a:spcPts val="0"/>
                        </a:spcAft>
                      </a:pPr>
                      <a:r>
                        <a:rPr lang="en-US" sz="2400" dirty="0">
                          <a:effectLst/>
                        </a:rPr>
                        <a:t>5</a:t>
                      </a:r>
                    </a:p>
                  </a:txBody>
                  <a:tcPr marL="63500" marR="63500" marT="63500" marB="63500"/>
                </a:tc>
                <a:tc>
                  <a:txBody>
                    <a:bodyPr/>
                    <a:lstStyle/>
                    <a:p>
                      <a:pPr lvl="0">
                        <a:spcBef>
                          <a:spcPts val="0"/>
                        </a:spcBef>
                        <a:spcAft>
                          <a:spcPts val="0"/>
                        </a:spcAft>
                        <a:buNone/>
                      </a:pPr>
                      <a:r>
                        <a:rPr lang="en-US" sz="2400" b="0" i="0" u="none" strike="noStrike" noProof="0" dirty="0">
                          <a:solidFill>
                            <a:srgbClr val="000000"/>
                          </a:solidFill>
                          <a:effectLst/>
                          <a:latin typeface="Calibri"/>
                        </a:rPr>
                        <a:t>Khawla </a:t>
                      </a:r>
                      <a:r>
                        <a:rPr lang="en-US" sz="2400" b="0" i="0" u="none" strike="noStrike" noProof="0" err="1">
                          <a:solidFill>
                            <a:srgbClr val="000000"/>
                          </a:solidFill>
                          <a:effectLst/>
                          <a:latin typeface="Calibri"/>
                        </a:rPr>
                        <a:t>Alhanaeea</a:t>
                      </a:r>
                      <a:r>
                        <a:rPr lang="en-US" sz="2400" b="0" i="0" u="none" strike="noStrike" noProof="0" dirty="0">
                          <a:solidFill>
                            <a:srgbClr val="000000"/>
                          </a:solidFill>
                          <a:effectLst/>
                          <a:latin typeface="Calibri"/>
                        </a:rPr>
                        <a:t> , Mitha </a:t>
                      </a:r>
                      <a:r>
                        <a:rPr lang="en-US" sz="2400" b="0" i="0" u="none" strike="noStrike" noProof="0" err="1">
                          <a:solidFill>
                            <a:srgbClr val="000000"/>
                          </a:solidFill>
                          <a:effectLst/>
                          <a:latin typeface="Calibri"/>
                        </a:rPr>
                        <a:t>Alhammadia</a:t>
                      </a:r>
                      <a:r>
                        <a:rPr lang="en-US" sz="2400" b="0" i="0" u="none" strike="noStrike" noProof="0" dirty="0">
                          <a:solidFill>
                            <a:srgbClr val="000000"/>
                          </a:solidFill>
                          <a:effectLst/>
                          <a:latin typeface="Calibri"/>
                        </a:rPr>
                        <a:t> , Nahla </a:t>
                      </a:r>
                      <a:r>
                        <a:rPr lang="en-US" sz="2400" b="0" i="0" u="none" strike="noStrike" noProof="0" err="1">
                          <a:solidFill>
                            <a:srgbClr val="000000"/>
                          </a:solidFill>
                          <a:effectLst/>
                          <a:latin typeface="Calibri"/>
                        </a:rPr>
                        <a:t>Almenhalia</a:t>
                      </a:r>
                      <a:r>
                        <a:rPr lang="en-US" sz="2400" b="0" i="0" u="none" strike="noStrike" noProof="0" dirty="0">
                          <a:solidFill>
                            <a:srgbClr val="000000"/>
                          </a:solidFill>
                          <a:effectLst/>
                          <a:latin typeface="Calibri"/>
                        </a:rPr>
                        <a:t> , Maad </a:t>
                      </a:r>
                      <a:r>
                        <a:rPr lang="en-US" sz="2400" b="0" i="0" u="none" strike="noStrike" noProof="0" err="1">
                          <a:solidFill>
                            <a:srgbClr val="000000"/>
                          </a:solidFill>
                          <a:effectLst/>
                          <a:latin typeface="Calibri"/>
                        </a:rPr>
                        <a:t>Shatnawi</a:t>
                      </a:r>
                      <a:endParaRPr lang="en-US" sz="2400">
                        <a:latin typeface="Calibri"/>
                      </a:endParaRPr>
                    </a:p>
                    <a:p>
                      <a:pPr lvl="0">
                        <a:spcBef>
                          <a:spcPts val="0"/>
                        </a:spcBef>
                        <a:spcAft>
                          <a:spcPts val="0"/>
                        </a:spcAft>
                        <a:buNone/>
                      </a:pPr>
                      <a:endParaRPr lang="en-US" sz="2400" dirty="0">
                        <a:effectLst/>
                      </a:endParaRPr>
                    </a:p>
                  </a:txBody>
                  <a:tcPr marL="63500" marR="63500" marT="63500" marB="63500"/>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Calibri"/>
                        </a:rPr>
                        <a:t>1. Introduces a facial recognition attendance system addressing limitations of conventional methods in organizations and education.</a:t>
                      </a:r>
                      <a:endParaRPr lang="en-US" sz="2400" dirty="0">
                        <a:latin typeface="Calibri"/>
                      </a:endParaRPr>
                    </a:p>
                    <a:p>
                      <a:pPr lvl="0" algn="l">
                        <a:lnSpc>
                          <a:spcPct val="100000"/>
                        </a:lnSpc>
                        <a:spcBef>
                          <a:spcPts val="0"/>
                        </a:spcBef>
                        <a:spcAft>
                          <a:spcPts val="0"/>
                        </a:spcAft>
                        <a:buNone/>
                      </a:pPr>
                      <a:endParaRPr lang="en-US" sz="2400" dirty="0">
                        <a:latin typeface="Calibri"/>
                      </a:endParaRPr>
                    </a:p>
                    <a:p>
                      <a:pPr lvl="0" algn="l">
                        <a:lnSpc>
                          <a:spcPct val="100000"/>
                        </a:lnSpc>
                        <a:spcBef>
                          <a:spcPts val="0"/>
                        </a:spcBef>
                        <a:spcAft>
                          <a:spcPts val="0"/>
                        </a:spcAft>
                        <a:buNone/>
                      </a:pPr>
                      <a:r>
                        <a:rPr lang="en-US" sz="2400" b="0" i="0" u="none" strike="noStrike" noProof="0" dirty="0">
                          <a:solidFill>
                            <a:srgbClr val="000000"/>
                          </a:solidFill>
                          <a:latin typeface="Calibri"/>
                        </a:rPr>
                        <a:t>2. Utilizes deep learning and transfer learning with three pre-trained convolutional neural networks (CNNs): </a:t>
                      </a:r>
                      <a:r>
                        <a:rPr lang="en-US" sz="2400" b="0" i="0" u="none" strike="noStrike" noProof="0" err="1">
                          <a:solidFill>
                            <a:srgbClr val="000000"/>
                          </a:solidFill>
                          <a:latin typeface="Calibri"/>
                        </a:rPr>
                        <a:t>AlexNet</a:t>
                      </a:r>
                      <a:r>
                        <a:rPr lang="en-US" sz="2400" b="0" i="0" u="none" strike="noStrike" noProof="0" dirty="0">
                          <a:solidFill>
                            <a:srgbClr val="000000"/>
                          </a:solidFill>
                          <a:latin typeface="Calibri"/>
                        </a:rPr>
                        <a:t>, </a:t>
                      </a:r>
                      <a:r>
                        <a:rPr lang="en-US" sz="2400" b="0" i="0" u="none" strike="noStrike" noProof="0" err="1">
                          <a:solidFill>
                            <a:srgbClr val="000000"/>
                          </a:solidFill>
                          <a:latin typeface="Calibri"/>
                        </a:rPr>
                        <a:t>GoogleNet</a:t>
                      </a:r>
                      <a:r>
                        <a:rPr lang="en-US" sz="2400" b="0" i="0" u="none" strike="noStrike" noProof="0" dirty="0">
                          <a:solidFill>
                            <a:srgbClr val="000000"/>
                          </a:solidFill>
                          <a:latin typeface="Calibri"/>
                        </a:rPr>
                        <a:t>, and </a:t>
                      </a:r>
                      <a:r>
                        <a:rPr lang="en-US" sz="2400" b="0" i="0" u="none" strike="noStrike" noProof="0" err="1">
                          <a:solidFill>
                            <a:srgbClr val="000000"/>
                          </a:solidFill>
                          <a:latin typeface="Calibri"/>
                        </a:rPr>
                        <a:t>SqueezeNet</a:t>
                      </a:r>
                      <a:r>
                        <a:rPr lang="en-US" sz="2400" b="0" i="0" u="none" strike="noStrike" noProof="0" dirty="0">
                          <a:solidFill>
                            <a:srgbClr val="000000"/>
                          </a:solidFill>
                          <a:latin typeface="Calibri"/>
                        </a:rPr>
                        <a:t>, achieving high accuracy (</a:t>
                      </a:r>
                      <a:r>
                        <a:rPr lang="en-US" sz="2400" b="0" i="0" u="none" strike="noStrike" noProof="0" err="1">
                          <a:solidFill>
                            <a:srgbClr val="000000"/>
                          </a:solidFill>
                          <a:latin typeface="Calibri"/>
                        </a:rPr>
                        <a:t>AlexNet</a:t>
                      </a:r>
                      <a:r>
                        <a:rPr lang="en-US" sz="2400" b="0" i="0" u="none" strike="noStrike" noProof="0" dirty="0">
                          <a:solidFill>
                            <a:srgbClr val="000000"/>
                          </a:solidFill>
                          <a:latin typeface="Calibri"/>
                        </a:rPr>
                        <a:t> 100%, </a:t>
                      </a:r>
                      <a:r>
                        <a:rPr lang="en-US" sz="2400" b="0" i="0" u="none" strike="noStrike" noProof="0" err="1">
                          <a:solidFill>
                            <a:srgbClr val="000000"/>
                          </a:solidFill>
                          <a:latin typeface="Calibri"/>
                        </a:rPr>
                        <a:t>SqueezeNet</a:t>
                      </a:r>
                      <a:r>
                        <a:rPr lang="en-US" sz="2400" b="0" i="0" u="none" strike="noStrike" noProof="0" dirty="0">
                          <a:solidFill>
                            <a:srgbClr val="000000"/>
                          </a:solidFill>
                          <a:latin typeface="Calibri"/>
                        </a:rPr>
                        <a:t> 98.33%, </a:t>
                      </a:r>
                      <a:r>
                        <a:rPr lang="en-US" sz="2400" b="0" i="0" u="none" strike="noStrike" noProof="0" err="1">
                          <a:solidFill>
                            <a:srgbClr val="000000"/>
                          </a:solidFill>
                          <a:latin typeface="Calibri"/>
                        </a:rPr>
                        <a:t>GoogleNet</a:t>
                      </a:r>
                      <a:r>
                        <a:rPr lang="en-US" sz="2400" b="0" i="0" u="none" strike="noStrike" noProof="0" dirty="0">
                          <a:solidFill>
                            <a:srgbClr val="000000"/>
                          </a:solidFill>
                          <a:latin typeface="Calibri"/>
                        </a:rPr>
                        <a:t> 93.33%).</a:t>
                      </a:r>
                      <a:endParaRPr lang="en-US" sz="2400" dirty="0">
                        <a:latin typeface="Calibri"/>
                      </a:endParaRPr>
                    </a:p>
                    <a:p>
                      <a:pPr lvl="0" algn="l">
                        <a:lnSpc>
                          <a:spcPct val="100000"/>
                        </a:lnSpc>
                        <a:spcBef>
                          <a:spcPts val="0"/>
                        </a:spcBef>
                        <a:spcAft>
                          <a:spcPts val="0"/>
                        </a:spcAft>
                        <a:buNone/>
                      </a:pPr>
                      <a:endParaRPr lang="en-US" sz="2400" dirty="0">
                        <a:latin typeface="Calibri"/>
                      </a:endParaRPr>
                    </a:p>
                    <a:p>
                      <a:pPr lvl="0" algn="l">
                        <a:lnSpc>
                          <a:spcPct val="100000"/>
                        </a:lnSpc>
                        <a:spcBef>
                          <a:spcPts val="0"/>
                        </a:spcBef>
                        <a:spcAft>
                          <a:spcPts val="0"/>
                        </a:spcAft>
                        <a:buNone/>
                      </a:pPr>
                      <a:r>
                        <a:rPr lang="en-US" sz="2400" b="0" i="0" u="none" strike="noStrike" noProof="0" dirty="0">
                          <a:solidFill>
                            <a:srgbClr val="000000"/>
                          </a:solidFill>
                          <a:latin typeface="Calibri"/>
                        </a:rPr>
                        <a:t>3. Suggests potential applications beyond attendance, advocating further exploration of diverse CNN models and facial data for broader impact across sectors.</a:t>
                      </a:r>
                      <a:endParaRPr lang="en-US" sz="2400" dirty="0">
                        <a:latin typeface="Calibri"/>
                      </a:endParaRPr>
                    </a:p>
                  </a:txBody>
                  <a:tcPr marL="63500" marR="63500" marT="63500" marB="63500"/>
                </a:tc>
                <a:extLst>
                  <a:ext uri="{0D108BD9-81ED-4DB2-BD59-A6C34878D82A}">
                    <a16:rowId xmlns:a16="http://schemas.microsoft.com/office/drawing/2014/main" val="2562954432"/>
                  </a:ext>
                </a:extLst>
              </a:tr>
            </a:tbl>
          </a:graphicData>
        </a:graphic>
      </p:graphicFrame>
      <p:sp>
        <p:nvSpPr>
          <p:cNvPr id="4" name="TextBox 3">
            <a:extLst>
              <a:ext uri="{FF2B5EF4-FFF2-40B4-BE49-F238E27FC236}">
                <a16:creationId xmlns:a16="http://schemas.microsoft.com/office/drawing/2014/main" id="{7EFDC7EB-6603-536E-0A92-CD5C6A19684F}"/>
              </a:ext>
            </a:extLst>
          </p:cNvPr>
          <p:cNvSpPr txBox="1"/>
          <p:nvPr/>
        </p:nvSpPr>
        <p:spPr>
          <a:xfrm>
            <a:off x="3247869" y="137410"/>
            <a:ext cx="56962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Text"/>
                <a:cs typeface="Calibri"/>
              </a:rPr>
              <a:t>Literature Survey</a:t>
            </a:r>
            <a:endParaRPr lang="en-US" sz="4800">
              <a:latin typeface="Sitka Text"/>
            </a:endParaRPr>
          </a:p>
        </p:txBody>
      </p:sp>
      <p:pic>
        <p:nvPicPr>
          <p:cNvPr id="6" name="Picture 5" descr="A blue and orange text with a circle and a circle&#10;&#10;Description automatically generated">
            <a:extLst>
              <a:ext uri="{FF2B5EF4-FFF2-40B4-BE49-F238E27FC236}">
                <a16:creationId xmlns:a16="http://schemas.microsoft.com/office/drawing/2014/main" id="{2C2853AF-F923-A9F4-B801-679C7404589D}"/>
              </a:ext>
            </a:extLst>
          </p:cNvPr>
          <p:cNvPicPr>
            <a:picLocks noChangeAspect="1"/>
          </p:cNvPicPr>
          <p:nvPr/>
        </p:nvPicPr>
        <p:blipFill>
          <a:blip r:embed="rId2"/>
          <a:stretch>
            <a:fillRect/>
          </a:stretch>
        </p:blipFill>
        <p:spPr>
          <a:xfrm>
            <a:off x="3358" y="55823"/>
            <a:ext cx="2066925" cy="1000125"/>
          </a:xfrm>
          <a:prstGeom prst="rect">
            <a:avLst/>
          </a:prstGeom>
        </p:spPr>
      </p:pic>
    </p:spTree>
    <p:extLst>
      <p:ext uri="{BB962C8B-B14F-4D97-AF65-F5344CB8AC3E}">
        <p14:creationId xmlns:p14="http://schemas.microsoft.com/office/powerpoint/2010/main" val="318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95C1-3911-7D23-6CFD-D9F07F5AB2C8}"/>
              </a:ext>
            </a:extLst>
          </p:cNvPr>
          <p:cNvSpPr>
            <a:spLocks noGrp="1"/>
          </p:cNvSpPr>
          <p:nvPr>
            <p:ph type="title"/>
          </p:nvPr>
        </p:nvSpPr>
        <p:spPr/>
        <p:txBody>
          <a:bodyPr/>
          <a:lstStyle/>
          <a:p>
            <a:pPr algn="ctr"/>
            <a:r>
              <a:rPr lang="en-US" dirty="0">
                <a:latin typeface="Sitka Text"/>
                <a:cs typeface="Calibri Light"/>
              </a:rPr>
              <a:t>Problem Statements</a:t>
            </a:r>
            <a:endParaRPr lang="en-US" dirty="0">
              <a:latin typeface="Sitka Text"/>
            </a:endParaRPr>
          </a:p>
        </p:txBody>
      </p:sp>
      <p:sp>
        <p:nvSpPr>
          <p:cNvPr id="3" name="Content Placeholder 2">
            <a:extLst>
              <a:ext uri="{FF2B5EF4-FFF2-40B4-BE49-F238E27FC236}">
                <a16:creationId xmlns:a16="http://schemas.microsoft.com/office/drawing/2014/main" id="{84EE0933-D9E7-633B-F0C6-EA1633D9CDCC}"/>
              </a:ext>
            </a:extLst>
          </p:cNvPr>
          <p:cNvSpPr>
            <a:spLocks noGrp="1"/>
          </p:cNvSpPr>
          <p:nvPr>
            <p:ph idx="1"/>
          </p:nvPr>
        </p:nvSpPr>
        <p:spPr/>
        <p:txBody>
          <a:bodyPr vert="horz" lIns="0" tIns="45720" rIns="0" bIns="45720" rtlCol="0" anchor="t">
            <a:noAutofit/>
          </a:bodyPr>
          <a:lstStyle/>
          <a:p>
            <a:pPr>
              <a:buFont typeface="Wingdings" panose="020F0502020204030204" pitchFamily="34" charset="0"/>
              <a:buChar char="§"/>
            </a:pPr>
            <a:r>
              <a:rPr lang="en-US" sz="2400" b="1" dirty="0">
                <a:solidFill>
                  <a:schemeClr val="tx1"/>
                </a:solidFill>
                <a:ea typeface="+mn-lt"/>
                <a:cs typeface="+mn-lt"/>
              </a:rPr>
              <a:t>Manual Record Keeping</a:t>
            </a:r>
            <a:r>
              <a:rPr lang="en-US" sz="2400" dirty="0">
                <a:solidFill>
                  <a:schemeClr val="tx1"/>
                </a:solidFill>
                <a:ea typeface="+mn-lt"/>
                <a:cs typeface="+mn-lt"/>
              </a:rPr>
              <a:t>: Traditional attendance methods involving paper or manual data entry are time-consuming, error-prone, and lack real-time updates.</a:t>
            </a:r>
            <a:endParaRPr lang="en-US"/>
          </a:p>
          <a:p>
            <a:pPr>
              <a:buFont typeface="Wingdings" panose="020F0502020204030204" pitchFamily="34" charset="0"/>
              <a:buChar char="§"/>
            </a:pPr>
            <a:r>
              <a:rPr lang="en-US" sz="2400" b="1" dirty="0">
                <a:solidFill>
                  <a:schemeClr val="tx1"/>
                </a:solidFill>
                <a:ea typeface="+mn-lt"/>
                <a:cs typeface="+mn-lt"/>
              </a:rPr>
              <a:t>Security Concerns</a:t>
            </a:r>
            <a:r>
              <a:rPr lang="en-US" sz="2400" dirty="0">
                <a:solidFill>
                  <a:schemeClr val="tx1"/>
                </a:solidFill>
                <a:ea typeface="+mn-lt"/>
                <a:cs typeface="+mn-lt"/>
              </a:rPr>
              <a:t>: Limited security measures can compromise the integrity of attendance data, leading to potential fraud or misuse.</a:t>
            </a:r>
          </a:p>
          <a:p>
            <a:pPr>
              <a:buFont typeface="Wingdings" panose="020F0502020204030204" pitchFamily="34" charset="0"/>
              <a:buChar char="§"/>
            </a:pPr>
            <a:r>
              <a:rPr lang="en-US" sz="2400" b="1" dirty="0">
                <a:solidFill>
                  <a:schemeClr val="tx1"/>
                </a:solidFill>
                <a:ea typeface="+mn-lt"/>
                <a:cs typeface="+mn-lt"/>
              </a:rPr>
              <a:t>Lack of Efficiency</a:t>
            </a:r>
            <a:r>
              <a:rPr lang="en-US" sz="2400" dirty="0">
                <a:solidFill>
                  <a:schemeClr val="tx1"/>
                </a:solidFill>
                <a:ea typeface="+mn-lt"/>
                <a:cs typeface="+mn-lt"/>
              </a:rPr>
              <a:t>: Existing systems often lack efficiency in handling large volumes of attendees, causing delays and disruptions.</a:t>
            </a:r>
            <a:endParaRPr lang="en-US" sz="2400" dirty="0">
              <a:solidFill>
                <a:schemeClr val="tx1"/>
              </a:solidFill>
              <a:cs typeface="Calibri"/>
            </a:endParaRPr>
          </a:p>
          <a:p>
            <a:pPr>
              <a:buFont typeface="Wingdings" panose="020F0502020204030204" pitchFamily="34" charset="0"/>
              <a:buChar char="§"/>
            </a:pPr>
            <a:r>
              <a:rPr lang="en-US" sz="2400" b="1" dirty="0">
                <a:solidFill>
                  <a:schemeClr val="tx1"/>
                </a:solidFill>
                <a:ea typeface="+mn-lt"/>
                <a:cs typeface="+mn-lt"/>
              </a:rPr>
              <a:t>Accessibility Issues</a:t>
            </a:r>
            <a:r>
              <a:rPr lang="en-US" sz="2400" dirty="0">
                <a:solidFill>
                  <a:schemeClr val="tx1"/>
                </a:solidFill>
                <a:ea typeface="+mn-lt"/>
                <a:cs typeface="+mn-lt"/>
              </a:rPr>
              <a:t>: Accessibility and tracking of attendance remotely or in real-time are challenging with traditional methods.</a:t>
            </a:r>
            <a:endParaRPr lang="en-US" sz="2400" dirty="0">
              <a:solidFill>
                <a:schemeClr val="tx1"/>
              </a:solidFill>
              <a:cs typeface="Calibri"/>
            </a:endParaRPr>
          </a:p>
          <a:p>
            <a:pPr>
              <a:buFont typeface="Wingdings" panose="020F0502020204030204" pitchFamily="34" charset="0"/>
              <a:buChar char="§"/>
            </a:pPr>
            <a:r>
              <a:rPr lang="en-US" sz="2400" b="1" dirty="0">
                <a:solidFill>
                  <a:schemeClr val="tx1"/>
                </a:solidFill>
                <a:ea typeface="+mn-lt"/>
                <a:cs typeface="+mn-lt"/>
              </a:rPr>
              <a:t>Limited Data Analysis</a:t>
            </a:r>
            <a:r>
              <a:rPr lang="en-US" sz="2400" dirty="0">
                <a:solidFill>
                  <a:schemeClr val="tx1"/>
                </a:solidFill>
                <a:ea typeface="+mn-lt"/>
                <a:cs typeface="+mn-lt"/>
              </a:rPr>
              <a:t>: Absence of data analytics capabilities hampers the ability to derive insights from attendance records.</a:t>
            </a:r>
            <a:endParaRPr lang="en-US" sz="2400" dirty="0">
              <a:solidFill>
                <a:schemeClr val="tx1"/>
              </a:solidFill>
              <a:cs typeface="Calibri"/>
            </a:endParaRPr>
          </a:p>
          <a:p>
            <a:pPr>
              <a:buFont typeface="Wingdings" panose="020F0502020204030204" pitchFamily="34" charset="0"/>
              <a:buChar char="§"/>
            </a:pPr>
            <a:endParaRPr lang="en-US" sz="2400" dirty="0">
              <a:solidFill>
                <a:schemeClr val="tx1"/>
              </a:solidFill>
              <a:cs typeface="Calibri"/>
            </a:endParaRPr>
          </a:p>
        </p:txBody>
      </p:sp>
      <p:pic>
        <p:nvPicPr>
          <p:cNvPr id="5" name="Picture 4" descr="A blue and orange text with a circle and a circle&#10;&#10;Description automatically generated">
            <a:extLst>
              <a:ext uri="{FF2B5EF4-FFF2-40B4-BE49-F238E27FC236}">
                <a16:creationId xmlns:a16="http://schemas.microsoft.com/office/drawing/2014/main" id="{0B9EC9BD-0DBD-2F70-09ED-02AC1BE3B90E}"/>
              </a:ext>
            </a:extLst>
          </p:cNvPr>
          <p:cNvPicPr>
            <a:picLocks noChangeAspect="1"/>
          </p:cNvPicPr>
          <p:nvPr/>
        </p:nvPicPr>
        <p:blipFill>
          <a:blip r:embed="rId2"/>
          <a:stretch>
            <a:fillRect/>
          </a:stretch>
        </p:blipFill>
        <p:spPr>
          <a:xfrm>
            <a:off x="228210" y="205725"/>
            <a:ext cx="2066925" cy="1000125"/>
          </a:xfrm>
          <a:prstGeom prst="rect">
            <a:avLst/>
          </a:prstGeom>
        </p:spPr>
      </p:pic>
    </p:spTree>
    <p:extLst>
      <p:ext uri="{BB962C8B-B14F-4D97-AF65-F5344CB8AC3E}">
        <p14:creationId xmlns:p14="http://schemas.microsoft.com/office/powerpoint/2010/main" val="13323731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"ATTENDANCE MANAGEMENT SYSTEM"</vt:lpstr>
      <vt:lpstr>Introduction</vt:lpstr>
      <vt:lpstr>Abstract</vt:lpstr>
      <vt:lpstr>PowerPoint Presentation</vt:lpstr>
      <vt:lpstr>PowerPoint Presentation</vt:lpstr>
      <vt:lpstr>PowerPoint Presentation</vt:lpstr>
      <vt:lpstr>PowerPoint Presentation</vt:lpstr>
      <vt:lpstr>PowerPoint Presentation</vt:lpstr>
      <vt:lpstr>Problem Statements</vt:lpstr>
      <vt:lpstr>Objective</vt:lpstr>
      <vt:lpstr>Hardware Requirements</vt:lpstr>
      <vt:lpstr>Software Requirements </vt:lpstr>
      <vt:lpstr>Methodology and Algorithm</vt:lpstr>
      <vt:lpstr>Methodology and Algorithm</vt:lpstr>
      <vt:lpstr>Methodology and Algorithm</vt:lpstr>
      <vt:lpstr>Methodology and Algorithm</vt:lpstr>
      <vt:lpstr>PowerPoint Presentation</vt:lpstr>
      <vt:lpstr>Conclusion</vt:lpstr>
      <vt:lpstr>References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567</cp:revision>
  <dcterms:created xsi:type="dcterms:W3CDTF">2023-09-03T16:29:32Z</dcterms:created>
  <dcterms:modified xsi:type="dcterms:W3CDTF">2023-09-03T20:24:43Z</dcterms:modified>
</cp:coreProperties>
</file>