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</p:embeddedFont>
    <p:embeddedFont>
      <p:font typeface="Montserrat Ultra-Bold" panose="020B0604020202020204" charset="0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10800000">
            <a:off x="1435076" y="-3946109"/>
            <a:ext cx="8776342" cy="7142187"/>
            <a:chOff x="0" y="0"/>
            <a:chExt cx="6350000" cy="5167630"/>
          </a:xfrm>
        </p:grpSpPr>
        <p:sp>
          <p:nvSpPr>
            <p:cNvPr id="6" name="Freeform 6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E5ECF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7" name="TextBox 7"/>
          <p:cNvSpPr txBox="1"/>
          <p:nvPr/>
        </p:nvSpPr>
        <p:spPr>
          <a:xfrm>
            <a:off x="1028700" y="6645008"/>
            <a:ext cx="9182718" cy="845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2"/>
              </a:lnSpc>
            </a:pPr>
            <a:r>
              <a:rPr lang="en-US" sz="399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Temperature Monitoring Wristband</a:t>
            </a:r>
          </a:p>
          <a:p>
            <a:pPr algn="l">
              <a:lnSpc>
                <a:spcPts val="3152"/>
              </a:lnSpc>
            </a:pPr>
            <a:endParaRPr lang="en-US" sz="3990">
              <a:solidFill>
                <a:srgbClr val="0E41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567553"/>
            <a:ext cx="8887398" cy="4552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99"/>
              </a:lnSpc>
            </a:pPr>
            <a:r>
              <a:rPr lang="en-US" sz="12999" b="1">
                <a:solidFill>
                  <a:srgbClr val="0E4186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THERMO BAND</a:t>
            </a:r>
          </a:p>
          <a:p>
            <a:pPr algn="l">
              <a:lnSpc>
                <a:spcPts val="11699"/>
              </a:lnSpc>
            </a:pPr>
            <a:endParaRPr lang="en-US" sz="12999" b="1">
              <a:solidFill>
                <a:srgbClr val="0E4186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-10800000">
            <a:off x="-1875128" y="-2542393"/>
            <a:ext cx="8776342" cy="7142187"/>
            <a:chOff x="0" y="0"/>
            <a:chExt cx="6350000" cy="516763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0E418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2" name="Freeform 12"/>
          <p:cNvSpPr/>
          <p:nvPr/>
        </p:nvSpPr>
        <p:spPr>
          <a:xfrm>
            <a:off x="15774957" y="1028700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916098" y="-653526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030568" y="6606908"/>
            <a:ext cx="9182718" cy="35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7"/>
              </a:lnSpc>
            </a:pPr>
            <a:r>
              <a:rPr lang="en-US" sz="3490" i="1">
                <a:solidFill>
                  <a:srgbClr val="0E4186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Design Project by</a:t>
            </a:r>
          </a:p>
          <a:p>
            <a:pPr algn="l">
              <a:lnSpc>
                <a:spcPts val="2757"/>
              </a:lnSpc>
            </a:pPr>
            <a:endParaRPr lang="en-US" sz="3490" i="1">
              <a:solidFill>
                <a:srgbClr val="0E4186"/>
              </a:solidFill>
              <a:latin typeface="Roboto Italics"/>
              <a:ea typeface="Roboto Italics"/>
              <a:cs typeface="Roboto Italics"/>
              <a:sym typeface="Roboto Italics"/>
            </a:endParaRPr>
          </a:p>
          <a:p>
            <a:pPr algn="l">
              <a:lnSpc>
                <a:spcPts val="2757"/>
              </a:lnSpc>
            </a:pPr>
            <a:r>
              <a:rPr lang="en-US" sz="3490">
                <a:solidFill>
                  <a:srgbClr val="0E4186"/>
                </a:solidFill>
                <a:latin typeface="Roboto"/>
                <a:ea typeface="Roboto"/>
                <a:cs typeface="Roboto"/>
                <a:sym typeface="Roboto"/>
              </a:rPr>
              <a:t>Amarathunge A.M.N.L. - 230038E</a:t>
            </a:r>
          </a:p>
          <a:p>
            <a:pPr algn="l">
              <a:lnSpc>
                <a:spcPts val="2757"/>
              </a:lnSpc>
            </a:pPr>
            <a:endParaRPr lang="en-US" sz="3490">
              <a:solidFill>
                <a:srgbClr val="0E4186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2757"/>
              </a:lnSpc>
            </a:pPr>
            <a:r>
              <a:rPr lang="en-US" sz="3490">
                <a:solidFill>
                  <a:srgbClr val="0E4186"/>
                </a:solidFill>
                <a:latin typeface="Roboto"/>
                <a:ea typeface="Roboto"/>
                <a:cs typeface="Roboto"/>
                <a:sym typeface="Roboto"/>
              </a:rPr>
              <a:t>Abeywardhana.T.C.W.   - 230012U</a:t>
            </a:r>
          </a:p>
          <a:p>
            <a:pPr algn="l">
              <a:lnSpc>
                <a:spcPts val="2757"/>
              </a:lnSpc>
            </a:pPr>
            <a:endParaRPr lang="en-US" sz="3490">
              <a:solidFill>
                <a:srgbClr val="0E4186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2757"/>
              </a:lnSpc>
            </a:pPr>
            <a:r>
              <a:rPr lang="en-US" sz="3490">
                <a:solidFill>
                  <a:srgbClr val="0E4186"/>
                </a:solidFill>
                <a:latin typeface="Roboto"/>
                <a:ea typeface="Roboto"/>
                <a:cs typeface="Roboto"/>
                <a:sym typeface="Roboto"/>
              </a:rPr>
              <a:t>Adikari A.H.C.S.              - 230017E</a:t>
            </a:r>
          </a:p>
          <a:p>
            <a:pPr algn="l">
              <a:lnSpc>
                <a:spcPts val="2757"/>
              </a:lnSpc>
            </a:pPr>
            <a:endParaRPr lang="en-US" sz="3490">
              <a:solidFill>
                <a:srgbClr val="0E4186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2757"/>
              </a:lnSpc>
            </a:pPr>
            <a:r>
              <a:rPr lang="en-US" sz="3490">
                <a:solidFill>
                  <a:srgbClr val="0E4186"/>
                </a:solidFill>
                <a:latin typeface="Roboto"/>
                <a:ea typeface="Roboto"/>
                <a:cs typeface="Roboto"/>
                <a:sym typeface="Roboto"/>
              </a:rPr>
              <a:t>Peiris E.A.S.S.                 - 230469B </a:t>
            </a:r>
          </a:p>
          <a:p>
            <a:pPr algn="l">
              <a:lnSpc>
                <a:spcPts val="2994"/>
              </a:lnSpc>
            </a:pPr>
            <a:endParaRPr lang="en-US" sz="3490">
              <a:solidFill>
                <a:srgbClr val="0E418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3993899"/>
            <a:ext cx="17987400" cy="3439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Thermo Band is a Internet Connected Temperature monitoring </a:t>
            </a: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Wrist Band that continuously monitors the real-time body temperature</a:t>
            </a:r>
          </a:p>
          <a:p>
            <a:pPr algn="l">
              <a:lnSpc>
                <a:spcPts val="3419"/>
              </a:lnSpc>
            </a:pPr>
            <a:endParaRPr lang="en-US" sz="3108" dirty="0">
              <a:solidFill>
                <a:srgbClr val="0E418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•Provide real-time temperature tracking</a:t>
            </a: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•Send alerts if the body temperature is too high or too low</a:t>
            </a: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•Reduce the need for manual temperature checks</a:t>
            </a: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•In a ward one person can monitor the temperature of whole ward at once </a:t>
            </a:r>
          </a:p>
          <a:p>
            <a:pPr algn="l">
              <a:lnSpc>
                <a:spcPts val="3419"/>
              </a:lnSpc>
            </a:pPr>
            <a:endParaRPr lang="en-US" sz="3108" dirty="0">
              <a:solidFill>
                <a:srgbClr val="0E41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5812" y="2453519"/>
            <a:ext cx="18416629" cy="2470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sz="9500" b="1">
                <a:solidFill>
                  <a:srgbClr val="0E4186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WHAT IS THERMO BAND ? </a:t>
            </a:r>
          </a:p>
          <a:p>
            <a:pPr algn="l">
              <a:lnSpc>
                <a:spcPts val="9500"/>
              </a:lnSpc>
            </a:pPr>
            <a:endParaRPr lang="en-US" sz="9500" b="1">
              <a:solidFill>
                <a:srgbClr val="0E4186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457785" y="-4860118"/>
            <a:ext cx="8776342" cy="7142187"/>
            <a:chOff x="0" y="0"/>
            <a:chExt cx="6350000" cy="516763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E5ECF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-1852419" y="-3456403"/>
            <a:ext cx="8776342" cy="7142187"/>
            <a:chOff x="0" y="0"/>
            <a:chExt cx="6350000" cy="516763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0E418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1" name="Freeform 11"/>
          <p:cNvSpPr/>
          <p:nvPr/>
        </p:nvSpPr>
        <p:spPr>
          <a:xfrm>
            <a:off x="1028700" y="7960174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774957" y="1028700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916098" y="-653526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330026" y="8796824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3993899"/>
            <a:ext cx="17987400" cy="3439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Thermo Band is a Internet Connected Temperature monitoring </a:t>
            </a: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Wrist Band that continuously monitors the real-time body temperature</a:t>
            </a:r>
          </a:p>
          <a:p>
            <a:pPr algn="l">
              <a:lnSpc>
                <a:spcPts val="3419"/>
              </a:lnSpc>
            </a:pPr>
            <a:endParaRPr lang="en-US" sz="3108" dirty="0">
              <a:solidFill>
                <a:srgbClr val="0E418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•Provide real-time temperature tracking</a:t>
            </a: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•Send alerts if the body temperature is too high or too low</a:t>
            </a: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•Reduce the need for manual temperature checks</a:t>
            </a:r>
          </a:p>
          <a:p>
            <a:pPr algn="l">
              <a:lnSpc>
                <a:spcPts val="3419"/>
              </a:lnSpc>
            </a:pPr>
            <a:r>
              <a:rPr lang="en-US" sz="3108" dirty="0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•In a ward one person can monitor the temperature of whole ward at once </a:t>
            </a:r>
          </a:p>
          <a:p>
            <a:pPr algn="l">
              <a:lnSpc>
                <a:spcPts val="3419"/>
              </a:lnSpc>
            </a:pPr>
            <a:endParaRPr lang="en-US" sz="3108" dirty="0">
              <a:solidFill>
                <a:srgbClr val="0E41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8318" y="1945237"/>
            <a:ext cx="18416629" cy="2470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00"/>
              </a:lnSpc>
            </a:pPr>
            <a:r>
              <a:rPr lang="en-US" sz="9500" b="1" dirty="0">
                <a:solidFill>
                  <a:srgbClr val="0E4186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</a:t>
            </a:r>
          </a:p>
          <a:p>
            <a:pPr algn="l">
              <a:lnSpc>
                <a:spcPts val="9500"/>
              </a:lnSpc>
            </a:pPr>
            <a:endParaRPr lang="en-US" sz="9500" b="1" dirty="0">
              <a:solidFill>
                <a:srgbClr val="0E4186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457785" y="-4860118"/>
            <a:ext cx="8776342" cy="7142187"/>
            <a:chOff x="0" y="0"/>
            <a:chExt cx="6350000" cy="516763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E5ECF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-1852419" y="-3456403"/>
            <a:ext cx="8776342" cy="7142187"/>
            <a:chOff x="0" y="0"/>
            <a:chExt cx="6350000" cy="516763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0E418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1" name="Freeform 11"/>
          <p:cNvSpPr/>
          <p:nvPr/>
        </p:nvSpPr>
        <p:spPr>
          <a:xfrm>
            <a:off x="1028700" y="7960174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774957" y="1028700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916098" y="-653526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330026" y="8796824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2968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567014"/>
            <a:ext cx="17497799" cy="1995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1">
                <a:solidFill>
                  <a:srgbClr val="0E4186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STAKEHOLDER IDENTIFICATION </a:t>
            </a:r>
          </a:p>
          <a:p>
            <a:pPr algn="l">
              <a:lnSpc>
                <a:spcPts val="7700"/>
              </a:lnSpc>
            </a:pPr>
            <a:endParaRPr lang="en-US" sz="7700" b="1">
              <a:solidFill>
                <a:srgbClr val="0E4186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3922740"/>
            <a:ext cx="17259300" cy="1296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108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We conducted a survey on this and received responses from the following professionals</a:t>
            </a:r>
          </a:p>
          <a:p>
            <a:pPr algn="l">
              <a:lnSpc>
                <a:spcPts val="3419"/>
              </a:lnSpc>
            </a:pPr>
            <a:endParaRPr lang="en-US" sz="3108">
              <a:solidFill>
                <a:srgbClr val="0E41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457785" y="-4860118"/>
            <a:ext cx="8776342" cy="7142187"/>
            <a:chOff x="0" y="0"/>
            <a:chExt cx="6350000" cy="516763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E5ECF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-1852419" y="-3456403"/>
            <a:ext cx="8776342" cy="7142187"/>
            <a:chOff x="0" y="0"/>
            <a:chExt cx="6350000" cy="516763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0E418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1" name="Freeform 11"/>
          <p:cNvSpPr/>
          <p:nvPr/>
        </p:nvSpPr>
        <p:spPr>
          <a:xfrm>
            <a:off x="1028700" y="7960174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774957" y="1028700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916098" y="-653526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309243" y="8796824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932500" y="4562822"/>
            <a:ext cx="12892713" cy="5424803"/>
          </a:xfrm>
          <a:custGeom>
            <a:avLst/>
            <a:gdLst/>
            <a:ahLst/>
            <a:cxnLst/>
            <a:rect l="l" t="t" r="r" b="b"/>
            <a:pathLst>
              <a:path w="12892713" h="5424803">
                <a:moveTo>
                  <a:pt x="0" y="0"/>
                </a:moveTo>
                <a:lnTo>
                  <a:pt x="12892713" y="0"/>
                </a:lnTo>
                <a:lnTo>
                  <a:pt x="12892713" y="5424803"/>
                </a:lnTo>
                <a:lnTo>
                  <a:pt x="0" y="54248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38241" y="2453209"/>
            <a:ext cx="17549759" cy="123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3"/>
              </a:lnSpc>
            </a:pPr>
            <a:r>
              <a:rPr lang="en-US" sz="3002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In our survey, we asked them about the accuracy and efficiency of the current temperature monitoring system, and the responses are as follows</a:t>
            </a:r>
          </a:p>
          <a:p>
            <a:pPr algn="l">
              <a:lnSpc>
                <a:spcPts val="3273"/>
              </a:lnSpc>
            </a:pPr>
            <a:endParaRPr lang="en-US" sz="3002">
              <a:solidFill>
                <a:srgbClr val="0E41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349457" y="1475918"/>
            <a:ext cx="18986914" cy="1825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 b="1">
                <a:solidFill>
                  <a:srgbClr val="0E4186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NEED FOR THERMO BAND</a:t>
            </a:r>
          </a:p>
          <a:p>
            <a:pPr algn="ctr">
              <a:lnSpc>
                <a:spcPts val="7000"/>
              </a:lnSpc>
            </a:pPr>
            <a:endParaRPr lang="en-US" sz="7000" b="1">
              <a:solidFill>
                <a:srgbClr val="0E4186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457785" y="-4860118"/>
            <a:ext cx="8776342" cy="7142187"/>
            <a:chOff x="0" y="0"/>
            <a:chExt cx="6350000" cy="516763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E5ECF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-1852419" y="-3456403"/>
            <a:ext cx="8776342" cy="7142187"/>
            <a:chOff x="0" y="0"/>
            <a:chExt cx="6350000" cy="516763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0E418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1" name="Freeform 11"/>
          <p:cNvSpPr/>
          <p:nvPr/>
        </p:nvSpPr>
        <p:spPr>
          <a:xfrm>
            <a:off x="1028700" y="7960174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774957" y="1028700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543887" y="-1375485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1"/>
                </a:lnTo>
                <a:lnTo>
                  <a:pt x="0" y="2980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330026" y="8796824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38241" y="3575949"/>
            <a:ext cx="8644824" cy="4109834"/>
          </a:xfrm>
          <a:custGeom>
            <a:avLst/>
            <a:gdLst/>
            <a:ahLst/>
            <a:cxnLst/>
            <a:rect l="l" t="t" r="r" b="b"/>
            <a:pathLst>
              <a:path w="8644824" h="4109834">
                <a:moveTo>
                  <a:pt x="0" y="0"/>
                </a:moveTo>
                <a:lnTo>
                  <a:pt x="8644824" y="0"/>
                </a:lnTo>
                <a:lnTo>
                  <a:pt x="8644824" y="4109835"/>
                </a:lnTo>
                <a:lnTo>
                  <a:pt x="0" y="41098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383065" y="5143500"/>
            <a:ext cx="8655269" cy="4114800"/>
          </a:xfrm>
          <a:custGeom>
            <a:avLst/>
            <a:gdLst/>
            <a:ahLst/>
            <a:cxnLst/>
            <a:rect l="l" t="t" r="r" b="b"/>
            <a:pathLst>
              <a:path w="8655269" h="4114800">
                <a:moveTo>
                  <a:pt x="0" y="0"/>
                </a:moveTo>
                <a:lnTo>
                  <a:pt x="8655269" y="0"/>
                </a:lnTo>
                <a:lnTo>
                  <a:pt x="86552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0651" y="1736794"/>
            <a:ext cx="18442551" cy="230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7600" b="1">
                <a:solidFill>
                  <a:srgbClr val="0E4186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NEED FOR THERMO BAND</a:t>
            </a:r>
          </a:p>
          <a:p>
            <a:pPr algn="l">
              <a:lnSpc>
                <a:spcPts val="9999"/>
              </a:lnSpc>
            </a:pPr>
            <a:endParaRPr lang="en-US" sz="7600" b="1">
              <a:solidFill>
                <a:srgbClr val="0E4186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70872" y="2848683"/>
            <a:ext cx="12864448" cy="835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05"/>
              </a:lnSpc>
            </a:pPr>
            <a:r>
              <a:rPr lang="en-US" sz="3032">
                <a:solidFill>
                  <a:srgbClr val="0E4186"/>
                </a:solidFill>
                <a:latin typeface="Montserrat"/>
                <a:ea typeface="Montserrat"/>
                <a:cs typeface="Montserrat"/>
                <a:sym typeface="Montserrat"/>
              </a:rPr>
              <a:t>And also we asked them How beneficial would it be</a:t>
            </a:r>
          </a:p>
          <a:p>
            <a:pPr algn="just">
              <a:lnSpc>
                <a:spcPts val="3305"/>
              </a:lnSpc>
            </a:pPr>
            <a:endParaRPr lang="en-US" sz="3032">
              <a:solidFill>
                <a:srgbClr val="0E41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457785" y="-5633038"/>
            <a:ext cx="8776342" cy="7142187"/>
            <a:chOff x="0" y="0"/>
            <a:chExt cx="6350000" cy="516763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E5ECF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-3359471" y="-2800616"/>
            <a:ext cx="8776342" cy="7142187"/>
            <a:chOff x="0" y="0"/>
            <a:chExt cx="6350000" cy="516763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0E418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1" name="Freeform 11"/>
          <p:cNvSpPr/>
          <p:nvPr/>
        </p:nvSpPr>
        <p:spPr>
          <a:xfrm>
            <a:off x="1028700" y="7960174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774957" y="1028700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871926" y="-1471203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330026" y="8796824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576637" y="3511549"/>
            <a:ext cx="12507252" cy="6356145"/>
          </a:xfrm>
          <a:custGeom>
            <a:avLst/>
            <a:gdLst/>
            <a:ahLst/>
            <a:cxnLst/>
            <a:rect l="l" t="t" r="r" b="b"/>
            <a:pathLst>
              <a:path w="12507252" h="6356145">
                <a:moveTo>
                  <a:pt x="0" y="0"/>
                </a:moveTo>
                <a:lnTo>
                  <a:pt x="12507252" y="0"/>
                </a:lnTo>
                <a:lnTo>
                  <a:pt x="12507252" y="6356145"/>
                </a:lnTo>
                <a:lnTo>
                  <a:pt x="0" y="63561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87657" y="961269"/>
            <a:ext cx="11856241" cy="132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0E4186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BUDGET</a:t>
            </a:r>
          </a:p>
        </p:txBody>
      </p:sp>
      <p:grpSp>
        <p:nvGrpSpPr>
          <p:cNvPr id="6" name="Group 6"/>
          <p:cNvGrpSpPr/>
          <p:nvPr/>
        </p:nvGrpSpPr>
        <p:grpSpPr>
          <a:xfrm rot="-10800000">
            <a:off x="1457785" y="-4860118"/>
            <a:ext cx="8776342" cy="7142187"/>
            <a:chOff x="0" y="0"/>
            <a:chExt cx="6350000" cy="516763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E5ECF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-1852419" y="-3456403"/>
            <a:ext cx="8776342" cy="7142187"/>
            <a:chOff x="0" y="0"/>
            <a:chExt cx="6350000" cy="516763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0E418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>
            <a:off x="1028700" y="7960174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774957" y="1028700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595731" y="-653526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330026" y="8796824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321301" y="2282069"/>
            <a:ext cx="13645397" cy="6188896"/>
          </a:xfrm>
          <a:custGeom>
            <a:avLst/>
            <a:gdLst/>
            <a:ahLst/>
            <a:cxnLst/>
            <a:rect l="l" t="t" r="r" b="b"/>
            <a:pathLst>
              <a:path w="13645397" h="6188896">
                <a:moveTo>
                  <a:pt x="0" y="0"/>
                </a:moveTo>
                <a:lnTo>
                  <a:pt x="13645398" y="0"/>
                </a:lnTo>
                <a:lnTo>
                  <a:pt x="13645398" y="6188896"/>
                </a:lnTo>
                <a:lnTo>
                  <a:pt x="0" y="61888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10800000">
            <a:off x="1457785" y="-4860118"/>
            <a:ext cx="8776342" cy="7142187"/>
            <a:chOff x="0" y="0"/>
            <a:chExt cx="6350000" cy="516763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E5ECF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-1852419" y="-3456403"/>
            <a:ext cx="8776342" cy="7142187"/>
            <a:chOff x="0" y="0"/>
            <a:chExt cx="6350000" cy="516763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5167630"/>
            </a:xfrm>
            <a:custGeom>
              <a:avLst/>
              <a:gdLst/>
              <a:ahLst/>
              <a:cxnLst/>
              <a:rect l="l" t="t" r="r" b="b"/>
              <a:pathLst>
                <a:path w="6350000" h="5167630">
                  <a:moveTo>
                    <a:pt x="6350000" y="5015230"/>
                  </a:moveTo>
                  <a:lnTo>
                    <a:pt x="6350000" y="4309110"/>
                  </a:lnTo>
                  <a:lnTo>
                    <a:pt x="0" y="0"/>
                  </a:lnTo>
                  <a:lnTo>
                    <a:pt x="0" y="5167630"/>
                  </a:lnTo>
                  <a:close/>
                </a:path>
              </a:pathLst>
            </a:custGeom>
            <a:solidFill>
              <a:srgbClr val="0E418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>
            <a:off x="1028700" y="7960174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774957" y="1028700"/>
            <a:ext cx="1484343" cy="1298126"/>
          </a:xfrm>
          <a:custGeom>
            <a:avLst/>
            <a:gdLst/>
            <a:ahLst/>
            <a:cxnLst/>
            <a:rect l="l" t="t" r="r" b="b"/>
            <a:pathLst>
              <a:path w="1484343" h="1298126">
                <a:moveTo>
                  <a:pt x="0" y="0"/>
                </a:moveTo>
                <a:lnTo>
                  <a:pt x="1484343" y="0"/>
                </a:lnTo>
                <a:lnTo>
                  <a:pt x="1484343" y="1298126"/>
                </a:lnTo>
                <a:lnTo>
                  <a:pt x="0" y="1298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595731" y="-653526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330026" y="8796824"/>
            <a:ext cx="2493221" cy="2980352"/>
          </a:xfrm>
          <a:custGeom>
            <a:avLst/>
            <a:gdLst/>
            <a:ahLst/>
            <a:cxnLst/>
            <a:rect l="l" t="t" r="r" b="b"/>
            <a:pathLst>
              <a:path w="2493221" h="2980352">
                <a:moveTo>
                  <a:pt x="0" y="0"/>
                </a:moveTo>
                <a:lnTo>
                  <a:pt x="2493221" y="0"/>
                </a:lnTo>
                <a:lnTo>
                  <a:pt x="2493221" y="2980352"/>
                </a:lnTo>
                <a:lnTo>
                  <a:pt x="0" y="2980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321301" y="2282069"/>
            <a:ext cx="13645397" cy="6188896"/>
          </a:xfrm>
          <a:custGeom>
            <a:avLst/>
            <a:gdLst/>
            <a:ahLst/>
            <a:cxnLst/>
            <a:rect l="l" t="t" r="r" b="b"/>
            <a:pathLst>
              <a:path w="13645397" h="6188896">
                <a:moveTo>
                  <a:pt x="0" y="0"/>
                </a:moveTo>
                <a:lnTo>
                  <a:pt x="13645398" y="0"/>
                </a:lnTo>
                <a:lnTo>
                  <a:pt x="13645398" y="6188896"/>
                </a:lnTo>
                <a:lnTo>
                  <a:pt x="0" y="61888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5647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232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Montserrat</vt:lpstr>
      <vt:lpstr>Roboto Italics</vt:lpstr>
      <vt:lpstr>Calibri</vt:lpstr>
      <vt:lpstr>Roboto</vt:lpstr>
      <vt:lpstr>Montserrat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Group Project Presentation</dc:title>
  <cp:lastModifiedBy>Subodha Peiris</cp:lastModifiedBy>
  <cp:revision>5</cp:revision>
  <dcterms:created xsi:type="dcterms:W3CDTF">2006-08-16T00:00:00Z</dcterms:created>
  <dcterms:modified xsi:type="dcterms:W3CDTF">2025-05-14T10:21:57Z</dcterms:modified>
  <dc:identifier>DAGmdtpgh7g</dc:identifier>
</cp:coreProperties>
</file>