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5485" r:id="rId3"/>
    <p:sldMasterId id="2147485601" r:id="rId4"/>
  </p:sldMasterIdLst>
  <p:notesMasterIdLst>
    <p:notesMasterId r:id="rId26"/>
  </p:notesMasterIdLst>
  <p:sldIdLst>
    <p:sldId id="439" r:id="rId5"/>
    <p:sldId id="297" r:id="rId6"/>
    <p:sldId id="414" r:id="rId7"/>
    <p:sldId id="438" r:id="rId8"/>
    <p:sldId id="405" r:id="rId9"/>
    <p:sldId id="415" r:id="rId10"/>
    <p:sldId id="408" r:id="rId11"/>
    <p:sldId id="413" r:id="rId12"/>
    <p:sldId id="411" r:id="rId13"/>
    <p:sldId id="395" r:id="rId14"/>
    <p:sldId id="417" r:id="rId15"/>
    <p:sldId id="418" r:id="rId16"/>
    <p:sldId id="437" r:id="rId17"/>
    <p:sldId id="350" r:id="rId18"/>
    <p:sldId id="435" r:id="rId19"/>
    <p:sldId id="436" r:id="rId20"/>
    <p:sldId id="427" r:id="rId21"/>
    <p:sldId id="428" r:id="rId22"/>
    <p:sldId id="429" r:id="rId23"/>
    <p:sldId id="389" r:id="rId24"/>
    <p:sldId id="314" r:id="rId25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riar Mahmud Sabuj" initials="SMS" lastIdx="2" clrIdx="0">
    <p:extLst>
      <p:ext uri="{19B8F6BF-5375-455C-9EA6-DF929625EA0E}">
        <p15:presenceInfo xmlns:p15="http://schemas.microsoft.com/office/powerpoint/2012/main" userId="5b8fe41cf8f79d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400" autoAdjust="0"/>
  </p:normalViewPr>
  <p:slideViewPr>
    <p:cSldViewPr>
      <p:cViewPr varScale="1">
        <p:scale>
          <a:sx n="89" d="100"/>
          <a:sy n="89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745E3D-DA88-480C-8A57-70FBCFA7C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1226-4DD1-4BC7-A4B9-D1F69FCF4C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CF8F95-5243-463E-AB94-0F48781012E1}" type="datetimeFigureOut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22FD47-F7EF-471D-8E1A-C572C634A8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345435-774F-4000-86DD-189E100BB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E4D19-5849-461F-9F0D-DDDC4E251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1075-115F-4893-89AC-DD379B22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6BC4663-1001-462F-BDD5-884B32BA4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outline of our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DDF2F-4FE6-4B77-973B-4A4C353C795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30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C4663-1001-462F-BDD5-884B32BA4E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26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C4663-1001-462F-BDD5-884B32BA4EC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2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C4663-1001-462F-BDD5-884B32BA4EC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14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C4663-1001-462F-BDD5-884B32BA4EC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61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C4663-1001-462F-BDD5-884B32BA4EC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8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C4663-1001-462F-BDD5-884B32BA4EC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81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C4663-1001-462F-BDD5-884B32BA4EC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88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8E79EE0E-17D7-4794-B60F-8C72504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981EBCB-C4A5-42F2-9D6B-7556CAD7CC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6421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51343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7051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4437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6C8E4-1306-4EAE-95FD-E4ED3AB36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89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8A887-CE54-4F25-8EB7-390BB0875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8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6B07E-DE78-4040-B8F4-491656C46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43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5EFA8-F7DF-48DD-ABE1-D6979E41EC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410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9D17-632D-4A13-B967-648335A8D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46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E408-0833-475D-9567-34977428F4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591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D3008-461F-44FF-9ED3-178717540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46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813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80D68-90C2-4F63-A602-B0ECE6A5F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949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C0AAC-E93E-47A0-B328-01C7213BC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41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93FDA-75CD-448D-AB35-11FCAF749D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475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927AA-3FAE-4DD3-88A6-C41542D19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030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CE1E5B9B-08AB-4549-9A36-EE019569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2184B50-2BEF-4446-9E3D-599B624486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5176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90600"/>
            <a:ext cx="8642350" cy="5303520"/>
          </a:xfrm>
        </p:spPr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51803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0791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295400"/>
            <a:ext cx="4244975" cy="45720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8581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16468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1004888"/>
            <a:ext cx="3008313" cy="1162050"/>
          </a:xfrm>
        </p:spPr>
        <p:txBody>
          <a:bodyPr anchor="b"/>
          <a:lstStyle>
            <a:lvl1pPr algn="just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04888"/>
            <a:ext cx="5111750" cy="5121276"/>
          </a:xfrm>
        </p:spPr>
        <p:txBody>
          <a:bodyPr/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000"/>
            </a:lvl4pPr>
            <a:lvl5pPr algn="just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87" y="2209800"/>
            <a:ext cx="3008313" cy="3931920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9648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00800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1560"/>
            <a:ext cx="5486400" cy="374904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67939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67140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90600"/>
            <a:ext cx="22860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90600"/>
            <a:ext cx="6705600" cy="531812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632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6613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1169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925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747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22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10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94288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4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37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201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66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271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07415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8341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4517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7864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</a:t>
            </a:r>
            <a:endParaRPr lang="ko-KR" altLang="en-US"/>
          </a:p>
          <a:p>
            <a:pPr lvl="1"/>
            <a:r>
              <a:rPr lang="en-US" altLang="ko-KR"/>
              <a:t>Master </a:t>
            </a:r>
          </a:p>
          <a:p>
            <a:pPr lvl="2"/>
            <a:r>
              <a:rPr lang="en-US" altLang="ko-KR"/>
              <a:t>Master</a:t>
            </a:r>
            <a:endParaRPr lang="ko-KR" altLang="en-US"/>
          </a:p>
          <a:p>
            <a:pPr lvl="3"/>
            <a:r>
              <a:rPr lang="en-US" altLang="ko-KR"/>
              <a:t>Master</a:t>
            </a:r>
            <a:endParaRPr lang="ko-KR" altLang="en-US"/>
          </a:p>
          <a:p>
            <a:pPr lvl="4"/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CD6D0F35-EA0A-4B33-AF33-3DF16BFCF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>
              <a:defRPr/>
            </a:pPr>
            <a:fld id="{554977D6-23D0-4371-98B6-E3DA2B58EFB5}" type="slidenum">
              <a:rPr lang="ko-KR" altLang="en-US" sz="1400" smtClean="0">
                <a:latin typeface="Tahoma" panose="020B060403050404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5A2E25A8-E111-4AEF-B82C-5F846E8D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solidFill>
                  <a:srgbClr val="444444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86A2ADD9-BA74-4C21-8FD8-3EA7EA8FAA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73A157A-4AFB-45CC-B507-05436D60DC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99" r:id="rId1"/>
    <p:sldLayoutId id="2147485568" r:id="rId2"/>
    <p:sldLayoutId id="2147485569" r:id="rId3"/>
    <p:sldLayoutId id="2147485570" r:id="rId4"/>
    <p:sldLayoutId id="2147485571" r:id="rId5"/>
    <p:sldLayoutId id="2147485572" r:id="rId6"/>
    <p:sldLayoutId id="2147485573" r:id="rId7"/>
    <p:sldLayoutId id="2147485574" r:id="rId8"/>
    <p:sldLayoutId id="2147485575" r:id="rId9"/>
    <p:sldLayoutId id="2147485576" r:id="rId10"/>
    <p:sldLayoutId id="2147485577" r:id="rId11"/>
    <p:sldLayoutId id="2147485578" r:id="rId12"/>
  </p:sldLayoutIdLst>
  <p:transition/>
  <p:hf sldNum="0" hdr="0" ftr="0" dt="0"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3650-11E6-416F-9248-4888E4F52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D0C0-004E-4371-BAC6-F5E372AA0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18EA-FDFC-4A39-8881-4F2FAE204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6F9DB85-7510-43D8-B011-3B122BE0E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9" r:id="rId1"/>
    <p:sldLayoutId id="2147485580" r:id="rId2"/>
    <p:sldLayoutId id="2147485581" r:id="rId3"/>
    <p:sldLayoutId id="2147485582" r:id="rId4"/>
    <p:sldLayoutId id="2147485583" r:id="rId5"/>
    <p:sldLayoutId id="2147485584" r:id="rId6"/>
    <p:sldLayoutId id="2147485585" r:id="rId7"/>
    <p:sldLayoutId id="2147485586" r:id="rId8"/>
    <p:sldLayoutId id="2147485587" r:id="rId9"/>
    <p:sldLayoutId id="2147485588" r:id="rId10"/>
    <p:sldLayoutId id="214748558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020763"/>
            <a:ext cx="864235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</a:t>
            </a:r>
            <a:endParaRPr lang="ko-KR" altLang="en-US"/>
          </a:p>
          <a:p>
            <a:pPr lvl="1"/>
            <a:r>
              <a:rPr lang="en-US" altLang="ko-KR"/>
              <a:t>Master </a:t>
            </a:r>
          </a:p>
          <a:p>
            <a:pPr lvl="2"/>
            <a:r>
              <a:rPr lang="en-US" altLang="ko-KR"/>
              <a:t>Master</a:t>
            </a:r>
            <a:endParaRPr lang="ko-KR" altLang="en-US"/>
          </a:p>
          <a:p>
            <a:pPr lvl="3"/>
            <a:r>
              <a:rPr lang="en-US" altLang="ko-KR"/>
              <a:t>Master</a:t>
            </a:r>
            <a:endParaRPr lang="ko-KR" altLang="en-US"/>
          </a:p>
          <a:p>
            <a:pPr lvl="4"/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22AEE408-775C-41F0-9CB4-6F8136F9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>
              <a:defRPr/>
            </a:pPr>
            <a:fld id="{FC952EF4-3A9B-4558-825C-8B92C8E6DF1D}" type="slidenum">
              <a:rPr lang="ko-KR" altLang="en-US" sz="1400" smtClean="0">
                <a:latin typeface="Tahoma" panose="020B0604030504040204" pitchFamily="34" charset="0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ko-KR" sz="1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20B14BB0-D555-4AEA-946A-95312332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solidFill>
                  <a:srgbClr val="444444"/>
                </a:solidFill>
                <a:latin typeface="Constantia" panose="02030602050306030303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8233613B-B6CF-4944-88F4-3418C0E44D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A0A282D4-C536-4DBC-BA3B-63AA4228B6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latin typeface="Tahoma" panose="020B0604030504040204" pitchFamily="34" charset="0"/>
            </a:endParaRPr>
          </a:p>
        </p:txBody>
      </p:sp>
      <p:pic>
        <p:nvPicPr>
          <p:cNvPr id="3080" name="Picture 8" descr="Picture1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0" r:id="rId1"/>
    <p:sldLayoutId id="2147485590" r:id="rId2"/>
    <p:sldLayoutId id="2147485591" r:id="rId3"/>
    <p:sldLayoutId id="2147485592" r:id="rId4"/>
    <p:sldLayoutId id="2147485593" r:id="rId5"/>
    <p:sldLayoutId id="2147485594" r:id="rId6"/>
    <p:sldLayoutId id="2147485595" r:id="rId7"/>
    <p:sldLayoutId id="2147485596" r:id="rId8"/>
    <p:sldLayoutId id="2147485597" r:id="rId9"/>
    <p:sldLayoutId id="2147485598" r:id="rId10"/>
  </p:sldLayoutIdLst>
  <p:transition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q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Courier New" panose="02070309020205020404" pitchFamily="49" charset="0"/>
        <a:buChar char="o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02" r:id="rId1"/>
    <p:sldLayoutId id="2147485603" r:id="rId2"/>
    <p:sldLayoutId id="2147485604" r:id="rId3"/>
    <p:sldLayoutId id="2147485605" r:id="rId4"/>
    <p:sldLayoutId id="2147485606" r:id="rId5"/>
    <p:sldLayoutId id="2147485607" r:id="rId6"/>
    <p:sldLayoutId id="2147485608" r:id="rId7"/>
    <p:sldLayoutId id="2147485609" r:id="rId8"/>
    <p:sldLayoutId id="2147485610" r:id="rId9"/>
    <p:sldLayoutId id="2147485611" r:id="rId10"/>
    <p:sldLayoutId id="214748561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" y="2246313"/>
            <a:ext cx="8915400" cy="1143000"/>
          </a:xfr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5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Toward a Machine Learning Approach to Predict the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US" sz="25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500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Rating </a:t>
            </a:r>
            <a:r>
              <a:rPr lang="en-US" sz="25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Fuel-Consuming Vehicles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443" y="3410635"/>
            <a:ext cx="8458200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Suborno Deb Bappon,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Ashim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Dey, Shahriar Mahmud Sabuj, Annesha Das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and Engineering,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Chittagong University of Engineering and Technology (CUET)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57400" y="4856145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Presenter 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Suborno Deb Bappon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876216"/>
            <a:ext cx="160020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Paper ID : 133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093" y="5801562"/>
            <a:ext cx="87249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IEEE ICCIT 2022 (Conference ID - 57492), 17-19 Dec. 2022, Cox’s Bazar, Bangladesh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92294"/>
            <a:ext cx="8686800" cy="12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79"/>
    </mc:Choice>
    <mc:Fallback xmlns="">
      <p:transition spd="slow" advTm="382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630714" y="939481"/>
            <a:ext cx="6781800" cy="836613"/>
          </a:xfrm>
        </p:spPr>
        <p:txBody>
          <a:bodyPr/>
          <a:lstStyle/>
          <a:p>
            <a:r>
              <a:rPr lang="en-US" altLang="en-US" b="1" dirty="0"/>
              <a:t>Dataset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E62AA-FD79-0A7F-03D0-BA0C65EC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07" y="2820080"/>
            <a:ext cx="7925458" cy="3524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88534-7B40-DD78-D3AD-4D5BE9C49FA4}"/>
              </a:ext>
            </a:extLst>
          </p:cNvPr>
          <p:cNvSpPr txBox="1"/>
          <p:nvPr/>
        </p:nvSpPr>
        <p:spPr>
          <a:xfrm>
            <a:off x="2667000" y="2426809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1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Dataset Description including all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columns.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9481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30E4-9C39-9C9B-566F-6E8CCBB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 dirty="0"/>
              <a:t>Data Accumulation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A6CE-184A-5E12-493B-9BF5C2AB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290055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endParaRPr lang="en-GB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Collected dataset from Open Government Portal of Canada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It consists of 15 features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Last five years (2017-2021) of fuel consumption data are considered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5000 records.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953338"/>
      </p:ext>
    </p:extLst>
  </p:cSld>
  <p:clrMapOvr>
    <a:masterClrMapping/>
  </p:clrMapOvr>
  <p:transition advTm="175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160-CBAA-96B8-5B81-8A2CEB19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E4A2F-7EC9-852E-3728-D4C2DAB7EC2F}"/>
              </a:ext>
            </a:extLst>
          </p:cNvPr>
          <p:cNvSpPr txBox="1"/>
          <p:nvPr/>
        </p:nvSpPr>
        <p:spPr>
          <a:xfrm>
            <a:off x="2286000" y="630936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of all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C198B-470C-03D2-F12A-6A9E46846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8" y="2726599"/>
            <a:ext cx="6248400" cy="3496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402E51-952E-9267-8B0B-4515E07D7A49}"/>
              </a:ext>
            </a:extLst>
          </p:cNvPr>
          <p:cNvSpPr txBox="1"/>
          <p:nvPr/>
        </p:nvSpPr>
        <p:spPr>
          <a:xfrm>
            <a:off x="619828" y="1921273"/>
            <a:ext cx="29615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409926"/>
      </p:ext>
    </p:extLst>
  </p:cSld>
  <p:clrMapOvr>
    <a:masterClrMapping/>
  </p:clrMapOvr>
  <p:transition advTm="21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D858-168C-66D3-3BD9-B053D7F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975504-8D46-0EA7-CC77-C2CC1D325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81147"/>
              </p:ext>
            </p:extLst>
          </p:nvPr>
        </p:nvGraphicFramePr>
        <p:xfrm>
          <a:off x="1066800" y="3341158"/>
          <a:ext cx="7289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316845964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389837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9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3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B4FB4D-2CA2-EE20-72E0-C309A162EB66}"/>
              </a:ext>
            </a:extLst>
          </p:cNvPr>
          <p:cNvSpPr txBox="1"/>
          <p:nvPr/>
        </p:nvSpPr>
        <p:spPr>
          <a:xfrm>
            <a:off x="3276600" y="2971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2 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splitting.</a:t>
            </a:r>
          </a:p>
        </p:txBody>
      </p:sp>
    </p:spTree>
    <p:extLst>
      <p:ext uri="{BB962C8B-B14F-4D97-AF65-F5344CB8AC3E}">
        <p14:creationId xmlns:p14="http://schemas.microsoft.com/office/powerpoint/2010/main" val="37318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4"/>
    </mc:Choice>
    <mc:Fallback xmlns="">
      <p:transition spd="slow" advTm="13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776FD48-6778-4BFE-6132-5CED5F2A6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Experimental </a:t>
            </a:r>
            <a:r>
              <a:rPr lang="en-US" altLang="en-US" b="1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7BDFA-AEB6-FB7D-6269-8D2C1B0B8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6800" y="2819400"/>
            <a:ext cx="6991349" cy="3453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9E44D-E44B-E517-42AD-239FC49C1950}"/>
              </a:ext>
            </a:extLst>
          </p:cNvPr>
          <p:cNvSpPr txBox="1"/>
          <p:nvPr/>
        </p:nvSpPr>
        <p:spPr>
          <a:xfrm>
            <a:off x="2362200" y="2438400"/>
            <a:ext cx="464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Table 3 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Performance comparison among ML models.</a:t>
            </a:r>
          </a:p>
        </p:txBody>
      </p:sp>
    </p:spTree>
    <p:custDataLst>
      <p:tags r:id="rId1"/>
    </p:custDataLst>
  </p:cSld>
  <p:clrMapOvr>
    <a:masterClrMapping/>
  </p:clrMapOvr>
  <p:transition advTm="693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76A1-2E13-92D6-A5A0-5A128743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Error Analysis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09037-19A4-8538-CEBA-6C4DA78832E6}"/>
              </a:ext>
            </a:extLst>
          </p:cNvPr>
          <p:cNvSpPr txBox="1"/>
          <p:nvPr/>
        </p:nvSpPr>
        <p:spPr>
          <a:xfrm>
            <a:off x="2667000" y="6222021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3: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 for  Random Forest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C4F05-EDB4-62C1-754C-DC6AE8FA8E57}"/>
              </a:ext>
            </a:extLst>
          </p:cNvPr>
          <p:cNvSpPr txBox="1"/>
          <p:nvPr/>
        </p:nvSpPr>
        <p:spPr>
          <a:xfrm>
            <a:off x="1050634" y="1862797"/>
            <a:ext cx="2378366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9D7F742A-7110-A229-C148-D808D58A5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20" y="2722256"/>
            <a:ext cx="5422559" cy="3378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82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5"/>
    </mc:Choice>
    <mc:Fallback xmlns="">
      <p:transition spd="slow" advTm="18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3DBE-731C-7C4A-8EFC-F085E9E1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47209"/>
            <a:ext cx="9207827" cy="836613"/>
          </a:xfrm>
        </p:spPr>
        <p:txBody>
          <a:bodyPr/>
          <a:lstStyle/>
          <a:p>
            <a:r>
              <a:rPr lang="en-GB" b="1" dirty="0"/>
              <a:t>Error </a:t>
            </a:r>
            <a:r>
              <a:rPr lang="en-GB" b="1" dirty="0" smtClean="0"/>
              <a:t>Analysis (</a:t>
            </a:r>
            <a:r>
              <a:rPr lang="en-GB" b="1" dirty="0"/>
              <a:t>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A3D6F-EE88-1D39-A022-BA33DF06F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" y="2129308"/>
            <a:ext cx="3657600" cy="31120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87C18-2C34-2DCF-FEE2-6760DF640E57}"/>
              </a:ext>
            </a:extLst>
          </p:cNvPr>
          <p:cNvSpPr txBox="1"/>
          <p:nvPr/>
        </p:nvSpPr>
        <p:spPr>
          <a:xfrm>
            <a:off x="583721" y="5586879"/>
            <a:ext cx="3995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Figure 4 :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Error (Actual-Predicted Data) for 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Random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Forest.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EF9872-4BBC-CDE7-80D4-F40B4C5A3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129307"/>
            <a:ext cx="4191000" cy="311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20A175-46AA-EDD6-D786-BE064ECC074E}"/>
              </a:ext>
            </a:extLst>
          </p:cNvPr>
          <p:cNvSpPr txBox="1"/>
          <p:nvPr/>
        </p:nvSpPr>
        <p:spPr>
          <a:xfrm>
            <a:off x="5029200" y="5592467"/>
            <a:ext cx="3995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Figure 5 :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Error (Actual-Predicted Data) for Naive Bayes.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024429"/>
      </p:ext>
    </p:extLst>
  </p:cSld>
  <p:clrMapOvr>
    <a:masterClrMapping/>
  </p:clrMapOvr>
  <p:transition advTm="361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A4ED-9B60-2F5F-2375-6E039B4D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7B58-C67A-409C-5669-85DC75F9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590800"/>
            <a:ext cx="7842504" cy="312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Less variance </a:t>
            </a:r>
            <a:r>
              <a:rPr lang="en-GB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dataset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is only based </a:t>
            </a:r>
            <a:r>
              <a:rPr lang="en-GB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the regions of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Canada.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151331"/>
      </p:ext>
    </p:extLst>
  </p:cSld>
  <p:clrMapOvr>
    <a:masterClrMapping/>
  </p:clrMapOvr>
  <p:transition advTm="66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A15E-FF08-9B03-353B-5D11083D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0710-33A9-D37B-DCCD-9339A2AB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524000"/>
            <a:ext cx="7290055" cy="34015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GB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 Expansion of </a:t>
            </a:r>
            <a:r>
              <a:rPr lang="en-GB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dataset</a:t>
            </a: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 Collecting data from different regions.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 Applying Deep Learning </a:t>
            </a:r>
            <a:r>
              <a:rPr lang="en-GB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approaches</a:t>
            </a: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 Developing a </a:t>
            </a:r>
            <a:r>
              <a:rPr lang="en-GB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based application</a:t>
            </a: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81787"/>
      </p:ext>
    </p:extLst>
  </p:cSld>
  <p:clrMapOvr>
    <a:masterClrMapping/>
  </p:clrMapOvr>
  <p:transition advTm="236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8FEE-5AAE-C80B-3B88-18A0971A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D2AB-F777-30BB-3F31-2C0CDD0B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48768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One of the major causes of global temperature rising and green house effect is the human-produced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GB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most of which are generated   by vehicles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A Machine Learning based model using Random Forest technique is developed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predict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GB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emission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ratings from various vehicle sources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which generates the highest accuracy of 96%.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hope that this work will contribute to the field of identifying and designing low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GB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-emitting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vehicles.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By developing and proposing a model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 prediction of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GB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rating, the research attempted to have an positive impact on build a pollution free world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169856"/>
      </p:ext>
    </p:extLst>
  </p:cSld>
  <p:clrMapOvr>
    <a:masterClrMapping/>
  </p:clrMapOvr>
  <p:transition advTm="36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1F40-CE33-4E81-AC6E-BBC78D85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290054" cy="1499616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en-US" kern="1200" dirty="0">
                <a:solidFill>
                  <a:srgbClr val="1C1C1C"/>
                </a:solidFill>
                <a:ea typeface="Gulim" pitchFamily="34" charset="-127"/>
              </a:rPr>
              <a:t>Outline</a:t>
            </a:r>
            <a:endParaRPr 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709C07F-7414-4C34-BFB6-F868C96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52600"/>
            <a:ext cx="7671054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Introduction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Motivation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Objectives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Related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Methodology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Accumulation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Experiment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Experimental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Error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Limitations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Future </a:t>
            </a:r>
            <a:r>
              <a:rPr lang="en-US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Conclusion</a:t>
            </a:r>
            <a:endParaRPr lang="en-US" alt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References</a:t>
            </a:r>
            <a:endParaRPr lang="en-NZ" altLang="ko-K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8"/>
    </mc:Choice>
    <mc:Fallback xmlns="">
      <p:transition spd="slow" advTm="2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References</a:t>
            </a:r>
          </a:p>
        </p:txBody>
      </p:sp>
      <p:sp>
        <p:nvSpPr>
          <p:cNvPr id="21507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609600" y="2084832"/>
            <a:ext cx="8382000" cy="41910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[1] C. Saleh, N. R.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Dzakiyullah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J. B. Nugroho, “Carbon dioxide emission prediction using support vector machine,” in IOP Conference Series: Materials Science and Engineering, vol. 114, no. 1. IOP Publishing, 2016, p. 012148.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[2] P. Kadam and S.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Vijayumar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“Prediction model: CO</a:t>
            </a:r>
            <a:r>
              <a:rPr lang="en-US" alt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emission using machine learning,” in 2018 3rd International Conference for Convergence in Technology (I2CT). IEEE, 2018, pp. 1–3.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[3] O. S. Azeez, B. Pradhan, H. Z.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Shafri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N. Shukla, C.-W. Lee, and H. M.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Rizeei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“Modeling of CO emissions from traffic vehicles using artificial neural networks,” Applied Sciences, vol. 9, no. 2, p. 313, 2019.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W. Zeng, T. Miwa, and T. Morikawa, “Prediction of vehicle CO</a:t>
            </a:r>
            <a:r>
              <a:rPr lang="en-US" alt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emission and its application to eco-routing navigation,” Transportation Research Part C: Emerging Technologies, vol. 68, pp. 194–214, 2016.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2298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7040-6B97-4FB8-A1E4-60F35DA8D2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7100" y="1417637"/>
            <a:ext cx="7289800" cy="40227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7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7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1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"/>
    </mc:Choice>
    <mc:Fallback xmlns="">
      <p:transition spd="slow" advTm="2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Introduction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32428" y="1971723"/>
            <a:ext cx="8153399" cy="1794111"/>
          </a:xfrm>
        </p:spPr>
        <p:txBody>
          <a:bodyPr>
            <a:normAutofit lnSpcReduction="10000"/>
          </a:bodyPr>
          <a:lstStyle/>
          <a:p>
            <a:pPr algn="just">
              <a:buSzPct val="90000"/>
              <a:buFont typeface="Wingdings" panose="05000000000000000000" pitchFamily="2" charset="2"/>
              <a:buChar char="ü"/>
              <a:defRPr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Global warming has become a major concern for almost all countries.</a:t>
            </a:r>
          </a:p>
          <a:p>
            <a:pPr algn="just">
              <a:buSzPct val="90000"/>
              <a:buFont typeface="Wingdings" panose="05000000000000000000" pitchFamily="2" charset="2"/>
              <a:buChar char="ü"/>
              <a:defRPr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Along with other factors, the emission of CO</a:t>
            </a:r>
            <a:r>
              <a:rPr lang="en-GB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from vehicles in                                 the environment plays a major role in raising the temperature and climate change.</a:t>
            </a:r>
          </a:p>
          <a:p>
            <a:pPr algn="just"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  <a:defRPr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ACE1-940A-5824-CC90-4D65249FA1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733538"/>
            <a:ext cx="7086600" cy="251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49B293-9343-412E-1F7C-CD36AA255ED2}"/>
              </a:ext>
            </a:extLst>
          </p:cNvPr>
          <p:cNvSpPr txBox="1"/>
          <p:nvPr/>
        </p:nvSpPr>
        <p:spPr>
          <a:xfrm>
            <a:off x="0" y="6569652"/>
            <a:ext cx="830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Source:</a:t>
            </a: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https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://www.thisismoney.co.uk/money/cars/article-5439951/Car-exhaust-CO2-emissions-rIse-time-2-decades.html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887756"/>
      </p:ext>
    </p:extLst>
  </p:cSld>
  <p:clrMapOvr>
    <a:masterClrMapping/>
  </p:clrMapOvr>
  <p:transition advTm="182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Introduction (</a:t>
            </a:r>
            <a:r>
              <a:rPr lang="en-US" altLang="en-US" b="1" dirty="0"/>
              <a:t>cont.)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8096" y="2667000"/>
            <a:ext cx="8071104" cy="3020568"/>
          </a:xfrm>
        </p:spPr>
        <p:txBody>
          <a:bodyPr>
            <a:normAutofit fontScale="92500" lnSpcReduction="10000"/>
          </a:bodyPr>
          <a:lstStyle/>
          <a:p>
            <a:pPr algn="just">
              <a:buSzPct val="90000"/>
              <a:buFont typeface="Wingdings" panose="05000000000000000000" pitchFamily="2" charset="2"/>
              <a:buChar char="ü"/>
              <a:defRPr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Global warming occurs when CO</a:t>
            </a:r>
            <a:r>
              <a:rPr lang="en-GB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as well as other air pollutants builds up a layer in the  atmosphere</a:t>
            </a:r>
            <a:r>
              <a:rPr lang="en-GB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SzPct val="90000"/>
              <a:buFont typeface="Wingdings" panose="05000000000000000000" pitchFamily="2" charset="2"/>
              <a:buChar char="ü"/>
              <a:defRPr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ct val="90000"/>
              <a:buFont typeface="Wingdings" panose="05000000000000000000" pitchFamily="2" charset="2"/>
              <a:buChar char="ü"/>
              <a:defRPr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Human sources of CO</a:t>
            </a:r>
            <a:r>
              <a:rPr lang="en-GB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emanations have been growing since the industrial revolution</a:t>
            </a:r>
            <a:r>
              <a:rPr lang="en-GB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SzPct val="90000"/>
              <a:buFont typeface="Wingdings" panose="05000000000000000000" pitchFamily="2" charset="2"/>
              <a:buChar char="ü"/>
              <a:defRPr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ct val="90000"/>
              <a:buFont typeface="Wingdings" panose="05000000000000000000" pitchFamily="2" charset="2"/>
              <a:buChar char="ü"/>
              <a:defRPr/>
            </a:pPr>
            <a:r>
              <a:rPr lang="en-GB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Therefore, it becomes very important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identify the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vehicles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GB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emissions beyond the ideal range.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tx2"/>
              </a:buClr>
              <a:buSzPct val="90000"/>
              <a:buFont typeface="Wingdings" panose="05000000000000000000" pitchFamily="2" charset="2"/>
              <a:buChar char="ü"/>
              <a:defRPr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08644"/>
      </p:ext>
    </p:extLst>
  </p:cSld>
  <p:clrMapOvr>
    <a:masterClrMapping/>
  </p:clrMapOvr>
  <p:transition advTm="190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5DD6-5A77-4BA9-AF20-7961E5A0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600200"/>
            <a:ext cx="7290055" cy="4404360"/>
          </a:xfrm>
        </p:spPr>
        <p:txBody>
          <a:bodyPr>
            <a:normAutofit fontScale="92500"/>
          </a:bodyPr>
          <a:lstStyle/>
          <a:p>
            <a:pPr marL="0" indent="0" algn="just">
              <a:buSzPct val="90000"/>
              <a:buNone/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Among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 human-produced CO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sources, the vehicle is the major emitter.</a:t>
            </a:r>
          </a:p>
          <a:p>
            <a:pPr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Almost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one-fifth of  CO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emissions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US are produced by vehicles and trucks, which generate 24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of CO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per gallon of fuel.</a:t>
            </a:r>
          </a:p>
          <a:p>
            <a:pPr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typical passenger vehicle emits about 4.6 metric tons of carbon dioxide per year. </a:t>
            </a:r>
          </a:p>
          <a:p>
            <a:pPr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According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Climate Action Tracker, by the end of the century, the global temperature will rise by 3.3 Celsius on average.</a:t>
            </a:r>
          </a:p>
          <a:p>
            <a:pPr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work will contribute to the field of identifying and designing low CO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emitting vehicles.</a:t>
            </a:r>
          </a:p>
          <a:p>
            <a:pPr algn="just">
              <a:buSzPct val="90000"/>
              <a:buFont typeface="Wingdings" panose="05000000000000000000" pitchFamily="2" charset="2"/>
              <a:buChar char="q"/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ct val="90000"/>
              <a:buFont typeface="Wingdings" panose="05000000000000000000" pitchFamily="2" charset="2"/>
              <a:buChar char="q"/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5390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B4FE-2E5C-FA67-FA85-981476E3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7B20-CDC1-A5CA-F2D8-BEDD848F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676400"/>
            <a:ext cx="7290055" cy="4632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Predict CO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emission rating from various vehicle sources based on their key features using different Machine Learning techniques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identify the influential characteristics of high CO</a:t>
            </a:r>
            <a:r>
              <a:rPr lang="en-US" alt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emitting vehicles by analyzing the data</a:t>
            </a:r>
            <a:r>
              <a:rPr lang="en-US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assess the overall performance of the applied ML techniques and choose the best technique for the 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prediction </a:t>
            </a:r>
            <a:r>
              <a:rPr lang="en-US" sz="2200" smtClean="0">
                <a:latin typeface="Calibri" panose="020F0502020204030204" pitchFamily="34" charset="0"/>
                <a:cs typeface="Calibri" panose="020F0502020204030204" pitchFamily="34" charset="0"/>
              </a:rPr>
              <a:t>task.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874420"/>
      </p:ext>
    </p:extLst>
  </p:cSld>
  <p:clrMapOvr>
    <a:masterClrMapping/>
  </p:clrMapOvr>
  <p:transition advTm="270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Related </a:t>
            </a:r>
            <a:r>
              <a:rPr lang="en-US" altLang="en-US" b="1" dirty="0" smtClean="0"/>
              <a:t>Works</a:t>
            </a:r>
            <a:endParaRPr lang="en-US" altLang="en-US" b="1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70DFCAC-6A01-489A-AE3C-E23C4DD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05000"/>
            <a:ext cx="7994904" cy="5486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Carbon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dioxide emission prediction using support vector machine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[1] (C. Saleh et al., 2016)</a:t>
            </a:r>
          </a:p>
          <a:p>
            <a:pPr lvl="2" algn="just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Predict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amount of discharge CO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 algn="just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Based on Alcohol Industry.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burning coal(kg) and electrical energy(kWh) as input parameter.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Prediction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model: CO</a:t>
            </a:r>
            <a:r>
              <a:rPr lang="en-GB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emission using machine learning.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[2] (P. Kadam et 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al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 2018)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Predict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emissions.</a:t>
            </a:r>
          </a:p>
          <a:p>
            <a:pPr lvl="2" algn="just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is based on various industries.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B2245-BA23-696E-4DEF-72D67746CBEA}"/>
              </a:ext>
            </a:extLst>
          </p:cNvPr>
          <p:cNvSpPr txBox="1"/>
          <p:nvPr/>
        </p:nvSpPr>
        <p:spPr>
          <a:xfrm>
            <a:off x="355600" y="5791200"/>
            <a:ext cx="8588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1] C. Saleh, N. R. </a:t>
            </a:r>
            <a:r>
              <a:rPr lang="en-US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Dzakiyullah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J. B. Nugroho, “Carbon dioxide emission prediction using support vector machine,” in IOP Conference Series: Materials Science and Engineering, vol. 114, no. 1. IOP Publishing, 2016, p. 012148.</a:t>
            </a:r>
          </a:p>
          <a:p>
            <a:pPr algn="just"/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[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2] P. Kadam and S. </a:t>
            </a:r>
            <a:r>
              <a:rPr lang="en-US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Vijayumar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“Prediction model: CO</a:t>
            </a:r>
            <a:r>
              <a:rPr lang="en-US" alt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emission using machine learning,” in 2018 3rd International Conference for Convergence in Technology (I2CT). IEEE, 2018, pp. 1–3.</a:t>
            </a: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33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Related </a:t>
            </a:r>
            <a:r>
              <a:rPr lang="en-US" altLang="en-US" b="1" dirty="0" smtClean="0"/>
              <a:t>Works (Cont</a:t>
            </a:r>
            <a:r>
              <a:rPr lang="en-US" altLang="en-US" b="1" dirty="0"/>
              <a:t>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70DFCAC-6A01-489A-AE3C-E23C4DD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828800"/>
            <a:ext cx="7766305" cy="4267200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Modelling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of CO emissions from traffic vehicles using artificial neural networks.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[3] (O.S. Azeez et al., 2019)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 discharge amount of CO from traffic vehicles.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hybrid model that combine GIS model and optimized ANN algorithm.</a:t>
            </a:r>
          </a:p>
          <a:p>
            <a:pPr marL="310896" lvl="2" indent="0"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0896" lvl="2" indent="0"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Prediction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vehicle CO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emission and its application to eco-routing navigation.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[4] (W. Zeng et al., 2016)</a:t>
            </a:r>
          </a:p>
          <a:p>
            <a:pPr lvl="2"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Estimated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vehicle CO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emissions per kilometer.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an environmentally favorable route that emits the least amount of CO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3B91A-1F59-8345-AA9D-5169A362843A}"/>
              </a:ext>
            </a:extLst>
          </p:cNvPr>
          <p:cNvSpPr txBox="1"/>
          <p:nvPr/>
        </p:nvSpPr>
        <p:spPr>
          <a:xfrm>
            <a:off x="357059" y="5867400"/>
            <a:ext cx="8588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References: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O. S. Azeez, B. Pradhan, H. Z. </a:t>
            </a:r>
            <a:r>
              <a:rPr lang="en-US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Shafri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N. Shukla, C.-W. Lee, and H. M. </a:t>
            </a:r>
            <a:r>
              <a:rPr lang="en-US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Rizeei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“Modeling of CO emissions from traffic vehicles using artificial neural networks,” Applied Sciences, vol. 9, no. 2, p. 313, 2019.</a:t>
            </a:r>
          </a:p>
          <a:p>
            <a:pPr algn="just"/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[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4] W. Zeng, T. Miwa, and T. Morikawa, “Prediction of vehicle CO</a:t>
            </a:r>
            <a:r>
              <a:rPr lang="en-US" altLang="en-US" sz="1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emission and its application to eco-routing navigation,”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Transportation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Research Part C: Emerging Technologies, vol. 68, pp. 194–214, 2016.</a:t>
            </a:r>
          </a:p>
          <a:p>
            <a:pPr algn="just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375388"/>
      </p:ext>
    </p:extLst>
  </p:cSld>
  <p:clrMapOvr>
    <a:masterClrMapping/>
  </p:clrMapOvr>
  <p:transition advTm="472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F0B504-1484-4CF6-8B61-4B7200652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4343400" cy="51387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E323F-3826-1BB3-BBD0-E7E428798A82}"/>
              </a:ext>
            </a:extLst>
          </p:cNvPr>
          <p:cNvSpPr txBox="1"/>
          <p:nvPr/>
        </p:nvSpPr>
        <p:spPr>
          <a:xfrm>
            <a:off x="3124200" y="6512961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Proposed Methodology</a:t>
            </a:r>
          </a:p>
        </p:txBody>
      </p:sp>
    </p:spTree>
    <p:custDataLst>
      <p:tags r:id="rId1"/>
    </p:custDataLst>
  </p:cSld>
  <p:clrMapOvr>
    <a:masterClrMapping/>
  </p:clrMapOvr>
  <p:transition advTm="764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|2.2|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.5|4.3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8|10.6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9|8.9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4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5.2|22.7|6.6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8|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9|8.6|7.9|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3|8.9|13.8|1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12922</TotalTime>
  <Words>1287</Words>
  <Application>Microsoft Office PowerPoint</Application>
  <PresentationFormat>On-screen Show (4:3)</PresentationFormat>
  <Paragraphs>143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Arial</vt:lpstr>
      <vt:lpstr>Arial Narrow</vt:lpstr>
      <vt:lpstr>바탕</vt:lpstr>
      <vt:lpstr>Calibri</vt:lpstr>
      <vt:lpstr>Constantia</vt:lpstr>
      <vt:lpstr>Courier New</vt:lpstr>
      <vt:lpstr>돋움</vt:lpstr>
      <vt:lpstr>돋움</vt:lpstr>
      <vt:lpstr>Gulim</vt:lpstr>
      <vt:lpstr>HY얕은샘물M</vt:lpstr>
      <vt:lpstr>Tahoma</vt:lpstr>
      <vt:lpstr>Times New Roman</vt:lpstr>
      <vt:lpstr>Tw Cen MT</vt:lpstr>
      <vt:lpstr>Tw Cen MT Condensed</vt:lpstr>
      <vt:lpstr>Wingdings</vt:lpstr>
      <vt:lpstr>Wingdings 3</vt:lpstr>
      <vt:lpstr>휴먼명조</vt:lpstr>
      <vt:lpstr>1_islab2006-Eng</vt:lpstr>
      <vt:lpstr>Custom Design</vt:lpstr>
      <vt:lpstr>2_islab2006-Eng</vt:lpstr>
      <vt:lpstr>Integral</vt:lpstr>
      <vt:lpstr>Toward a Machine Learning Approach to Predict the CO2 Rating of Fuel-Consuming Vehicles in Canada</vt:lpstr>
      <vt:lpstr>Outline</vt:lpstr>
      <vt:lpstr>Introduction</vt:lpstr>
      <vt:lpstr>Introduction (cont.)</vt:lpstr>
      <vt:lpstr>Motivation</vt:lpstr>
      <vt:lpstr>Objectives</vt:lpstr>
      <vt:lpstr>Related Works</vt:lpstr>
      <vt:lpstr>Related Works (Cont.)</vt:lpstr>
      <vt:lpstr>Methodology</vt:lpstr>
      <vt:lpstr>Dataset Description</vt:lpstr>
      <vt:lpstr>Data Accumulation</vt:lpstr>
      <vt:lpstr>Data Analysis</vt:lpstr>
      <vt:lpstr>Experiment</vt:lpstr>
      <vt:lpstr>Experimental Result</vt:lpstr>
      <vt:lpstr>Error Analysis</vt:lpstr>
      <vt:lpstr>Error Analysis (Cont.)</vt:lpstr>
      <vt:lpstr>Limitations</vt:lpstr>
      <vt:lpstr>Future Improvements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Dell</cp:lastModifiedBy>
  <cp:revision>953</cp:revision>
  <dcterms:created xsi:type="dcterms:W3CDTF">2012-03-24T22:43:44Z</dcterms:created>
  <dcterms:modified xsi:type="dcterms:W3CDTF">2022-12-09T12:36:46Z</dcterms:modified>
</cp:coreProperties>
</file>