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74" r:id="rId7"/>
    <p:sldId id="275" r:id="rId8"/>
    <p:sldId id="260" r:id="rId9"/>
    <p:sldId id="262" r:id="rId10"/>
    <p:sldId id="270" r:id="rId11"/>
    <p:sldId id="265" r:id="rId12"/>
    <p:sldId id="266" r:id="rId13"/>
    <p:sldId id="267" r:id="rId14"/>
    <p:sldId id="268" r:id="rId15"/>
    <p:sldId id="269" r:id="rId16"/>
    <p:sldId id="271" r:id="rId17"/>
    <p:sldId id="272" r:id="rId18"/>
    <p:sldId id="26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B89-8745-D657-894E-BB6E69000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673B-8D10-213A-1F4A-33EC2B34C2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0FCFBF-B2E8-9FF2-854D-9A7B033ADDC2}"/>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5" name="Footer Placeholder 4">
            <a:extLst>
              <a:ext uri="{FF2B5EF4-FFF2-40B4-BE49-F238E27FC236}">
                <a16:creationId xmlns:a16="http://schemas.microsoft.com/office/drawing/2014/main" id="{D5476627-AE23-6C80-A6E5-9D527B05E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DAE43-D66E-DF53-DB38-F049A24B34A3}"/>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540029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1721-A24D-E17D-B454-56A3A4BEDA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516039-0FF0-3A99-4D03-994488F45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655C3-195A-324C-49C8-02BEE81BBDFF}"/>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5" name="Footer Placeholder 4">
            <a:extLst>
              <a:ext uri="{FF2B5EF4-FFF2-40B4-BE49-F238E27FC236}">
                <a16:creationId xmlns:a16="http://schemas.microsoft.com/office/drawing/2014/main" id="{A2DB95EA-CCFE-1189-9F9B-16DAEC834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0BE57-355F-EBBA-E281-9823C8D152C5}"/>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389640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325D7E-DC84-8568-C2F3-1DF4341BA9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B3B201-D062-5A32-AD76-4CBA4C223A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72648-2966-F0FE-DCC9-8D58EA51EDCC}"/>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5" name="Footer Placeholder 4">
            <a:extLst>
              <a:ext uri="{FF2B5EF4-FFF2-40B4-BE49-F238E27FC236}">
                <a16:creationId xmlns:a16="http://schemas.microsoft.com/office/drawing/2014/main" id="{316ABE68-8B0D-5638-3E07-0DC1B8DD9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36265-BD7C-5749-0028-75F0B72D380F}"/>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112441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9A17-F7C6-3554-C151-1D7DD13E8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826B3-5616-BE52-3FB7-70A238F0A7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7DDA0-E2A3-B4DB-C649-B75BAAFBE2A2}"/>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5" name="Footer Placeholder 4">
            <a:extLst>
              <a:ext uri="{FF2B5EF4-FFF2-40B4-BE49-F238E27FC236}">
                <a16:creationId xmlns:a16="http://schemas.microsoft.com/office/drawing/2014/main" id="{7B7398EA-5D03-FEC2-5B11-2BEC0713D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261424-2B44-656A-9D0C-980B1714E9AB}"/>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418012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8416-36AF-B8CB-7648-DFB0A7234D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6C1F73-1AD9-9DFB-D9C6-750B44AD7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026743-1CA3-E2FC-638A-D386AAA6FB28}"/>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5" name="Footer Placeholder 4">
            <a:extLst>
              <a:ext uri="{FF2B5EF4-FFF2-40B4-BE49-F238E27FC236}">
                <a16:creationId xmlns:a16="http://schemas.microsoft.com/office/drawing/2014/main" id="{B3400C8E-50F9-0F04-E342-656C6DA7C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8DAE99-574A-C1DE-B2A7-D6CE17DB833F}"/>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387328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964B-1B8F-C08F-5EB8-807AFCD078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AB4064-7EAF-9607-CAC4-D9142AE29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9A0A1E-27AC-28EF-C381-D58104E076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62F03F-A9C9-19A8-E347-F35D0D2E090D}"/>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6" name="Footer Placeholder 5">
            <a:extLst>
              <a:ext uri="{FF2B5EF4-FFF2-40B4-BE49-F238E27FC236}">
                <a16:creationId xmlns:a16="http://schemas.microsoft.com/office/drawing/2014/main" id="{73A0BBCE-6044-EE74-8854-E521FF8A16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D85F38-9242-A222-1416-A42C27D5DE52}"/>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241583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ABDC-4525-000A-E9A2-B68BC641F8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2E48B5-2D8D-C73D-D3B4-CE1686F5A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E45EB-BF24-B951-B292-15E1FCB30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9C9A93-2243-29F3-8B85-2611B9583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DE98C6-8AD2-F3F6-80C1-B7395C9D4F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FB17EC-BFAD-375C-44BA-64C7323972DB}"/>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8" name="Footer Placeholder 7">
            <a:extLst>
              <a:ext uri="{FF2B5EF4-FFF2-40B4-BE49-F238E27FC236}">
                <a16:creationId xmlns:a16="http://schemas.microsoft.com/office/drawing/2014/main" id="{5DF9C634-A49B-8241-8744-A38A9E38BF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5CB367-0BBD-A9AA-78EF-67B344D0BEF7}"/>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3935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A70B-D0F5-2AAD-BD6E-E6020256C5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0D6CF9-FF00-C08A-897C-E161910215FF}"/>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4" name="Footer Placeholder 3">
            <a:extLst>
              <a:ext uri="{FF2B5EF4-FFF2-40B4-BE49-F238E27FC236}">
                <a16:creationId xmlns:a16="http://schemas.microsoft.com/office/drawing/2014/main" id="{77F844E7-7D88-99AA-46E0-0714B3164A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8BC266-9F63-6081-CC14-488CDD9A451C}"/>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12204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764FB3-D9AF-51E6-C0EE-FC58EBCC55B0}"/>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3" name="Footer Placeholder 2">
            <a:extLst>
              <a:ext uri="{FF2B5EF4-FFF2-40B4-BE49-F238E27FC236}">
                <a16:creationId xmlns:a16="http://schemas.microsoft.com/office/drawing/2014/main" id="{DB85C8FC-2698-31C8-4F78-D8B03AC18A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758A2C-7D11-EC83-2557-FA6F4E45D471}"/>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262723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01E1-A44F-7E98-8668-29625B015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81D0A5-C935-AD5D-E9BD-959D0188C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6D8B18-EF33-5390-809B-B945CFB69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DF77A-4C49-65AE-D460-A2599A5CF5D4}"/>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6" name="Footer Placeholder 5">
            <a:extLst>
              <a:ext uri="{FF2B5EF4-FFF2-40B4-BE49-F238E27FC236}">
                <a16:creationId xmlns:a16="http://schemas.microsoft.com/office/drawing/2014/main" id="{906777D3-18AF-8423-9AC3-65DD43E86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8700EF-E03B-AEF7-84F9-F5BEF019D27B}"/>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10960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4432-E4F2-6F94-25FF-50737B1EF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2500A6-6273-53D6-94E5-CA0996BF8B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0D13D9-240B-4E87-3225-121330334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740FF-E260-5769-DF0F-7387D745FEE2}"/>
              </a:ext>
            </a:extLst>
          </p:cNvPr>
          <p:cNvSpPr>
            <a:spLocks noGrp="1"/>
          </p:cNvSpPr>
          <p:nvPr>
            <p:ph type="dt" sz="half" idx="10"/>
          </p:nvPr>
        </p:nvSpPr>
        <p:spPr/>
        <p:txBody>
          <a:bodyPr/>
          <a:lstStyle/>
          <a:p>
            <a:fld id="{540FA6A5-2F9F-4007-B182-44EB502575D5}" type="datetimeFigureOut">
              <a:rPr lang="en-IN" smtClean="0"/>
              <a:t>28-09-2024</a:t>
            </a:fld>
            <a:endParaRPr lang="en-IN"/>
          </a:p>
        </p:txBody>
      </p:sp>
      <p:sp>
        <p:nvSpPr>
          <p:cNvPr id="6" name="Footer Placeholder 5">
            <a:extLst>
              <a:ext uri="{FF2B5EF4-FFF2-40B4-BE49-F238E27FC236}">
                <a16:creationId xmlns:a16="http://schemas.microsoft.com/office/drawing/2014/main" id="{3983B261-A9CB-8B99-F5D6-F924FFF5CC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95F527-A566-6FAF-0803-5BECD43FC64F}"/>
              </a:ext>
            </a:extLst>
          </p:cNvPr>
          <p:cNvSpPr>
            <a:spLocks noGrp="1"/>
          </p:cNvSpPr>
          <p:nvPr>
            <p:ph type="sldNum" sz="quarter" idx="12"/>
          </p:nvPr>
        </p:nvSpPr>
        <p:spPr/>
        <p:txBody>
          <a:bodyPr/>
          <a:lstStyle/>
          <a:p>
            <a:fld id="{C2918C00-BA71-4432-A057-565CF3F95365}" type="slidenum">
              <a:rPr lang="en-IN" smtClean="0"/>
              <a:t>‹#›</a:t>
            </a:fld>
            <a:endParaRPr lang="en-IN"/>
          </a:p>
        </p:txBody>
      </p:sp>
    </p:spTree>
    <p:extLst>
      <p:ext uri="{BB962C8B-B14F-4D97-AF65-F5344CB8AC3E}">
        <p14:creationId xmlns:p14="http://schemas.microsoft.com/office/powerpoint/2010/main" val="377193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48468-78F0-9D58-C4EC-0924B282F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5279F3-5D62-A829-928D-94E629AD4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5678B6-2B39-C69E-CB2F-97BE5FBA0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FA6A5-2F9F-4007-B182-44EB502575D5}" type="datetimeFigureOut">
              <a:rPr lang="en-IN" smtClean="0"/>
              <a:t>28-09-2024</a:t>
            </a:fld>
            <a:endParaRPr lang="en-IN"/>
          </a:p>
        </p:txBody>
      </p:sp>
      <p:sp>
        <p:nvSpPr>
          <p:cNvPr id="5" name="Footer Placeholder 4">
            <a:extLst>
              <a:ext uri="{FF2B5EF4-FFF2-40B4-BE49-F238E27FC236}">
                <a16:creationId xmlns:a16="http://schemas.microsoft.com/office/drawing/2014/main" id="{6F430410-5DEC-3DE5-2526-E38E3C3B6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1B10A2-F5CC-60B6-567D-F9C91D21C9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18C00-BA71-4432-A057-565CF3F95365}" type="slidenum">
              <a:rPr lang="en-IN" smtClean="0"/>
              <a:t>‹#›</a:t>
            </a:fld>
            <a:endParaRPr lang="en-IN"/>
          </a:p>
        </p:txBody>
      </p:sp>
    </p:spTree>
    <p:extLst>
      <p:ext uri="{BB962C8B-B14F-4D97-AF65-F5344CB8AC3E}">
        <p14:creationId xmlns:p14="http://schemas.microsoft.com/office/powerpoint/2010/main" val="270182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DBA0F3B-F7F0-86BF-1FB5-361F4FF124EC}"/>
              </a:ext>
            </a:extLst>
          </p:cNvPr>
          <p:cNvSpPr/>
          <p:nvPr/>
        </p:nvSpPr>
        <p:spPr>
          <a:xfrm>
            <a:off x="3194613" y="1284790"/>
            <a:ext cx="6204030" cy="1574157"/>
          </a:xfrm>
          <a:prstGeom prst="round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51AC98E-5DFF-C797-E5EC-3D2911A9846B}"/>
              </a:ext>
            </a:extLst>
          </p:cNvPr>
          <p:cNvSpPr>
            <a:spLocks noGrp="1"/>
          </p:cNvSpPr>
          <p:nvPr>
            <p:ph type="ctrTitle"/>
          </p:nvPr>
        </p:nvSpPr>
        <p:spPr>
          <a:xfrm>
            <a:off x="1628172" y="1446514"/>
            <a:ext cx="9144000" cy="2387600"/>
          </a:xfrm>
        </p:spPr>
        <p:txBody>
          <a:bodyPr>
            <a:normAutofit fontScale="90000"/>
          </a:bodyPr>
          <a:lstStyle/>
          <a:p>
            <a:r>
              <a:rPr lang="en-IN" dirty="0">
                <a:solidFill>
                  <a:schemeClr val="accent4">
                    <a:lumMod val="60000"/>
                    <a:lumOff val="40000"/>
                  </a:schemeClr>
                </a:solidFill>
              </a:rPr>
              <a:t>AI ML HACKATHON</a:t>
            </a:r>
            <a:br>
              <a:rPr lang="en-IN" dirty="0">
                <a:solidFill>
                  <a:schemeClr val="accent4">
                    <a:lumMod val="60000"/>
                    <a:lumOff val="40000"/>
                  </a:schemeClr>
                </a:solidFill>
              </a:rPr>
            </a:br>
            <a:br>
              <a:rPr lang="en-IN" dirty="0">
                <a:solidFill>
                  <a:schemeClr val="accent4">
                    <a:lumMod val="60000"/>
                    <a:lumOff val="40000"/>
                  </a:schemeClr>
                </a:solidFill>
              </a:rPr>
            </a:br>
            <a:endParaRPr lang="en-IN"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89C84EE0-B1E5-4F4F-C31B-A550FC76D189}"/>
              </a:ext>
            </a:extLst>
          </p:cNvPr>
          <p:cNvSpPr>
            <a:spLocks noGrp="1"/>
          </p:cNvSpPr>
          <p:nvPr>
            <p:ph type="subTitle" idx="1"/>
          </p:nvPr>
        </p:nvSpPr>
        <p:spPr>
          <a:xfrm>
            <a:off x="1524000" y="2178352"/>
            <a:ext cx="9144000" cy="1655762"/>
          </a:xfrm>
        </p:spPr>
        <p:txBody>
          <a:bodyPr/>
          <a:lstStyle/>
          <a:p>
            <a:r>
              <a:rPr lang="en-IN" dirty="0">
                <a:solidFill>
                  <a:schemeClr val="bg1"/>
                </a:solidFill>
              </a:rPr>
              <a:t>-TEAM HULL</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1393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F1FA30-7507-C40B-4D4A-F436C43274DC}"/>
              </a:ext>
            </a:extLst>
          </p:cNvPr>
          <p:cNvSpPr/>
          <p:nvPr/>
        </p:nvSpPr>
        <p:spPr>
          <a:xfrm>
            <a:off x="409575" y="695324"/>
            <a:ext cx="11182350" cy="5940088"/>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BC3661D-047C-63C0-337D-4CFA7B7AECE1}"/>
              </a:ext>
            </a:extLst>
          </p:cNvPr>
          <p:cNvSpPr txBox="1"/>
          <p:nvPr/>
        </p:nvSpPr>
        <p:spPr>
          <a:xfrm>
            <a:off x="695325" y="695324"/>
            <a:ext cx="10896600" cy="5940088"/>
          </a:xfrm>
          <a:prstGeom prst="rect">
            <a:avLst/>
          </a:prstGeom>
          <a:noFill/>
        </p:spPr>
        <p:txBody>
          <a:bodyPr wrap="square" rtlCol="0">
            <a:spAutoFit/>
          </a:bodyPr>
          <a:lstStyle/>
          <a:p>
            <a:r>
              <a:rPr lang="en-US" sz="2400" u="sng" dirty="0">
                <a:solidFill>
                  <a:schemeClr val="accent4">
                    <a:lumMod val="60000"/>
                    <a:lumOff val="40000"/>
                  </a:schemeClr>
                </a:solidFill>
              </a:rPr>
              <a:t>Product Roadmap:</a:t>
            </a:r>
          </a:p>
          <a:p>
            <a:endParaRPr lang="en-US" sz="2400" dirty="0">
              <a:solidFill>
                <a:schemeClr val="accent4">
                  <a:lumMod val="60000"/>
                  <a:lumOff val="40000"/>
                </a:schemeClr>
              </a:solidFill>
            </a:endParaRPr>
          </a:p>
          <a:p>
            <a:pPr marL="342900" indent="-342900">
              <a:buFont typeface="Arial" panose="020B0604020202020204" pitchFamily="34" charset="0"/>
              <a:buChar char="•"/>
            </a:pPr>
            <a:r>
              <a:rPr lang="en-US" sz="2200" dirty="0">
                <a:solidFill>
                  <a:schemeClr val="accent4">
                    <a:lumMod val="60000"/>
                    <a:lumOff val="40000"/>
                  </a:schemeClr>
                </a:solidFill>
              </a:rPr>
              <a:t>IoT &amp; BMS Integration:</a:t>
            </a:r>
          </a:p>
          <a:p>
            <a:r>
              <a:rPr lang="en-US" sz="2200" dirty="0">
                <a:solidFill>
                  <a:schemeClr val="bg2"/>
                </a:solidFill>
              </a:rPr>
              <a:t>Future developments will include integration with IoT devices and Building Management Systems (BMS) for real-time monitoring and automated control of plant operations.</a:t>
            </a:r>
          </a:p>
          <a:p>
            <a:pPr marL="342900" indent="-342900">
              <a:buFont typeface="Arial" panose="020B0604020202020204" pitchFamily="34" charset="0"/>
              <a:buChar char="•"/>
            </a:pPr>
            <a:r>
              <a:rPr lang="en-US" sz="2200" dirty="0">
                <a:solidFill>
                  <a:schemeClr val="accent4">
                    <a:lumMod val="60000"/>
                    <a:lumOff val="40000"/>
                  </a:schemeClr>
                </a:solidFill>
              </a:rPr>
              <a:t>AI-Powered Insights:</a:t>
            </a:r>
          </a:p>
          <a:p>
            <a:r>
              <a:rPr lang="en-US" sz="2200" dirty="0">
                <a:solidFill>
                  <a:schemeClr val="bg2"/>
                </a:solidFill>
              </a:rPr>
              <a:t>Continuous learning models that offer predictive analytics, system diagnostics, and actionable insights, ensuring constant optimization and performance improvement.</a:t>
            </a:r>
          </a:p>
          <a:p>
            <a:endParaRPr lang="en-US" sz="2200" dirty="0">
              <a:solidFill>
                <a:schemeClr val="bg2"/>
              </a:solidFill>
            </a:endParaRPr>
          </a:p>
          <a:p>
            <a:r>
              <a:rPr lang="en-US" sz="2400" dirty="0">
                <a:solidFill>
                  <a:schemeClr val="accent4">
                    <a:lumMod val="60000"/>
                    <a:lumOff val="40000"/>
                  </a:schemeClr>
                </a:solidFill>
              </a:rPr>
              <a:t>Global Reach:</a:t>
            </a:r>
          </a:p>
          <a:p>
            <a:pPr marL="342900" indent="-342900">
              <a:buFont typeface="Arial" panose="020B0604020202020204" pitchFamily="34" charset="0"/>
              <a:buChar char="•"/>
            </a:pPr>
            <a:r>
              <a:rPr lang="en-US" sz="2200" dirty="0">
                <a:solidFill>
                  <a:schemeClr val="accent4">
                    <a:lumMod val="60000"/>
                    <a:lumOff val="40000"/>
                  </a:schemeClr>
                </a:solidFill>
              </a:rPr>
              <a:t>Cloud Accessibility:</a:t>
            </a:r>
          </a:p>
          <a:p>
            <a:r>
              <a:rPr lang="en-US" sz="2200" dirty="0">
                <a:solidFill>
                  <a:schemeClr val="bg2"/>
                </a:solidFill>
              </a:rPr>
              <a:t>The cloud-based nature of the platform ensures global scalability, with no physical limitations. New locations and facilities can onboard seamlessly.</a:t>
            </a:r>
          </a:p>
          <a:p>
            <a:pPr marL="342900" indent="-342900">
              <a:buFont typeface="Arial" panose="020B0604020202020204" pitchFamily="34" charset="0"/>
              <a:buChar char="•"/>
            </a:pPr>
            <a:r>
              <a:rPr lang="en-US" sz="2200" dirty="0">
                <a:solidFill>
                  <a:schemeClr val="accent4">
                    <a:lumMod val="60000"/>
                    <a:lumOff val="40000"/>
                  </a:schemeClr>
                </a:solidFill>
              </a:rPr>
              <a:t>Corporate Sustainability:</a:t>
            </a:r>
          </a:p>
          <a:p>
            <a:r>
              <a:rPr lang="en-US" sz="2200" dirty="0">
                <a:solidFill>
                  <a:schemeClr val="bg2"/>
                </a:solidFill>
              </a:rPr>
              <a:t>Position your company as a leader in energy-efficient solutions, enhancing corporate social responsibility (CSR) efforts by adopting cutting-edge technology that reduces environmental impact.</a:t>
            </a:r>
            <a:endParaRPr lang="en-IN" sz="2200" dirty="0"/>
          </a:p>
        </p:txBody>
      </p:sp>
    </p:spTree>
    <p:extLst>
      <p:ext uri="{BB962C8B-B14F-4D97-AF65-F5344CB8AC3E}">
        <p14:creationId xmlns:p14="http://schemas.microsoft.com/office/powerpoint/2010/main" val="7605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C2BAC-A255-46DA-6EA1-267D188B74CC}"/>
              </a:ext>
            </a:extLst>
          </p:cNvPr>
          <p:cNvSpPr/>
          <p:nvPr/>
        </p:nvSpPr>
        <p:spPr>
          <a:xfrm>
            <a:off x="402672" y="1199626"/>
            <a:ext cx="11269211" cy="4580389"/>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4055957-8E6C-7E15-5046-EF6558F08305}"/>
              </a:ext>
            </a:extLst>
          </p:cNvPr>
          <p:cNvSpPr txBox="1"/>
          <p:nvPr/>
        </p:nvSpPr>
        <p:spPr>
          <a:xfrm>
            <a:off x="0" y="360727"/>
            <a:ext cx="7103804" cy="553998"/>
          </a:xfrm>
          <a:prstGeom prst="rect">
            <a:avLst/>
          </a:prstGeom>
          <a:noFill/>
        </p:spPr>
        <p:txBody>
          <a:bodyPr wrap="none" rtlCol="0">
            <a:spAutoFit/>
          </a:bodyPr>
          <a:lstStyle/>
          <a:p>
            <a:r>
              <a:rPr lang="en-US" sz="3000" b="1" dirty="0">
                <a:solidFill>
                  <a:schemeClr val="accent4">
                    <a:lumMod val="60000"/>
                    <a:lumOff val="40000"/>
                  </a:schemeClr>
                </a:solidFill>
              </a:rPr>
              <a:t>Workflow for Optimizing Chiller Plant Load:</a:t>
            </a:r>
            <a:endParaRPr lang="en-IN" sz="3000" b="1" dirty="0">
              <a:solidFill>
                <a:schemeClr val="accent4">
                  <a:lumMod val="60000"/>
                  <a:lumOff val="40000"/>
                </a:schemeClr>
              </a:solidFill>
            </a:endParaRPr>
          </a:p>
        </p:txBody>
      </p:sp>
      <p:sp>
        <p:nvSpPr>
          <p:cNvPr id="3" name="TextBox 2">
            <a:extLst>
              <a:ext uri="{FF2B5EF4-FFF2-40B4-BE49-F238E27FC236}">
                <a16:creationId xmlns:a16="http://schemas.microsoft.com/office/drawing/2014/main" id="{7A1F619F-545E-D53B-BC78-F9C6A6F65621}"/>
              </a:ext>
            </a:extLst>
          </p:cNvPr>
          <p:cNvSpPr txBox="1"/>
          <p:nvPr/>
        </p:nvSpPr>
        <p:spPr>
          <a:xfrm>
            <a:off x="520117" y="1367405"/>
            <a:ext cx="10872133" cy="4324261"/>
          </a:xfrm>
          <a:prstGeom prst="rect">
            <a:avLst/>
          </a:prstGeom>
          <a:noFill/>
        </p:spPr>
        <p:txBody>
          <a:bodyPr wrap="square" rtlCol="0">
            <a:spAutoFit/>
          </a:bodyPr>
          <a:lstStyle/>
          <a:p>
            <a:r>
              <a:rPr lang="en-IN" sz="2500" dirty="0">
                <a:solidFill>
                  <a:schemeClr val="accent4">
                    <a:lumMod val="60000"/>
                    <a:lumOff val="40000"/>
                  </a:schemeClr>
                </a:solidFill>
              </a:rPr>
              <a:t>Data Collection:</a:t>
            </a:r>
          </a:p>
          <a:p>
            <a:r>
              <a:rPr lang="en-IN" sz="2500" dirty="0">
                <a:solidFill>
                  <a:schemeClr val="bg2"/>
                </a:solidFill>
              </a:rPr>
              <a:t>	Historical data on variables affecting the </a:t>
            </a:r>
            <a:r>
              <a:rPr lang="en-IN" sz="2500" dirty="0" err="1">
                <a:solidFill>
                  <a:schemeClr val="bg2"/>
                </a:solidFill>
              </a:rPr>
              <a:t>plant.Continuous</a:t>
            </a:r>
            <a:r>
              <a:rPr lang="en-IN" sz="2500" dirty="0">
                <a:solidFill>
                  <a:schemeClr val="bg2"/>
                </a:solidFill>
              </a:rPr>
              <a:t> monitoring of real-time data (via sensors).</a:t>
            </a:r>
          </a:p>
          <a:p>
            <a:endParaRPr lang="en-IN" sz="2500" dirty="0">
              <a:solidFill>
                <a:schemeClr val="bg2"/>
              </a:solidFill>
            </a:endParaRPr>
          </a:p>
          <a:p>
            <a:r>
              <a:rPr lang="en-IN" sz="2500" dirty="0">
                <a:solidFill>
                  <a:schemeClr val="accent4">
                    <a:lumMod val="60000"/>
                    <a:lumOff val="40000"/>
                  </a:schemeClr>
                </a:solidFill>
              </a:rPr>
              <a:t>Data Preprocessing:</a:t>
            </a:r>
          </a:p>
          <a:p>
            <a:r>
              <a:rPr lang="en-IN" sz="2500" dirty="0">
                <a:solidFill>
                  <a:schemeClr val="bg2"/>
                </a:solidFill>
              </a:rPr>
              <a:t>	Data cleaning and </a:t>
            </a:r>
            <a:r>
              <a:rPr lang="en-IN" sz="2500" dirty="0" err="1">
                <a:solidFill>
                  <a:schemeClr val="bg2"/>
                </a:solidFill>
              </a:rPr>
              <a:t>normalization.Handling</a:t>
            </a:r>
            <a:r>
              <a:rPr lang="en-IN" sz="2500" dirty="0">
                <a:solidFill>
                  <a:schemeClr val="bg2"/>
                </a:solidFill>
              </a:rPr>
              <a:t> missing data and outliers.</a:t>
            </a:r>
          </a:p>
          <a:p>
            <a:endParaRPr lang="en-IN" sz="2500" dirty="0">
              <a:solidFill>
                <a:schemeClr val="bg2"/>
              </a:solidFill>
            </a:endParaRPr>
          </a:p>
          <a:p>
            <a:r>
              <a:rPr lang="en-IN" sz="2500" dirty="0">
                <a:solidFill>
                  <a:schemeClr val="accent4">
                    <a:lumMod val="60000"/>
                    <a:lumOff val="40000"/>
                  </a:schemeClr>
                </a:solidFill>
              </a:rPr>
              <a:t>Feature Engineering:</a:t>
            </a:r>
          </a:p>
          <a:p>
            <a:r>
              <a:rPr lang="en-IN" sz="2500" dirty="0">
                <a:solidFill>
                  <a:schemeClr val="bg2"/>
                </a:solidFill>
              </a:rPr>
              <a:t>	</a:t>
            </a:r>
            <a:r>
              <a:rPr lang="en-IN" sz="2500" dirty="0" err="1">
                <a:solidFill>
                  <a:schemeClr val="bg2"/>
                </a:solidFill>
              </a:rPr>
              <a:t>Analyze</a:t>
            </a:r>
            <a:r>
              <a:rPr lang="en-IN" sz="2500" dirty="0">
                <a:solidFill>
                  <a:schemeClr val="bg2"/>
                </a:solidFill>
              </a:rPr>
              <a:t> correlation between variables and chiller </a:t>
            </a:r>
            <a:r>
              <a:rPr lang="en-IN" sz="2500" dirty="0" err="1">
                <a:solidFill>
                  <a:schemeClr val="bg2"/>
                </a:solidFill>
              </a:rPr>
              <a:t>load.Select</a:t>
            </a:r>
            <a:r>
              <a:rPr lang="en-IN" sz="2500" dirty="0">
                <a:solidFill>
                  <a:schemeClr val="bg2"/>
                </a:solidFill>
              </a:rPr>
              <a:t> important features (e.g., temperature, flow, power, etc.).</a:t>
            </a:r>
          </a:p>
          <a:p>
            <a:endParaRPr lang="en-IN" sz="2500" dirty="0">
              <a:solidFill>
                <a:schemeClr val="bg2"/>
              </a:solidFill>
            </a:endParaRPr>
          </a:p>
        </p:txBody>
      </p:sp>
    </p:spTree>
    <p:extLst>
      <p:ext uri="{BB962C8B-B14F-4D97-AF65-F5344CB8AC3E}">
        <p14:creationId xmlns:p14="http://schemas.microsoft.com/office/powerpoint/2010/main" val="192668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D5897D-EC1B-A0D8-07AE-3DF9A5FAF4EA}"/>
              </a:ext>
            </a:extLst>
          </p:cNvPr>
          <p:cNvSpPr/>
          <p:nvPr/>
        </p:nvSpPr>
        <p:spPr>
          <a:xfrm>
            <a:off x="603504" y="448056"/>
            <a:ext cx="11274552" cy="5385816"/>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74A0800-C594-00A1-6357-3DE76207A250}"/>
              </a:ext>
            </a:extLst>
          </p:cNvPr>
          <p:cNvSpPr txBox="1"/>
          <p:nvPr/>
        </p:nvSpPr>
        <p:spPr>
          <a:xfrm>
            <a:off x="1015068" y="687896"/>
            <a:ext cx="10737908" cy="4985980"/>
          </a:xfrm>
          <a:prstGeom prst="rect">
            <a:avLst/>
          </a:prstGeom>
          <a:noFill/>
        </p:spPr>
        <p:txBody>
          <a:bodyPr wrap="square" rtlCol="0">
            <a:spAutoFit/>
          </a:bodyPr>
          <a:lstStyle/>
          <a:p>
            <a:r>
              <a:rPr lang="en-IN" sz="2500" dirty="0">
                <a:solidFill>
                  <a:schemeClr val="accent4">
                    <a:lumMod val="60000"/>
                    <a:lumOff val="40000"/>
                  </a:schemeClr>
                </a:solidFill>
              </a:rPr>
              <a:t>Model Selection:</a:t>
            </a:r>
          </a:p>
          <a:p>
            <a:r>
              <a:rPr lang="en-IN" sz="2500" dirty="0">
                <a:solidFill>
                  <a:schemeClr val="bg2"/>
                </a:solidFill>
              </a:rPr>
              <a:t>	Train models (Random Forest, Gradient Boosting, etc.).Tune hyperparameters for better performance.</a:t>
            </a:r>
          </a:p>
          <a:p>
            <a:endParaRPr lang="en-IN" sz="2500" dirty="0">
              <a:solidFill>
                <a:schemeClr val="bg2"/>
              </a:solidFill>
            </a:endParaRPr>
          </a:p>
          <a:p>
            <a:r>
              <a:rPr lang="en-IN" sz="2500" dirty="0">
                <a:solidFill>
                  <a:schemeClr val="accent4">
                    <a:lumMod val="60000"/>
                    <a:lumOff val="40000"/>
                  </a:schemeClr>
                </a:solidFill>
              </a:rPr>
              <a:t>Optimization:</a:t>
            </a:r>
          </a:p>
          <a:p>
            <a:r>
              <a:rPr lang="en-IN" sz="2500" dirty="0">
                <a:solidFill>
                  <a:schemeClr val="bg2"/>
                </a:solidFill>
              </a:rPr>
              <a:t>	Apply optimization techniques for load balancing and power </a:t>
            </a:r>
            <a:r>
              <a:rPr lang="en-IN" sz="2500" dirty="0" err="1">
                <a:solidFill>
                  <a:schemeClr val="bg2"/>
                </a:solidFill>
              </a:rPr>
              <a:t>efficiency.Use</a:t>
            </a:r>
            <a:r>
              <a:rPr lang="en-IN" sz="2500" dirty="0">
                <a:solidFill>
                  <a:schemeClr val="bg2"/>
                </a:solidFill>
              </a:rPr>
              <a:t> real-time feedback to adjust chiller settings dynamically.</a:t>
            </a:r>
          </a:p>
          <a:p>
            <a:endParaRPr lang="en-IN" sz="2500" dirty="0">
              <a:solidFill>
                <a:schemeClr val="bg2"/>
              </a:solidFill>
            </a:endParaRPr>
          </a:p>
          <a:p>
            <a:r>
              <a:rPr lang="en-IN" sz="2500" dirty="0">
                <a:solidFill>
                  <a:schemeClr val="accent4">
                    <a:lumMod val="60000"/>
                    <a:lumOff val="40000"/>
                  </a:schemeClr>
                </a:solidFill>
              </a:rPr>
              <a:t>Evaluation:</a:t>
            </a:r>
          </a:p>
          <a:p>
            <a:r>
              <a:rPr lang="en-IN" sz="2500" dirty="0">
                <a:solidFill>
                  <a:schemeClr val="bg2"/>
                </a:solidFill>
              </a:rPr>
              <a:t>	Compare predicted vs actual chiller </a:t>
            </a:r>
            <a:r>
              <a:rPr lang="en-IN" sz="2500" dirty="0" err="1">
                <a:solidFill>
                  <a:schemeClr val="bg2"/>
                </a:solidFill>
              </a:rPr>
              <a:t>loads.Assess</a:t>
            </a:r>
            <a:r>
              <a:rPr lang="en-IN" sz="2500" dirty="0">
                <a:solidFill>
                  <a:schemeClr val="bg2"/>
                </a:solidFill>
              </a:rPr>
              <a:t> power savings and efficiency improvements.</a:t>
            </a:r>
          </a:p>
          <a:p>
            <a:endParaRPr lang="en-IN" sz="2500" dirty="0">
              <a:solidFill>
                <a:schemeClr val="bg2"/>
              </a:solidFill>
            </a:endParaRPr>
          </a:p>
          <a:p>
            <a:endParaRPr lang="en-IN" dirty="0"/>
          </a:p>
        </p:txBody>
      </p:sp>
    </p:spTree>
    <p:extLst>
      <p:ext uri="{BB962C8B-B14F-4D97-AF65-F5344CB8AC3E}">
        <p14:creationId xmlns:p14="http://schemas.microsoft.com/office/powerpoint/2010/main" val="93166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4E6334-99F1-1694-7C18-D85088DCE8BE}"/>
              </a:ext>
            </a:extLst>
          </p:cNvPr>
          <p:cNvSpPr/>
          <p:nvPr/>
        </p:nvSpPr>
        <p:spPr>
          <a:xfrm>
            <a:off x="566928" y="587228"/>
            <a:ext cx="10954512" cy="3447098"/>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CE68905-F49E-D669-2744-9AD3DBEB9111}"/>
              </a:ext>
            </a:extLst>
          </p:cNvPr>
          <p:cNvSpPr txBox="1"/>
          <p:nvPr/>
        </p:nvSpPr>
        <p:spPr>
          <a:xfrm>
            <a:off x="838899" y="587228"/>
            <a:ext cx="10528184" cy="3447098"/>
          </a:xfrm>
          <a:prstGeom prst="rect">
            <a:avLst/>
          </a:prstGeom>
          <a:noFill/>
        </p:spPr>
        <p:txBody>
          <a:bodyPr wrap="square" rtlCol="0">
            <a:spAutoFit/>
          </a:bodyPr>
          <a:lstStyle/>
          <a:p>
            <a:r>
              <a:rPr lang="en-IN" sz="2500" dirty="0">
                <a:solidFill>
                  <a:schemeClr val="accent4">
                    <a:lumMod val="60000"/>
                    <a:lumOff val="40000"/>
                  </a:schemeClr>
                </a:solidFill>
              </a:rPr>
              <a:t>Implementation:</a:t>
            </a:r>
          </a:p>
          <a:p>
            <a:r>
              <a:rPr lang="en-IN" sz="2500" dirty="0">
                <a:solidFill>
                  <a:schemeClr val="bg2"/>
                </a:solidFill>
              </a:rPr>
              <a:t>	Deploy the model to the chiller plant for real-time adjustments.</a:t>
            </a:r>
          </a:p>
          <a:p>
            <a:endParaRPr lang="en-IN" sz="2500" dirty="0">
              <a:solidFill>
                <a:schemeClr val="bg2"/>
              </a:solidFill>
            </a:endParaRPr>
          </a:p>
          <a:p>
            <a:r>
              <a:rPr lang="en-IN" sz="2500" dirty="0">
                <a:solidFill>
                  <a:schemeClr val="accent4">
                    <a:lumMod val="60000"/>
                    <a:lumOff val="40000"/>
                  </a:schemeClr>
                </a:solidFill>
              </a:rPr>
              <a:t>Feedback Loop:</a:t>
            </a:r>
          </a:p>
          <a:p>
            <a:r>
              <a:rPr lang="en-IN" sz="2500" dirty="0">
                <a:solidFill>
                  <a:schemeClr val="bg2"/>
                </a:solidFill>
              </a:rPr>
              <a:t>	Continuously retrain the model with new data for better </a:t>
            </a:r>
            <a:r>
              <a:rPr lang="en-IN" sz="2500" dirty="0" err="1">
                <a:solidFill>
                  <a:schemeClr val="bg2"/>
                </a:solidFill>
              </a:rPr>
              <a:t>performance.This</a:t>
            </a:r>
            <a:r>
              <a:rPr lang="en-IN" sz="2500" dirty="0">
                <a:solidFill>
                  <a:schemeClr val="bg2"/>
                </a:solidFill>
              </a:rPr>
              <a:t> workflow helps optimize the chiller plant’s energy consumption and cooling efficiency by dynamically adjusting variables based on the model’s predictions.</a:t>
            </a:r>
          </a:p>
          <a:p>
            <a:endParaRPr lang="en-IN" dirty="0"/>
          </a:p>
        </p:txBody>
      </p:sp>
    </p:spTree>
    <p:extLst>
      <p:ext uri="{BB962C8B-B14F-4D97-AF65-F5344CB8AC3E}">
        <p14:creationId xmlns:p14="http://schemas.microsoft.com/office/powerpoint/2010/main" val="3014718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C1787B-E2A2-CF7C-C772-0FCBE9DB912E}"/>
              </a:ext>
            </a:extLst>
          </p:cNvPr>
          <p:cNvSpPr/>
          <p:nvPr/>
        </p:nvSpPr>
        <p:spPr>
          <a:xfrm>
            <a:off x="570451" y="1728132"/>
            <a:ext cx="10561740" cy="4882218"/>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E07BE8F-662C-867B-0C8B-A607A44167E7}"/>
              </a:ext>
            </a:extLst>
          </p:cNvPr>
          <p:cNvSpPr txBox="1"/>
          <p:nvPr/>
        </p:nvSpPr>
        <p:spPr>
          <a:xfrm>
            <a:off x="587230" y="679508"/>
            <a:ext cx="2955681" cy="553998"/>
          </a:xfrm>
          <a:prstGeom prst="rect">
            <a:avLst/>
          </a:prstGeom>
          <a:noFill/>
        </p:spPr>
        <p:txBody>
          <a:bodyPr wrap="none" rtlCol="0">
            <a:spAutoFit/>
          </a:bodyPr>
          <a:lstStyle/>
          <a:p>
            <a:r>
              <a:rPr lang="en-IN" sz="3000" dirty="0">
                <a:solidFill>
                  <a:schemeClr val="accent4">
                    <a:lumMod val="60000"/>
                    <a:lumOff val="40000"/>
                  </a:schemeClr>
                </a:solidFill>
              </a:rPr>
              <a:t>BUSINESS MODEL</a:t>
            </a:r>
          </a:p>
        </p:txBody>
      </p:sp>
      <p:sp>
        <p:nvSpPr>
          <p:cNvPr id="4" name="TextBox 3">
            <a:extLst>
              <a:ext uri="{FF2B5EF4-FFF2-40B4-BE49-F238E27FC236}">
                <a16:creationId xmlns:a16="http://schemas.microsoft.com/office/drawing/2014/main" id="{0C25E43B-189F-CC58-5B7A-5EFCA402F1E4}"/>
              </a:ext>
            </a:extLst>
          </p:cNvPr>
          <p:cNvSpPr txBox="1"/>
          <p:nvPr/>
        </p:nvSpPr>
        <p:spPr>
          <a:xfrm>
            <a:off x="746620" y="1484851"/>
            <a:ext cx="11073468" cy="5478423"/>
          </a:xfrm>
          <a:prstGeom prst="rect">
            <a:avLst/>
          </a:prstGeom>
          <a:noFill/>
        </p:spPr>
        <p:txBody>
          <a:bodyPr wrap="square" rtlCol="0">
            <a:spAutoFit/>
          </a:bodyPr>
          <a:lstStyle/>
          <a:p>
            <a:endParaRPr lang="en-US" sz="2500" dirty="0">
              <a:solidFill>
                <a:schemeClr val="bg1"/>
              </a:solidFill>
            </a:endParaRPr>
          </a:p>
          <a:p>
            <a:r>
              <a:rPr lang="en-US" sz="2500" u="sng" dirty="0">
                <a:solidFill>
                  <a:schemeClr val="accent4">
                    <a:lumMod val="60000"/>
                    <a:lumOff val="40000"/>
                  </a:schemeClr>
                </a:solidFill>
              </a:rPr>
              <a:t>Revenue Stream:</a:t>
            </a:r>
          </a:p>
          <a:p>
            <a:r>
              <a:rPr lang="en-US" sz="2500" dirty="0">
                <a:solidFill>
                  <a:schemeClr val="bg1"/>
                </a:solidFill>
              </a:rPr>
              <a:t>1.]Commission-based: Earn 5% of total savings achieved through improved plant </a:t>
            </a:r>
            <a:r>
              <a:rPr lang="en-US" sz="2500" dirty="0" err="1">
                <a:solidFill>
                  <a:schemeClr val="bg1"/>
                </a:solidFill>
              </a:rPr>
              <a:t>efficiency.Additional</a:t>
            </a:r>
            <a:r>
              <a:rPr lang="en-US" sz="2500" dirty="0">
                <a:solidFill>
                  <a:schemeClr val="bg1"/>
                </a:solidFill>
              </a:rPr>
              <a:t> options: Subscription model and consulting services for broader HVAC optimization. </a:t>
            </a:r>
          </a:p>
          <a:p>
            <a:r>
              <a:rPr lang="en-US" sz="2500" dirty="0">
                <a:solidFill>
                  <a:schemeClr val="bg1"/>
                </a:solidFill>
              </a:rPr>
              <a:t>2.]Revenue generation through subscription models (monthly or annual fees), one-time software license sales.</a:t>
            </a:r>
          </a:p>
          <a:p>
            <a:r>
              <a:rPr lang="en-US" sz="2500" dirty="0">
                <a:solidFill>
                  <a:schemeClr val="bg1"/>
                </a:solidFill>
              </a:rPr>
              <a:t>3.]additional services like custom analytics reports and consulting.</a:t>
            </a:r>
          </a:p>
          <a:p>
            <a:endParaRPr lang="en-US" sz="2500" dirty="0">
              <a:solidFill>
                <a:schemeClr val="bg1"/>
              </a:solidFill>
            </a:endParaRPr>
          </a:p>
          <a:p>
            <a:r>
              <a:rPr lang="en-US" sz="2500" u="sng" dirty="0">
                <a:solidFill>
                  <a:schemeClr val="accent4">
                    <a:lumMod val="60000"/>
                    <a:lumOff val="40000"/>
                  </a:schemeClr>
                </a:solidFill>
              </a:rPr>
              <a:t>Key Metrics:</a:t>
            </a:r>
          </a:p>
          <a:p>
            <a:r>
              <a:rPr lang="en-US" sz="2500" dirty="0">
                <a:solidFill>
                  <a:schemeClr val="bg1"/>
                </a:solidFill>
              </a:rPr>
              <a:t>Energy Savings: kWh saved.</a:t>
            </a:r>
          </a:p>
          <a:p>
            <a:r>
              <a:rPr lang="en-US" sz="2500" dirty="0">
                <a:solidFill>
                  <a:schemeClr val="bg1"/>
                </a:solidFill>
              </a:rPr>
              <a:t>Cost Savings: ₹ saved from improved efficiency.</a:t>
            </a:r>
          </a:p>
          <a:p>
            <a:r>
              <a:rPr lang="en-US" sz="2500" dirty="0">
                <a:solidFill>
                  <a:schemeClr val="bg1"/>
                </a:solidFill>
              </a:rPr>
              <a:t>Commission Earned: 5% of total cost savings.</a:t>
            </a:r>
          </a:p>
          <a:p>
            <a:endParaRPr lang="en-US" sz="2500" dirty="0">
              <a:solidFill>
                <a:schemeClr val="bg1"/>
              </a:solidFill>
            </a:endParaRPr>
          </a:p>
        </p:txBody>
      </p:sp>
    </p:spTree>
    <p:extLst>
      <p:ext uri="{BB962C8B-B14F-4D97-AF65-F5344CB8AC3E}">
        <p14:creationId xmlns:p14="http://schemas.microsoft.com/office/powerpoint/2010/main" val="172392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974056-FB12-CF76-87EE-3E33BE9B91C9}"/>
              </a:ext>
            </a:extLst>
          </p:cNvPr>
          <p:cNvSpPr/>
          <p:nvPr/>
        </p:nvSpPr>
        <p:spPr>
          <a:xfrm>
            <a:off x="628650" y="645951"/>
            <a:ext cx="10897823" cy="5726274"/>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0813342-50B2-24C1-89D8-9154C5D837AA}"/>
              </a:ext>
            </a:extLst>
          </p:cNvPr>
          <p:cNvSpPr txBox="1"/>
          <p:nvPr/>
        </p:nvSpPr>
        <p:spPr>
          <a:xfrm>
            <a:off x="830510" y="645951"/>
            <a:ext cx="10695963" cy="6909584"/>
          </a:xfrm>
          <a:prstGeom prst="rect">
            <a:avLst/>
          </a:prstGeom>
          <a:noFill/>
        </p:spPr>
        <p:txBody>
          <a:bodyPr wrap="square" rtlCol="0">
            <a:spAutoFit/>
          </a:bodyPr>
          <a:lstStyle/>
          <a:p>
            <a:r>
              <a:rPr lang="en-US" sz="2500" u="sng" dirty="0">
                <a:solidFill>
                  <a:schemeClr val="accent4">
                    <a:lumMod val="60000"/>
                    <a:lumOff val="40000"/>
                  </a:schemeClr>
                </a:solidFill>
              </a:rPr>
              <a:t>Key Activities:</a:t>
            </a:r>
          </a:p>
          <a:p>
            <a:pPr marL="342900" indent="-342900">
              <a:buFont typeface="Wingdings" panose="05000000000000000000" pitchFamily="2" charset="2"/>
              <a:buChar char="§"/>
            </a:pPr>
            <a:r>
              <a:rPr lang="en-US" sz="2500" dirty="0">
                <a:solidFill>
                  <a:schemeClr val="bg1"/>
                </a:solidFill>
              </a:rPr>
              <a:t>Predictive Analytics: Real-time chiller load and efficiency predictions.</a:t>
            </a:r>
          </a:p>
          <a:p>
            <a:pPr marL="342900" indent="-342900">
              <a:buFont typeface="Wingdings" panose="05000000000000000000" pitchFamily="2" charset="2"/>
              <a:buChar char="§"/>
            </a:pPr>
            <a:r>
              <a:rPr lang="en-US" sz="2500" dirty="0">
                <a:solidFill>
                  <a:schemeClr val="bg1"/>
                </a:solidFill>
              </a:rPr>
              <a:t>Savings Calculation: Measure energy and cost savings.</a:t>
            </a:r>
          </a:p>
          <a:p>
            <a:pPr marL="342900" indent="-342900">
              <a:buFont typeface="Wingdings" panose="05000000000000000000" pitchFamily="2" charset="2"/>
              <a:buChar char="§"/>
            </a:pPr>
            <a:r>
              <a:rPr lang="en-US" sz="2500" dirty="0">
                <a:solidFill>
                  <a:schemeClr val="bg1"/>
                </a:solidFill>
              </a:rPr>
              <a:t>Client Reporting: Regular updates on performance and savings.</a:t>
            </a:r>
          </a:p>
          <a:p>
            <a:pPr marL="342900" indent="-342900">
              <a:buFont typeface="Wingdings" panose="05000000000000000000" pitchFamily="2" charset="2"/>
              <a:buChar char="§"/>
            </a:pPr>
            <a:endParaRPr lang="en-US" sz="2500" dirty="0">
              <a:solidFill>
                <a:schemeClr val="bg1"/>
              </a:solidFill>
            </a:endParaRPr>
          </a:p>
          <a:p>
            <a:r>
              <a:rPr lang="en-US" sz="2500" u="sng" dirty="0">
                <a:solidFill>
                  <a:schemeClr val="accent4">
                    <a:lumMod val="60000"/>
                    <a:lumOff val="40000"/>
                  </a:schemeClr>
                </a:solidFill>
              </a:rPr>
              <a:t>Customer Segments:</a:t>
            </a:r>
          </a:p>
          <a:p>
            <a:r>
              <a:rPr lang="en-US" sz="2500" dirty="0">
                <a:solidFill>
                  <a:schemeClr val="bg1"/>
                </a:solidFill>
              </a:rPr>
              <a:t>	Target customers include commercial buildings, industrial facilities, Manufacturing plants hospitals, data centers, and any large establishments that rely heavily on chiller plants for cooling</a:t>
            </a:r>
          </a:p>
          <a:p>
            <a:endParaRPr lang="en-IN" sz="2500" dirty="0">
              <a:solidFill>
                <a:schemeClr val="bg1"/>
              </a:solidFill>
            </a:endParaRPr>
          </a:p>
          <a:p>
            <a:r>
              <a:rPr lang="en-US" sz="2500" u="sng" dirty="0">
                <a:solidFill>
                  <a:schemeClr val="accent4">
                    <a:lumMod val="60000"/>
                    <a:lumOff val="40000"/>
                  </a:schemeClr>
                </a:solidFill>
              </a:rPr>
              <a:t>Cost Structure:</a:t>
            </a:r>
          </a:p>
          <a:p>
            <a:r>
              <a:rPr lang="en-US" sz="2500" dirty="0">
                <a:solidFill>
                  <a:schemeClr val="accent4">
                    <a:lumMod val="60000"/>
                    <a:lumOff val="40000"/>
                  </a:schemeClr>
                </a:solidFill>
              </a:rPr>
              <a:t>	 </a:t>
            </a:r>
            <a:r>
              <a:rPr lang="en-US" sz="2500" dirty="0">
                <a:solidFill>
                  <a:schemeClr val="bg1"/>
                </a:solidFill>
              </a:rPr>
              <a:t>Primary costs involve software development, data storage(Cloud)</a:t>
            </a:r>
          </a:p>
          <a:p>
            <a:r>
              <a:rPr lang="en-US" sz="2500" dirty="0">
                <a:solidFill>
                  <a:schemeClr val="bg1"/>
                </a:solidFill>
              </a:rPr>
              <a:t> and processing infrastructure, marketing and sales efforts, and customer service operations.</a:t>
            </a:r>
          </a:p>
          <a:p>
            <a:endParaRPr lang="en-US" sz="2500" dirty="0">
              <a:solidFill>
                <a:schemeClr val="bg1"/>
              </a:solidFill>
            </a:endParaRPr>
          </a:p>
          <a:p>
            <a:endParaRPr lang="en-US" sz="2500" dirty="0">
              <a:solidFill>
                <a:schemeClr val="bg1"/>
              </a:solidFill>
            </a:endParaRPr>
          </a:p>
          <a:p>
            <a:endParaRPr lang="en-US" sz="2500" dirty="0">
              <a:solidFill>
                <a:schemeClr val="bg1"/>
              </a:solidFill>
            </a:endParaRPr>
          </a:p>
          <a:p>
            <a:endParaRPr lang="en-IN" dirty="0"/>
          </a:p>
        </p:txBody>
      </p:sp>
    </p:spTree>
    <p:extLst>
      <p:ext uri="{BB962C8B-B14F-4D97-AF65-F5344CB8AC3E}">
        <p14:creationId xmlns:p14="http://schemas.microsoft.com/office/powerpoint/2010/main" val="2622223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2C9958-91B5-F8D8-D313-42102A56F54C}"/>
              </a:ext>
            </a:extLst>
          </p:cNvPr>
          <p:cNvSpPr/>
          <p:nvPr/>
        </p:nvSpPr>
        <p:spPr>
          <a:xfrm>
            <a:off x="447675" y="590550"/>
            <a:ext cx="11334750" cy="4955202"/>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AF79044-C050-3AEF-E6E8-920E885C6911}"/>
              </a:ext>
            </a:extLst>
          </p:cNvPr>
          <p:cNvSpPr txBox="1"/>
          <p:nvPr/>
        </p:nvSpPr>
        <p:spPr>
          <a:xfrm>
            <a:off x="619125" y="590550"/>
            <a:ext cx="10991850" cy="4955203"/>
          </a:xfrm>
          <a:prstGeom prst="rect">
            <a:avLst/>
          </a:prstGeom>
          <a:noFill/>
        </p:spPr>
        <p:txBody>
          <a:bodyPr wrap="square" rtlCol="0">
            <a:spAutoFit/>
          </a:bodyPr>
          <a:lstStyle/>
          <a:p>
            <a:pPr algn="ctr"/>
            <a:r>
              <a:rPr lang="en-US" sz="2800" u="sng" dirty="0">
                <a:solidFill>
                  <a:schemeClr val="accent4">
                    <a:lumMod val="60000"/>
                    <a:lumOff val="40000"/>
                  </a:schemeClr>
                </a:solidFill>
              </a:rPr>
              <a:t>Cost Savings and Commission Example:</a:t>
            </a:r>
          </a:p>
          <a:p>
            <a:pPr algn="ctr"/>
            <a:endParaRPr lang="en-US" sz="2400" u="sng" dirty="0">
              <a:solidFill>
                <a:schemeClr val="accent4">
                  <a:lumMod val="60000"/>
                  <a:lumOff val="40000"/>
                </a:schemeClr>
              </a:solidFill>
            </a:endParaRPr>
          </a:p>
          <a:p>
            <a:pPr algn="ctr"/>
            <a:endParaRPr lang="en-US" sz="2400" dirty="0">
              <a:solidFill>
                <a:schemeClr val="accent4">
                  <a:lumMod val="60000"/>
                  <a:lumOff val="40000"/>
                </a:schemeClr>
              </a:solidFill>
            </a:endParaRPr>
          </a:p>
          <a:p>
            <a:r>
              <a:rPr lang="en-US" sz="2400" dirty="0">
                <a:solidFill>
                  <a:schemeClr val="accent4">
                    <a:lumMod val="60000"/>
                    <a:lumOff val="40000"/>
                  </a:schemeClr>
                </a:solidFill>
              </a:rPr>
              <a:t>Client Scenario: </a:t>
            </a:r>
          </a:p>
          <a:p>
            <a:r>
              <a:rPr lang="en-US" sz="2400" dirty="0">
                <a:solidFill>
                  <a:schemeClr val="accent4">
                    <a:lumMod val="60000"/>
                    <a:lumOff val="40000"/>
                  </a:schemeClr>
                </a:solidFill>
              </a:rPr>
              <a:t>	</a:t>
            </a:r>
            <a:r>
              <a:rPr lang="en-US" sz="2400" dirty="0">
                <a:solidFill>
                  <a:schemeClr val="bg2"/>
                </a:solidFill>
              </a:rPr>
              <a:t>A manufacturing plant with significant energy consumption. The plant’s current efficiency is </a:t>
            </a:r>
            <a:r>
              <a:rPr lang="en-US" sz="2400" u="sng" dirty="0">
                <a:solidFill>
                  <a:schemeClr val="accent4">
                    <a:lumMod val="60000"/>
                    <a:lumOff val="40000"/>
                  </a:schemeClr>
                </a:solidFill>
              </a:rPr>
              <a:t>75%</a:t>
            </a:r>
            <a:r>
              <a:rPr lang="en-US" sz="2400" u="sng" dirty="0">
                <a:solidFill>
                  <a:schemeClr val="bg1"/>
                </a:solidFill>
              </a:rPr>
              <a:t>,</a:t>
            </a:r>
            <a:r>
              <a:rPr lang="en-US" sz="2400" u="sng" dirty="0">
                <a:solidFill>
                  <a:schemeClr val="accent4">
                    <a:lumMod val="60000"/>
                    <a:lumOff val="40000"/>
                  </a:schemeClr>
                </a:solidFill>
              </a:rPr>
              <a:t> </a:t>
            </a:r>
            <a:r>
              <a:rPr lang="en-US" sz="2400" dirty="0">
                <a:solidFill>
                  <a:schemeClr val="bg2"/>
                </a:solidFill>
              </a:rPr>
              <a:t>and </a:t>
            </a:r>
            <a:r>
              <a:rPr lang="en-US" sz="2400" dirty="0" err="1">
                <a:solidFill>
                  <a:schemeClr val="bg2"/>
                </a:solidFill>
              </a:rPr>
              <a:t>SmartChill</a:t>
            </a:r>
            <a:r>
              <a:rPr lang="en-US" sz="2400" dirty="0">
                <a:solidFill>
                  <a:schemeClr val="bg2"/>
                </a:solidFill>
              </a:rPr>
              <a:t> predicts that it can improve it to </a:t>
            </a:r>
            <a:r>
              <a:rPr lang="en-US" sz="2400" u="sng" dirty="0">
                <a:solidFill>
                  <a:schemeClr val="accent4">
                    <a:lumMod val="60000"/>
                    <a:lumOff val="40000"/>
                  </a:schemeClr>
                </a:solidFill>
              </a:rPr>
              <a:t>85%.</a:t>
            </a:r>
          </a:p>
          <a:p>
            <a:endParaRPr lang="en-US" sz="2400" dirty="0">
              <a:solidFill>
                <a:schemeClr val="bg2"/>
              </a:solidFill>
            </a:endParaRPr>
          </a:p>
          <a:p>
            <a:r>
              <a:rPr lang="en-US" sz="2400" dirty="0">
                <a:solidFill>
                  <a:schemeClr val="accent4">
                    <a:lumMod val="60000"/>
                    <a:lumOff val="40000"/>
                  </a:schemeClr>
                </a:solidFill>
              </a:rPr>
              <a:t>Initial Energy Consumption: </a:t>
            </a:r>
            <a:r>
              <a:rPr lang="en-US" sz="2400" dirty="0">
                <a:solidFill>
                  <a:schemeClr val="bg2"/>
                </a:solidFill>
              </a:rPr>
              <a:t>1,000,000 kWh annually.</a:t>
            </a:r>
          </a:p>
          <a:p>
            <a:r>
              <a:rPr lang="en-US" sz="2400" dirty="0">
                <a:solidFill>
                  <a:schemeClr val="accent4">
                    <a:lumMod val="60000"/>
                    <a:lumOff val="40000"/>
                  </a:schemeClr>
                </a:solidFill>
              </a:rPr>
              <a:t>Energy Rate: </a:t>
            </a:r>
            <a:r>
              <a:rPr lang="en-US" sz="2400" dirty="0">
                <a:solidFill>
                  <a:schemeClr val="bg2"/>
                </a:solidFill>
              </a:rPr>
              <a:t>₹6 per kWh.</a:t>
            </a:r>
          </a:p>
          <a:p>
            <a:endParaRPr lang="en-US" sz="2400" dirty="0">
              <a:solidFill>
                <a:schemeClr val="bg2"/>
              </a:solidFill>
            </a:endParaRPr>
          </a:p>
          <a:p>
            <a:r>
              <a:rPr lang="en-US" sz="2400" dirty="0">
                <a:solidFill>
                  <a:schemeClr val="accent4">
                    <a:lumMod val="60000"/>
                    <a:lumOff val="40000"/>
                  </a:schemeClr>
                </a:solidFill>
              </a:rPr>
              <a:t>Before Optimization:</a:t>
            </a:r>
          </a:p>
          <a:p>
            <a:pPr marL="342900" indent="-342900">
              <a:buFont typeface="Arial" panose="020B0604020202020204" pitchFamily="34" charset="0"/>
              <a:buChar char="•"/>
            </a:pPr>
            <a:r>
              <a:rPr lang="en-US" sz="2400" dirty="0">
                <a:solidFill>
                  <a:schemeClr val="accent4">
                    <a:lumMod val="60000"/>
                    <a:lumOff val="40000"/>
                  </a:schemeClr>
                </a:solidFill>
              </a:rPr>
              <a:t>Energy consumed: </a:t>
            </a:r>
            <a:r>
              <a:rPr lang="en-US" sz="2400" dirty="0">
                <a:solidFill>
                  <a:schemeClr val="bg2"/>
                </a:solidFill>
              </a:rPr>
              <a:t>1,000,000 kWh</a:t>
            </a:r>
          </a:p>
          <a:p>
            <a:pPr marL="342900" indent="-342900">
              <a:buFont typeface="Arial" panose="020B0604020202020204" pitchFamily="34" charset="0"/>
              <a:buChar char="•"/>
            </a:pPr>
            <a:r>
              <a:rPr lang="en-US" sz="2400" dirty="0">
                <a:solidFill>
                  <a:schemeClr val="accent4">
                    <a:lumMod val="60000"/>
                    <a:lumOff val="40000"/>
                  </a:schemeClr>
                </a:solidFill>
              </a:rPr>
              <a:t>Cost: </a:t>
            </a:r>
            <a:r>
              <a:rPr lang="en-US" sz="2400" dirty="0">
                <a:solidFill>
                  <a:schemeClr val="bg2"/>
                </a:solidFill>
              </a:rPr>
              <a:t>₹6,000,000 annually</a:t>
            </a:r>
          </a:p>
        </p:txBody>
      </p:sp>
    </p:spTree>
    <p:extLst>
      <p:ext uri="{BB962C8B-B14F-4D97-AF65-F5344CB8AC3E}">
        <p14:creationId xmlns:p14="http://schemas.microsoft.com/office/powerpoint/2010/main" val="250732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5C2F2-1D8B-D3BF-5EBB-219441CF5142}"/>
              </a:ext>
            </a:extLst>
          </p:cNvPr>
          <p:cNvSpPr/>
          <p:nvPr/>
        </p:nvSpPr>
        <p:spPr>
          <a:xfrm>
            <a:off x="552450" y="571500"/>
            <a:ext cx="11096625" cy="4019550"/>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8787642-35C5-38A5-B282-8663DC6D74A3}"/>
              </a:ext>
            </a:extLst>
          </p:cNvPr>
          <p:cNvSpPr txBox="1"/>
          <p:nvPr/>
        </p:nvSpPr>
        <p:spPr>
          <a:xfrm>
            <a:off x="714375" y="762000"/>
            <a:ext cx="10925175" cy="4154984"/>
          </a:xfrm>
          <a:prstGeom prst="rect">
            <a:avLst/>
          </a:prstGeom>
          <a:noFill/>
        </p:spPr>
        <p:txBody>
          <a:bodyPr wrap="square" rtlCol="0">
            <a:spAutoFit/>
          </a:bodyPr>
          <a:lstStyle/>
          <a:p>
            <a:r>
              <a:rPr lang="en-US" sz="2400" dirty="0">
                <a:solidFill>
                  <a:schemeClr val="accent4">
                    <a:lumMod val="60000"/>
                    <a:lumOff val="40000"/>
                  </a:schemeClr>
                </a:solidFill>
              </a:rPr>
              <a:t>After Optimization (With </a:t>
            </a:r>
            <a:r>
              <a:rPr lang="en-US" sz="2400" dirty="0" err="1">
                <a:solidFill>
                  <a:schemeClr val="accent4">
                    <a:lumMod val="60000"/>
                    <a:lumOff val="40000"/>
                  </a:schemeClr>
                </a:solidFill>
              </a:rPr>
              <a:t>SmartChill</a:t>
            </a:r>
            <a:r>
              <a:rPr lang="en-US" sz="2400" dirty="0">
                <a:solidFill>
                  <a:schemeClr val="accent4">
                    <a:lumMod val="60000"/>
                    <a:lumOff val="40000"/>
                  </a:schemeClr>
                </a:solidFill>
              </a:rPr>
              <a:t>):</a:t>
            </a:r>
          </a:p>
          <a:p>
            <a:pPr marL="342900" indent="-342900">
              <a:buFont typeface="Arial" panose="020B0604020202020204" pitchFamily="34" charset="0"/>
              <a:buChar char="•"/>
            </a:pPr>
            <a:r>
              <a:rPr lang="en-US" sz="2400" dirty="0">
                <a:solidFill>
                  <a:schemeClr val="accent4">
                    <a:lumMod val="60000"/>
                    <a:lumOff val="40000"/>
                  </a:schemeClr>
                </a:solidFill>
              </a:rPr>
              <a:t>New efficiency: </a:t>
            </a:r>
            <a:r>
              <a:rPr lang="en-US" sz="2400" dirty="0">
                <a:solidFill>
                  <a:schemeClr val="bg2"/>
                </a:solidFill>
              </a:rPr>
              <a:t>85%</a:t>
            </a:r>
          </a:p>
          <a:p>
            <a:pPr marL="342900" indent="-342900">
              <a:buFont typeface="Arial" panose="020B0604020202020204" pitchFamily="34" charset="0"/>
              <a:buChar char="•"/>
            </a:pPr>
            <a:r>
              <a:rPr lang="en-US" sz="2400" dirty="0">
                <a:solidFill>
                  <a:schemeClr val="accent4">
                    <a:lumMod val="60000"/>
                    <a:lumOff val="40000"/>
                  </a:schemeClr>
                </a:solidFill>
              </a:rPr>
              <a:t>Energy consumption reduced to</a:t>
            </a:r>
            <a:r>
              <a:rPr lang="en-US" sz="2400" dirty="0">
                <a:solidFill>
                  <a:schemeClr val="bg2"/>
                </a:solidFill>
              </a:rPr>
              <a:t>: 900,000 kWh</a:t>
            </a:r>
          </a:p>
          <a:p>
            <a:pPr marL="342900" indent="-342900">
              <a:buFont typeface="Arial" panose="020B0604020202020204" pitchFamily="34" charset="0"/>
              <a:buChar char="•"/>
            </a:pPr>
            <a:r>
              <a:rPr lang="en-US" sz="2400" dirty="0">
                <a:solidFill>
                  <a:schemeClr val="accent4">
                    <a:lumMod val="60000"/>
                    <a:lumOff val="40000"/>
                  </a:schemeClr>
                </a:solidFill>
              </a:rPr>
              <a:t>New cost: </a:t>
            </a:r>
            <a:r>
              <a:rPr lang="en-US" sz="2400" dirty="0">
                <a:solidFill>
                  <a:schemeClr val="bg2"/>
                </a:solidFill>
              </a:rPr>
              <a:t>₹5,400,000</a:t>
            </a:r>
          </a:p>
          <a:p>
            <a:pPr marL="342900" indent="-342900">
              <a:buFont typeface="Arial" panose="020B0604020202020204" pitchFamily="34" charset="0"/>
              <a:buChar char="•"/>
            </a:pPr>
            <a:r>
              <a:rPr lang="en-US" sz="2400" dirty="0">
                <a:solidFill>
                  <a:schemeClr val="accent4">
                    <a:lumMod val="60000"/>
                    <a:lumOff val="40000"/>
                  </a:schemeClr>
                </a:solidFill>
              </a:rPr>
              <a:t>Total Savings: </a:t>
            </a:r>
            <a:r>
              <a:rPr lang="en-US" sz="2400" dirty="0">
                <a:solidFill>
                  <a:schemeClr val="bg2"/>
                </a:solidFill>
              </a:rPr>
              <a:t>₹600,000 annually.</a:t>
            </a:r>
          </a:p>
          <a:p>
            <a:pPr marL="342900" indent="-342900">
              <a:buFont typeface="Arial" panose="020B0604020202020204" pitchFamily="34" charset="0"/>
              <a:buChar char="•"/>
            </a:pPr>
            <a:endParaRPr lang="en-US" sz="2400" dirty="0">
              <a:solidFill>
                <a:schemeClr val="bg2"/>
              </a:solidFill>
            </a:endParaRPr>
          </a:p>
          <a:p>
            <a:pPr marL="342900" indent="-342900">
              <a:buFont typeface="Arial" panose="020B0604020202020204" pitchFamily="34" charset="0"/>
              <a:buChar char="•"/>
            </a:pPr>
            <a:endParaRPr lang="en-US" sz="2400" dirty="0">
              <a:solidFill>
                <a:schemeClr val="bg2"/>
              </a:solidFill>
            </a:endParaRPr>
          </a:p>
          <a:p>
            <a:r>
              <a:rPr lang="en-US" sz="2400" u="sng" dirty="0" err="1">
                <a:solidFill>
                  <a:schemeClr val="accent4">
                    <a:lumMod val="60000"/>
                    <a:lumOff val="40000"/>
                  </a:schemeClr>
                </a:solidFill>
              </a:rPr>
              <a:t>SmartChill</a:t>
            </a:r>
            <a:r>
              <a:rPr lang="en-US" sz="2400" u="sng" dirty="0">
                <a:solidFill>
                  <a:schemeClr val="accent4">
                    <a:lumMod val="60000"/>
                    <a:lumOff val="40000"/>
                  </a:schemeClr>
                </a:solidFill>
              </a:rPr>
              <a:t> Commission: </a:t>
            </a:r>
            <a:endParaRPr lang="en-US" sz="2400" dirty="0">
              <a:solidFill>
                <a:schemeClr val="accent4">
                  <a:lumMod val="60000"/>
                  <a:lumOff val="40000"/>
                </a:schemeClr>
              </a:solidFill>
            </a:endParaRPr>
          </a:p>
          <a:p>
            <a:r>
              <a:rPr lang="en-US" sz="2400" dirty="0">
                <a:solidFill>
                  <a:schemeClr val="bg2"/>
                </a:solidFill>
              </a:rPr>
              <a:t>	₹30,000 (5% of ₹600,000).This is the direct monetary benefit the client receives, and </a:t>
            </a:r>
            <a:r>
              <a:rPr lang="en-US" sz="2400" dirty="0" err="1">
                <a:solidFill>
                  <a:schemeClr val="bg2"/>
                </a:solidFill>
              </a:rPr>
              <a:t>SmartChill</a:t>
            </a:r>
            <a:r>
              <a:rPr lang="en-US" sz="2400" dirty="0">
                <a:solidFill>
                  <a:schemeClr val="bg2"/>
                </a:solidFill>
              </a:rPr>
              <a:t> earns a commission based on this amount.</a:t>
            </a:r>
            <a:endParaRPr lang="en-IN" sz="2400" dirty="0">
              <a:solidFill>
                <a:schemeClr val="bg2"/>
              </a:solidFill>
            </a:endParaRPr>
          </a:p>
          <a:p>
            <a:endParaRPr lang="en-IN" sz="2400" dirty="0"/>
          </a:p>
        </p:txBody>
      </p:sp>
    </p:spTree>
    <p:extLst>
      <p:ext uri="{BB962C8B-B14F-4D97-AF65-F5344CB8AC3E}">
        <p14:creationId xmlns:p14="http://schemas.microsoft.com/office/powerpoint/2010/main" val="211593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19392F-DA12-55C1-9005-4EB2EFD74FFA}"/>
              </a:ext>
            </a:extLst>
          </p:cNvPr>
          <p:cNvSpPr/>
          <p:nvPr/>
        </p:nvSpPr>
        <p:spPr>
          <a:xfrm>
            <a:off x="1217391" y="1666754"/>
            <a:ext cx="9826907" cy="4386805"/>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4EFE019-5034-B3ED-8E62-B9E1A999E5E4}"/>
              </a:ext>
            </a:extLst>
          </p:cNvPr>
          <p:cNvSpPr txBox="1"/>
          <p:nvPr/>
        </p:nvSpPr>
        <p:spPr>
          <a:xfrm>
            <a:off x="798653" y="601884"/>
            <a:ext cx="2302875" cy="553998"/>
          </a:xfrm>
          <a:prstGeom prst="rect">
            <a:avLst/>
          </a:prstGeom>
          <a:noFill/>
        </p:spPr>
        <p:txBody>
          <a:bodyPr wrap="none" rtlCol="0">
            <a:spAutoFit/>
          </a:bodyPr>
          <a:lstStyle/>
          <a:p>
            <a:r>
              <a:rPr lang="en-IN" sz="3000" b="1" dirty="0">
                <a:solidFill>
                  <a:schemeClr val="bg2"/>
                </a:solidFill>
              </a:rPr>
              <a:t>CONCLUSION</a:t>
            </a:r>
          </a:p>
        </p:txBody>
      </p:sp>
      <p:sp>
        <p:nvSpPr>
          <p:cNvPr id="3" name="TextBox 2">
            <a:extLst>
              <a:ext uri="{FF2B5EF4-FFF2-40B4-BE49-F238E27FC236}">
                <a16:creationId xmlns:a16="http://schemas.microsoft.com/office/drawing/2014/main" id="{D9581140-39F9-5C50-E379-40328E3C1ACB}"/>
              </a:ext>
            </a:extLst>
          </p:cNvPr>
          <p:cNvSpPr txBox="1"/>
          <p:nvPr/>
        </p:nvSpPr>
        <p:spPr>
          <a:xfrm>
            <a:off x="1226916" y="1666754"/>
            <a:ext cx="9630137" cy="4324261"/>
          </a:xfrm>
          <a:prstGeom prst="rect">
            <a:avLst/>
          </a:prstGeom>
          <a:noFill/>
        </p:spPr>
        <p:txBody>
          <a:bodyPr wrap="square" rtlCol="0">
            <a:spAutoFit/>
          </a:bodyPr>
          <a:lstStyle/>
          <a:p>
            <a:r>
              <a:rPr lang="en-US" sz="2500" dirty="0">
                <a:solidFill>
                  <a:schemeClr val="bg2"/>
                </a:solidFill>
              </a:rPr>
              <a:t> </a:t>
            </a:r>
            <a:r>
              <a:rPr lang="en-US" sz="2500" b="1" dirty="0">
                <a:solidFill>
                  <a:schemeClr val="bg2"/>
                </a:solidFill>
              </a:rPr>
              <a:t>Recap of Key Points :</a:t>
            </a:r>
          </a:p>
          <a:p>
            <a:r>
              <a:rPr lang="en-US" sz="2500" dirty="0">
                <a:solidFill>
                  <a:schemeClr val="accent4">
                    <a:lumMod val="60000"/>
                    <a:lumOff val="40000"/>
                  </a:schemeClr>
                </a:solidFill>
              </a:rPr>
              <a:t>Energy Efficiency &amp; Cost Savings:</a:t>
            </a:r>
          </a:p>
          <a:p>
            <a:r>
              <a:rPr lang="en-US" sz="2500" dirty="0">
                <a:solidFill>
                  <a:schemeClr val="bg2"/>
                </a:solidFill>
              </a:rPr>
              <a:t>	Our solution optimizes chiller plant load management, leading to substantial reductions in energy consumption, translating into 20-30% savings on energy bills.</a:t>
            </a:r>
          </a:p>
          <a:p>
            <a:endParaRPr lang="en-US" sz="2500" dirty="0">
              <a:solidFill>
                <a:schemeClr val="bg2"/>
              </a:solidFill>
            </a:endParaRPr>
          </a:p>
          <a:p>
            <a:r>
              <a:rPr lang="en-US" sz="2500" dirty="0">
                <a:solidFill>
                  <a:schemeClr val="accent4">
                    <a:lumMod val="60000"/>
                    <a:lumOff val="40000"/>
                  </a:schemeClr>
                </a:solidFill>
              </a:rPr>
              <a:t>Environmental Impact:</a:t>
            </a:r>
          </a:p>
          <a:p>
            <a:r>
              <a:rPr lang="en-US" sz="2500" dirty="0">
                <a:solidFill>
                  <a:schemeClr val="bg2"/>
                </a:solidFill>
              </a:rPr>
              <a:t>	By reducing carbon emissions and optimizing energy usage, our solution contributes to corporate sustainability goals, helping to combat climate change and improve public health.</a:t>
            </a:r>
          </a:p>
          <a:p>
            <a:r>
              <a:rPr lang="en-US" sz="2500" dirty="0">
                <a:solidFill>
                  <a:schemeClr val="bg2"/>
                </a:solidFill>
              </a:rPr>
              <a:t>	</a:t>
            </a:r>
            <a:endParaRPr lang="en-IN" sz="2500" dirty="0">
              <a:solidFill>
                <a:schemeClr val="bg2"/>
              </a:solidFill>
            </a:endParaRPr>
          </a:p>
        </p:txBody>
      </p:sp>
    </p:spTree>
    <p:extLst>
      <p:ext uri="{BB962C8B-B14F-4D97-AF65-F5344CB8AC3E}">
        <p14:creationId xmlns:p14="http://schemas.microsoft.com/office/powerpoint/2010/main" val="361575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33A8C7-A468-2E5E-AAC9-D675DAB7B984}"/>
              </a:ext>
            </a:extLst>
          </p:cNvPr>
          <p:cNvSpPr/>
          <p:nvPr/>
        </p:nvSpPr>
        <p:spPr>
          <a:xfrm>
            <a:off x="800100" y="561975"/>
            <a:ext cx="10896600" cy="5810250"/>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AB483F6-8460-904F-BEA7-59F067AC0F8D}"/>
              </a:ext>
            </a:extLst>
          </p:cNvPr>
          <p:cNvSpPr txBox="1"/>
          <p:nvPr/>
        </p:nvSpPr>
        <p:spPr>
          <a:xfrm>
            <a:off x="923925" y="704850"/>
            <a:ext cx="10715625" cy="5755422"/>
          </a:xfrm>
          <a:prstGeom prst="rect">
            <a:avLst/>
          </a:prstGeom>
          <a:noFill/>
        </p:spPr>
        <p:txBody>
          <a:bodyPr wrap="square" rtlCol="0">
            <a:spAutoFit/>
          </a:bodyPr>
          <a:lstStyle/>
          <a:p>
            <a:pPr marL="342900" indent="-342900">
              <a:buFont typeface="Arial" panose="020B0604020202020204" pitchFamily="34" charset="0"/>
              <a:buChar char="•"/>
            </a:pPr>
            <a:r>
              <a:rPr lang="en-US" sz="2500" dirty="0">
                <a:solidFill>
                  <a:schemeClr val="accent4">
                    <a:lumMod val="60000"/>
                    <a:lumOff val="40000"/>
                  </a:schemeClr>
                </a:solidFill>
              </a:rPr>
              <a:t>Scalable &amp; Adaptable:</a:t>
            </a:r>
          </a:p>
          <a:p>
            <a:r>
              <a:rPr lang="en-US" sz="2500" dirty="0">
                <a:solidFill>
                  <a:schemeClr val="bg2"/>
                </a:solidFill>
              </a:rPr>
              <a:t>	The model is adaptable to various chiller configurations and industries, ensuring broad applicability and continued improvement through real-time data feedback.</a:t>
            </a:r>
          </a:p>
          <a:p>
            <a:endParaRPr lang="en-US" sz="2500" dirty="0">
              <a:solidFill>
                <a:schemeClr val="bg2"/>
              </a:solidFill>
            </a:endParaRPr>
          </a:p>
          <a:p>
            <a:pPr marL="342900" indent="-342900">
              <a:buFont typeface="Arial" panose="020B0604020202020204" pitchFamily="34" charset="0"/>
              <a:buChar char="•"/>
            </a:pPr>
            <a:r>
              <a:rPr lang="en-US" sz="2500" dirty="0">
                <a:solidFill>
                  <a:schemeClr val="accent4">
                    <a:lumMod val="60000"/>
                    <a:lumOff val="40000"/>
                  </a:schemeClr>
                </a:solidFill>
              </a:rPr>
              <a:t>Innovative Technology:</a:t>
            </a:r>
          </a:p>
          <a:p>
            <a:pPr lvl="1"/>
            <a:r>
              <a:rPr lang="en-US" sz="2500" dirty="0">
                <a:solidFill>
                  <a:schemeClr val="accent4">
                    <a:lumMod val="60000"/>
                    <a:lumOff val="40000"/>
                  </a:schemeClr>
                </a:solidFill>
              </a:rPr>
              <a:t>	</a:t>
            </a:r>
            <a:r>
              <a:rPr lang="en-US" sz="2500" dirty="0">
                <a:solidFill>
                  <a:schemeClr val="bg2"/>
                </a:solidFill>
              </a:rPr>
              <a:t>Our machine learning algorithms learn from operational data, enabling dynamic load adjustments and predictive maintenance, reducing downtime and improving efficiency.</a:t>
            </a:r>
          </a:p>
          <a:p>
            <a:endParaRPr lang="en-US" sz="2500" dirty="0">
              <a:solidFill>
                <a:schemeClr val="bg2"/>
              </a:solidFill>
            </a:endParaRPr>
          </a:p>
          <a:p>
            <a:pPr marL="342900" indent="-342900">
              <a:buFont typeface="Arial" panose="020B0604020202020204" pitchFamily="34" charset="0"/>
              <a:buChar char="•"/>
            </a:pPr>
            <a:r>
              <a:rPr lang="en-US" sz="2500" dirty="0">
                <a:solidFill>
                  <a:schemeClr val="accent4">
                    <a:lumMod val="60000"/>
                    <a:lumOff val="40000"/>
                  </a:schemeClr>
                </a:solidFill>
              </a:rPr>
              <a:t>Invitation to Collaborate:</a:t>
            </a:r>
          </a:p>
          <a:p>
            <a:pPr lvl="1"/>
            <a:r>
              <a:rPr lang="en-US" sz="2500" dirty="0">
                <a:solidFill>
                  <a:schemeClr val="bg2"/>
                </a:solidFill>
              </a:rPr>
              <a:t>	We encourage stakeholders to explore collaboration and investment opportunities, contributing to a more energy-efficient and sustainable future in HVAC systems and beyond.</a:t>
            </a:r>
          </a:p>
          <a:p>
            <a:endParaRPr lang="en-IN" dirty="0"/>
          </a:p>
        </p:txBody>
      </p:sp>
    </p:spTree>
    <p:extLst>
      <p:ext uri="{BB962C8B-B14F-4D97-AF65-F5344CB8AC3E}">
        <p14:creationId xmlns:p14="http://schemas.microsoft.com/office/powerpoint/2010/main" val="53346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E1D54E-0925-AEAB-875F-16A1BF9D40BA}"/>
              </a:ext>
            </a:extLst>
          </p:cNvPr>
          <p:cNvSpPr/>
          <p:nvPr/>
        </p:nvSpPr>
        <p:spPr>
          <a:xfrm>
            <a:off x="0" y="1782501"/>
            <a:ext cx="6423949" cy="2013996"/>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F2316DA-9C9E-3D34-F4B6-3BBE23495812}"/>
              </a:ext>
            </a:extLst>
          </p:cNvPr>
          <p:cNvSpPr txBox="1"/>
          <p:nvPr/>
        </p:nvSpPr>
        <p:spPr>
          <a:xfrm>
            <a:off x="2650602" y="2025570"/>
            <a:ext cx="3148314" cy="553998"/>
          </a:xfrm>
          <a:prstGeom prst="rect">
            <a:avLst/>
          </a:prstGeom>
          <a:noFill/>
        </p:spPr>
        <p:txBody>
          <a:bodyPr wrap="square" rtlCol="0">
            <a:spAutoFit/>
          </a:bodyPr>
          <a:lstStyle/>
          <a:p>
            <a:r>
              <a:rPr lang="en-IN" sz="3000" dirty="0">
                <a:solidFill>
                  <a:schemeClr val="accent4">
                    <a:lumMod val="60000"/>
                    <a:lumOff val="40000"/>
                  </a:schemeClr>
                </a:solidFill>
              </a:rPr>
              <a:t>Team Members</a:t>
            </a:r>
          </a:p>
        </p:txBody>
      </p:sp>
      <p:sp>
        <p:nvSpPr>
          <p:cNvPr id="3" name="TextBox 2">
            <a:extLst>
              <a:ext uri="{FF2B5EF4-FFF2-40B4-BE49-F238E27FC236}">
                <a16:creationId xmlns:a16="http://schemas.microsoft.com/office/drawing/2014/main" id="{43A3EA09-C7F0-5AD4-66BF-4C0B7A48C0F1}"/>
              </a:ext>
            </a:extLst>
          </p:cNvPr>
          <p:cNvSpPr txBox="1"/>
          <p:nvPr/>
        </p:nvSpPr>
        <p:spPr>
          <a:xfrm>
            <a:off x="2303361" y="2579568"/>
            <a:ext cx="3446777" cy="923330"/>
          </a:xfrm>
          <a:prstGeom prst="rect">
            <a:avLst/>
          </a:prstGeom>
          <a:noFill/>
        </p:spPr>
        <p:txBody>
          <a:bodyPr wrap="none" rtlCol="0">
            <a:spAutoFit/>
          </a:bodyPr>
          <a:lstStyle/>
          <a:p>
            <a:r>
              <a:rPr lang="en-IN" dirty="0">
                <a:solidFill>
                  <a:schemeClr val="bg2"/>
                </a:solidFill>
              </a:rPr>
              <a:t>1)VIMAL KRISHNA S – 22BCE3009</a:t>
            </a:r>
          </a:p>
          <a:p>
            <a:r>
              <a:rPr lang="en-IN" dirty="0">
                <a:solidFill>
                  <a:schemeClr val="bg2"/>
                </a:solidFill>
              </a:rPr>
              <a:t>2)ABINANTHAN S – 22BDS0122</a:t>
            </a:r>
          </a:p>
          <a:p>
            <a:r>
              <a:rPr lang="en-IN" dirty="0">
                <a:solidFill>
                  <a:schemeClr val="bg2"/>
                </a:solidFill>
              </a:rPr>
              <a:t>3)SUBOTH SUNDAR K – 22BCE3025</a:t>
            </a:r>
          </a:p>
        </p:txBody>
      </p:sp>
    </p:spTree>
    <p:extLst>
      <p:ext uri="{BB962C8B-B14F-4D97-AF65-F5344CB8AC3E}">
        <p14:creationId xmlns:p14="http://schemas.microsoft.com/office/powerpoint/2010/main" val="395337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EBF3CF-14F5-9F61-B1FA-BEA433C2829A}"/>
              </a:ext>
            </a:extLst>
          </p:cNvPr>
          <p:cNvSpPr/>
          <p:nvPr/>
        </p:nvSpPr>
        <p:spPr>
          <a:xfrm>
            <a:off x="1307939" y="1979271"/>
            <a:ext cx="10220446" cy="4109013"/>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CBFD8B5-E842-B7B5-3CF7-50D4F905446A}"/>
              </a:ext>
            </a:extLst>
          </p:cNvPr>
          <p:cNvSpPr txBox="1"/>
          <p:nvPr/>
        </p:nvSpPr>
        <p:spPr>
          <a:xfrm>
            <a:off x="798653" y="1203767"/>
            <a:ext cx="3275636" cy="553998"/>
          </a:xfrm>
          <a:prstGeom prst="rect">
            <a:avLst/>
          </a:prstGeom>
          <a:noFill/>
        </p:spPr>
        <p:txBody>
          <a:bodyPr wrap="square" rtlCol="0">
            <a:spAutoFit/>
          </a:bodyPr>
          <a:lstStyle/>
          <a:p>
            <a:r>
              <a:rPr lang="en-IN" sz="3000" b="1" dirty="0">
                <a:solidFill>
                  <a:schemeClr val="accent4">
                    <a:lumMod val="40000"/>
                    <a:lumOff val="60000"/>
                  </a:schemeClr>
                </a:solidFill>
              </a:rPr>
              <a:t>INTRODUCTION</a:t>
            </a:r>
          </a:p>
        </p:txBody>
      </p:sp>
      <p:sp>
        <p:nvSpPr>
          <p:cNvPr id="3" name="TextBox 2">
            <a:extLst>
              <a:ext uri="{FF2B5EF4-FFF2-40B4-BE49-F238E27FC236}">
                <a16:creationId xmlns:a16="http://schemas.microsoft.com/office/drawing/2014/main" id="{08DB69A2-6997-2F2A-4156-1D342410BD34}"/>
              </a:ext>
            </a:extLst>
          </p:cNvPr>
          <p:cNvSpPr txBox="1"/>
          <p:nvPr/>
        </p:nvSpPr>
        <p:spPr>
          <a:xfrm>
            <a:off x="1632031" y="2071867"/>
            <a:ext cx="9502816" cy="3939540"/>
          </a:xfrm>
          <a:prstGeom prst="rect">
            <a:avLst/>
          </a:prstGeom>
          <a:noFill/>
        </p:spPr>
        <p:txBody>
          <a:bodyPr wrap="square" rtlCol="0">
            <a:spAutoFit/>
          </a:bodyPr>
          <a:lstStyle/>
          <a:p>
            <a:r>
              <a:rPr lang="en-US" b="1" dirty="0">
                <a:solidFill>
                  <a:schemeClr val="accent4">
                    <a:lumMod val="60000"/>
                    <a:lumOff val="40000"/>
                  </a:schemeClr>
                </a:solidFill>
              </a:rPr>
              <a:t> </a:t>
            </a:r>
            <a:r>
              <a:rPr lang="en-US" sz="2500" b="1" dirty="0">
                <a:solidFill>
                  <a:schemeClr val="accent4">
                    <a:lumMod val="60000"/>
                    <a:lumOff val="40000"/>
                  </a:schemeClr>
                </a:solidFill>
              </a:rPr>
              <a:t>Overview of Chiller Plants:</a:t>
            </a:r>
          </a:p>
          <a:p>
            <a:r>
              <a:rPr lang="en-US" sz="2500" dirty="0">
                <a:solidFill>
                  <a:schemeClr val="bg2"/>
                </a:solidFill>
              </a:rPr>
              <a:t>       	Chiller plants play a crucial role in maintaining optimal temperatures in HVAC systems, industrial processes, and refrigeration.        </a:t>
            </a:r>
          </a:p>
          <a:p>
            <a:r>
              <a:rPr lang="en-US" sz="2500" dirty="0">
                <a:solidFill>
                  <a:schemeClr val="bg2"/>
                </a:solidFill>
              </a:rPr>
              <a:t>	They account for a significant portion of energy consumption in commercial and industrial buildings. </a:t>
            </a:r>
          </a:p>
          <a:p>
            <a:endParaRPr lang="en-US" sz="2500" dirty="0">
              <a:solidFill>
                <a:schemeClr val="bg2"/>
              </a:solidFill>
            </a:endParaRPr>
          </a:p>
          <a:p>
            <a:r>
              <a:rPr lang="en-US" sz="2500" b="1" dirty="0">
                <a:solidFill>
                  <a:schemeClr val="accent4">
                    <a:lumMod val="60000"/>
                    <a:lumOff val="40000"/>
                  </a:schemeClr>
                </a:solidFill>
              </a:rPr>
              <a:t>Project Goal:</a:t>
            </a:r>
          </a:p>
          <a:p>
            <a:r>
              <a:rPr lang="en-US" sz="2500" dirty="0">
                <a:solidFill>
                  <a:schemeClr val="bg2"/>
                </a:solidFill>
              </a:rPr>
              <a:t>       	To develop a machine learning-based solution that optimizes load management in chiller plants, enhancing operational efficiency and reducing energy costs.</a:t>
            </a:r>
            <a:endParaRPr lang="en-IN" sz="2500" dirty="0">
              <a:solidFill>
                <a:schemeClr val="bg2"/>
              </a:solidFill>
            </a:endParaRPr>
          </a:p>
        </p:txBody>
      </p:sp>
    </p:spTree>
    <p:extLst>
      <p:ext uri="{BB962C8B-B14F-4D97-AF65-F5344CB8AC3E}">
        <p14:creationId xmlns:p14="http://schemas.microsoft.com/office/powerpoint/2010/main" val="31909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C9E2CF-5E28-ED5F-DE6F-E74317AAD9AD}"/>
              </a:ext>
            </a:extLst>
          </p:cNvPr>
          <p:cNvSpPr/>
          <p:nvPr/>
        </p:nvSpPr>
        <p:spPr>
          <a:xfrm>
            <a:off x="1909823" y="2257063"/>
            <a:ext cx="9630136" cy="3738623"/>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FC786977-B1E6-1E30-C409-F88EC8098F82}"/>
              </a:ext>
            </a:extLst>
          </p:cNvPr>
          <p:cNvSpPr txBox="1"/>
          <p:nvPr/>
        </p:nvSpPr>
        <p:spPr>
          <a:xfrm>
            <a:off x="2453833" y="2372810"/>
            <a:ext cx="9086126" cy="3447098"/>
          </a:xfrm>
          <a:prstGeom prst="rect">
            <a:avLst/>
          </a:prstGeom>
          <a:noFill/>
        </p:spPr>
        <p:txBody>
          <a:bodyPr wrap="square" rtlCol="0">
            <a:spAutoFit/>
          </a:bodyPr>
          <a:lstStyle/>
          <a:p>
            <a:r>
              <a:rPr lang="en-US" sz="2500" dirty="0">
                <a:solidFill>
                  <a:schemeClr val="bg1"/>
                </a:solidFill>
              </a:rPr>
              <a:t>Consider the case of a hotel. Our objective is to estimate the chiller load, which is influenced by several factors, including total plant power, plant ton , total chiller power, chilled water delta T, ext. By taking these factors into account, we aim to accurately estimate the chiller load and adjust the equipment operations accordingly. This approach allows for efficient system performance, avoiding unnecessary energy consumption from running the equipment at full capacity when it's not required</a:t>
            </a:r>
            <a:r>
              <a:rPr lang="en-US" dirty="0"/>
              <a:t>.</a:t>
            </a:r>
            <a:endParaRPr lang="en-US" b="1" dirty="0"/>
          </a:p>
          <a:p>
            <a:endParaRPr lang="en-IN" dirty="0"/>
          </a:p>
        </p:txBody>
      </p:sp>
      <p:sp>
        <p:nvSpPr>
          <p:cNvPr id="2" name="TextBox 1">
            <a:extLst>
              <a:ext uri="{FF2B5EF4-FFF2-40B4-BE49-F238E27FC236}">
                <a16:creationId xmlns:a16="http://schemas.microsoft.com/office/drawing/2014/main" id="{66816824-E773-BC69-0018-A2DDB7F8DE88}"/>
              </a:ext>
            </a:extLst>
          </p:cNvPr>
          <p:cNvSpPr txBox="1"/>
          <p:nvPr/>
        </p:nvSpPr>
        <p:spPr>
          <a:xfrm>
            <a:off x="613458" y="1493134"/>
            <a:ext cx="3283784" cy="553998"/>
          </a:xfrm>
          <a:prstGeom prst="rect">
            <a:avLst/>
          </a:prstGeom>
          <a:noFill/>
        </p:spPr>
        <p:txBody>
          <a:bodyPr wrap="none" rtlCol="0">
            <a:spAutoFit/>
          </a:bodyPr>
          <a:lstStyle/>
          <a:p>
            <a:r>
              <a:rPr lang="en-IN" sz="3000" b="1" dirty="0">
                <a:solidFill>
                  <a:schemeClr val="accent4">
                    <a:lumMod val="60000"/>
                    <a:lumOff val="40000"/>
                  </a:schemeClr>
                </a:solidFill>
              </a:rPr>
              <a:t>Problem Statement</a:t>
            </a:r>
          </a:p>
        </p:txBody>
      </p:sp>
    </p:spTree>
    <p:extLst>
      <p:ext uri="{BB962C8B-B14F-4D97-AF65-F5344CB8AC3E}">
        <p14:creationId xmlns:p14="http://schemas.microsoft.com/office/powerpoint/2010/main" val="82431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82C8E8-C0DF-862D-DF4D-CF6CEAA75B58}"/>
              </a:ext>
            </a:extLst>
          </p:cNvPr>
          <p:cNvSpPr/>
          <p:nvPr/>
        </p:nvSpPr>
        <p:spPr>
          <a:xfrm>
            <a:off x="902825" y="1747776"/>
            <a:ext cx="10670050" cy="4952043"/>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2A4E77B-7EC4-8E7E-AD6A-DDD97E43AF0D}"/>
              </a:ext>
            </a:extLst>
          </p:cNvPr>
          <p:cNvSpPr txBox="1"/>
          <p:nvPr/>
        </p:nvSpPr>
        <p:spPr>
          <a:xfrm>
            <a:off x="520861" y="972561"/>
            <a:ext cx="2655022" cy="553998"/>
          </a:xfrm>
          <a:prstGeom prst="rect">
            <a:avLst/>
          </a:prstGeom>
          <a:noFill/>
        </p:spPr>
        <p:txBody>
          <a:bodyPr wrap="none" rtlCol="0">
            <a:spAutoFit/>
          </a:bodyPr>
          <a:lstStyle/>
          <a:p>
            <a:r>
              <a:rPr lang="en-IN" sz="3000" b="1" dirty="0">
                <a:solidFill>
                  <a:schemeClr val="accent4">
                    <a:lumMod val="60000"/>
                    <a:lumOff val="40000"/>
                  </a:schemeClr>
                </a:solidFill>
              </a:rPr>
              <a:t>SOCIAL IMPACT</a:t>
            </a:r>
          </a:p>
        </p:txBody>
      </p:sp>
      <p:sp>
        <p:nvSpPr>
          <p:cNvPr id="10" name="TextBox 9">
            <a:extLst>
              <a:ext uri="{FF2B5EF4-FFF2-40B4-BE49-F238E27FC236}">
                <a16:creationId xmlns:a16="http://schemas.microsoft.com/office/drawing/2014/main" id="{7401F7A9-0739-750A-F92A-3A95CED47E48}"/>
              </a:ext>
            </a:extLst>
          </p:cNvPr>
          <p:cNvSpPr txBox="1"/>
          <p:nvPr/>
        </p:nvSpPr>
        <p:spPr>
          <a:xfrm>
            <a:off x="1030147" y="1867728"/>
            <a:ext cx="1009312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dirty="0">
                <a:ln>
                  <a:noFill/>
                </a:ln>
                <a:solidFill>
                  <a:schemeClr val="bg1"/>
                </a:solidFill>
                <a:effectLst/>
                <a:latin typeface="Arial" panose="020B0604020202020204" pitchFamily="34" charset="0"/>
              </a:rPr>
              <a:t>Environmental Benefits</a:t>
            </a:r>
            <a:r>
              <a:rPr kumimoji="0" lang="en-US" altLang="en-US" sz="2200" b="0" i="0" u="sng" strike="noStrike" cap="none" normalizeH="0" baseline="0" dirty="0">
                <a:ln>
                  <a:noFill/>
                </a:ln>
                <a:solidFill>
                  <a:schemeClr val="bg1"/>
                </a:solidFill>
                <a:effectLst/>
                <a:latin typeface="Arial" panose="020B0604020202020204" pitchFamily="34" charset="0"/>
              </a:rPr>
              <a:t>:  </a:t>
            </a:r>
            <a:r>
              <a:rPr kumimoji="0" lang="en-US" altLang="en-US" sz="2200" b="0" i="0" u="none" strike="noStrike" cap="none" normalizeH="0" baseline="0" dirty="0">
                <a:ln>
                  <a:noFill/>
                </a:ln>
                <a:solidFill>
                  <a:schemeClr val="bg1"/>
                </a:solidFill>
                <a:effectLst/>
                <a:latin typeface="Arial" panose="020B0604020202020204" pitchFamily="34" charset="0"/>
              </a:rPr>
              <a:t>Reduces carbon emissions and air pollution, improving public health and helping combat climate change.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dirty="0">
                <a:ln>
                  <a:noFill/>
                </a:ln>
                <a:solidFill>
                  <a:schemeClr val="bg1"/>
                </a:solidFill>
                <a:effectLst/>
                <a:latin typeface="Arial" panose="020B0604020202020204" pitchFamily="34" charset="0"/>
              </a:rPr>
              <a:t>Economic Savings</a:t>
            </a:r>
            <a:r>
              <a:rPr kumimoji="0" lang="en-US" altLang="en-US" sz="2200" b="0" i="0" u="sng" strike="noStrike" cap="none" normalizeH="0" baseline="0" dirty="0">
                <a:ln>
                  <a:noFill/>
                </a:ln>
                <a:solidFill>
                  <a:schemeClr val="bg1"/>
                </a:solidFill>
                <a:effectLst/>
                <a:latin typeface="Arial" panose="020B0604020202020204" pitchFamily="34" charset="0"/>
              </a:rPr>
              <a:t>:  </a:t>
            </a:r>
            <a:r>
              <a:rPr kumimoji="0" lang="en-US" altLang="en-US" sz="2200" b="0" i="0" u="none" strike="noStrike" cap="none" normalizeH="0" baseline="0" dirty="0">
                <a:ln>
                  <a:noFill/>
                </a:ln>
                <a:solidFill>
                  <a:schemeClr val="bg1"/>
                </a:solidFill>
                <a:effectLst/>
                <a:latin typeface="Arial" panose="020B0604020202020204" pitchFamily="34" charset="0"/>
              </a:rPr>
              <a:t>Lowers energy costs for businesses, leading to lower prices for consumers and potential job creation in energy-efficient industries.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dirty="0">
                <a:ln>
                  <a:noFill/>
                </a:ln>
                <a:solidFill>
                  <a:schemeClr val="bg1"/>
                </a:solidFill>
                <a:effectLst/>
                <a:latin typeface="Arial" panose="020B0604020202020204" pitchFamily="34" charset="0"/>
              </a:rPr>
              <a:t>Health and Comfort</a:t>
            </a:r>
            <a:r>
              <a:rPr kumimoji="0" lang="en-US" altLang="en-US" sz="2200" b="0" i="0" u="sng" strike="noStrike" cap="none" normalizeH="0" baseline="0" dirty="0">
                <a:ln>
                  <a:noFill/>
                </a:ln>
                <a:solidFill>
                  <a:schemeClr val="bg1"/>
                </a:solidFill>
                <a:effectLst/>
                <a:latin typeface="Arial" panose="020B0604020202020204" pitchFamily="34" charset="0"/>
              </a:rPr>
              <a:t>:  </a:t>
            </a:r>
            <a:r>
              <a:rPr kumimoji="0" lang="en-US" altLang="en-US" sz="2200" b="0" i="0" u="none" strike="noStrike" cap="none" normalizeH="0" baseline="0" dirty="0">
                <a:ln>
                  <a:noFill/>
                </a:ln>
                <a:solidFill>
                  <a:schemeClr val="bg1"/>
                </a:solidFill>
                <a:effectLst/>
                <a:latin typeface="Arial" panose="020B0604020202020204" pitchFamily="34" charset="0"/>
              </a:rPr>
              <a:t>Better air quality and temperature control enhance well-being and workplace productivity.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dirty="0">
                <a:ln>
                  <a:noFill/>
                </a:ln>
                <a:solidFill>
                  <a:schemeClr val="bg1"/>
                </a:solidFill>
                <a:effectLst/>
                <a:latin typeface="Arial" panose="020B0604020202020204" pitchFamily="34" charset="0"/>
              </a:rPr>
              <a:t>Energy Equity</a:t>
            </a:r>
            <a:r>
              <a:rPr kumimoji="0" lang="en-US" altLang="en-US" sz="2200" b="0" i="0" u="sng" strike="noStrike" cap="none" normalizeH="0" baseline="0" dirty="0">
                <a:ln>
                  <a:noFill/>
                </a:ln>
                <a:solidFill>
                  <a:schemeClr val="bg1"/>
                </a:solidFill>
                <a:effectLst/>
                <a:latin typeface="Arial" panose="020B0604020202020204" pitchFamily="34" charset="0"/>
              </a:rPr>
              <a:t>: </a:t>
            </a:r>
            <a:r>
              <a:rPr kumimoji="0" lang="en-US" altLang="en-US" sz="2200" b="0" i="0" u="none" strike="noStrike" cap="none" normalizeH="0" baseline="0" dirty="0">
                <a:ln>
                  <a:noFill/>
                </a:ln>
                <a:solidFill>
                  <a:schemeClr val="bg1"/>
                </a:solidFill>
                <a:effectLst/>
                <a:latin typeface="Arial" panose="020B0604020202020204" pitchFamily="34" charset="0"/>
              </a:rPr>
              <a:t>Reduced demand eases pressure on the electrical grid, improving energy access for underserved communities.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sng" strike="noStrike" cap="none" normalizeH="0" baseline="0" dirty="0">
                <a:ln>
                  <a:noFill/>
                </a:ln>
                <a:solidFill>
                  <a:schemeClr val="bg1"/>
                </a:solidFill>
                <a:effectLst/>
                <a:latin typeface="Arial" panose="020B0604020202020204" pitchFamily="34" charset="0"/>
              </a:rPr>
              <a:t>Corporate Responsibility</a:t>
            </a:r>
            <a:r>
              <a:rPr kumimoji="0" lang="en-US" altLang="en-US" sz="2200" b="0" i="0" u="sng" strike="noStrike" cap="none" normalizeH="0" baseline="0" dirty="0">
                <a:ln>
                  <a:noFill/>
                </a:ln>
                <a:solidFill>
                  <a:schemeClr val="bg1"/>
                </a:solidFill>
                <a:effectLst/>
                <a:latin typeface="Arial" panose="020B0604020202020204" pitchFamily="34" charset="0"/>
              </a:rPr>
              <a:t>: </a:t>
            </a:r>
            <a:r>
              <a:rPr kumimoji="0" lang="en-US" altLang="en-US" sz="2200" b="0" i="0" u="none" strike="noStrike" cap="none" normalizeH="0" baseline="0" dirty="0">
                <a:ln>
                  <a:noFill/>
                </a:ln>
                <a:solidFill>
                  <a:schemeClr val="bg1"/>
                </a:solidFill>
                <a:effectLst/>
                <a:latin typeface="Arial" panose="020B0604020202020204" pitchFamily="34" charset="0"/>
              </a:rPr>
              <a:t>Companies that adopt energy-efficient systems boost their CSR image, aligning with sustainability goals. </a:t>
            </a:r>
          </a:p>
        </p:txBody>
      </p:sp>
    </p:spTree>
    <p:extLst>
      <p:ext uri="{BB962C8B-B14F-4D97-AF65-F5344CB8AC3E}">
        <p14:creationId xmlns:p14="http://schemas.microsoft.com/office/powerpoint/2010/main" val="251871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D690A8-735E-32DC-DCC7-ADA6F86686E2}"/>
              </a:ext>
            </a:extLst>
          </p:cNvPr>
          <p:cNvSpPr/>
          <p:nvPr/>
        </p:nvSpPr>
        <p:spPr>
          <a:xfrm>
            <a:off x="504825" y="466725"/>
            <a:ext cx="11077575" cy="5429250"/>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4B32870-97EE-2C2E-DFBB-80ECB6F2E2A1}"/>
              </a:ext>
            </a:extLst>
          </p:cNvPr>
          <p:cNvSpPr txBox="1"/>
          <p:nvPr/>
        </p:nvSpPr>
        <p:spPr>
          <a:xfrm>
            <a:off x="809625" y="581024"/>
            <a:ext cx="10772775" cy="4662815"/>
          </a:xfrm>
          <a:prstGeom prst="rect">
            <a:avLst/>
          </a:prstGeom>
          <a:noFill/>
        </p:spPr>
        <p:txBody>
          <a:bodyPr wrap="square" rtlCol="0">
            <a:spAutoFit/>
          </a:bodyPr>
          <a:lstStyle/>
          <a:p>
            <a:pPr algn="ctr"/>
            <a:r>
              <a:rPr lang="en-IN" sz="3000" dirty="0">
                <a:solidFill>
                  <a:schemeClr val="accent4">
                    <a:lumMod val="60000"/>
                    <a:lumOff val="40000"/>
                  </a:schemeClr>
                </a:solidFill>
              </a:rPr>
              <a:t>Research &amp; Competitor Analysis</a:t>
            </a:r>
          </a:p>
          <a:p>
            <a:r>
              <a:rPr lang="en-IN" sz="2500" dirty="0">
                <a:solidFill>
                  <a:schemeClr val="accent4">
                    <a:lumMod val="60000"/>
                    <a:lumOff val="40000"/>
                  </a:schemeClr>
                </a:solidFill>
              </a:rPr>
              <a:t>Research Insights:</a:t>
            </a:r>
          </a:p>
          <a:p>
            <a:pPr marL="342900" indent="-342900">
              <a:buFont typeface="Arial" panose="020B0604020202020204" pitchFamily="34" charset="0"/>
              <a:buChar char="•"/>
            </a:pPr>
            <a:r>
              <a:rPr lang="en-IN" sz="2200" u="sng" dirty="0">
                <a:solidFill>
                  <a:schemeClr val="bg2"/>
                </a:solidFill>
              </a:rPr>
              <a:t>Growing Demand: </a:t>
            </a:r>
            <a:r>
              <a:rPr lang="en-IN" sz="2200" dirty="0">
                <a:solidFill>
                  <a:schemeClr val="bg2"/>
                </a:solidFill>
              </a:rPr>
              <a:t>Rising need for energy-efficient, data-driven HVAC solutions driven by sustainability goals.</a:t>
            </a:r>
          </a:p>
          <a:p>
            <a:pPr marL="342900" indent="-342900">
              <a:buFont typeface="Arial" panose="020B0604020202020204" pitchFamily="34" charset="0"/>
              <a:buChar char="•"/>
            </a:pPr>
            <a:r>
              <a:rPr lang="en-IN" sz="2200" u="sng" dirty="0">
                <a:solidFill>
                  <a:schemeClr val="bg2"/>
                </a:solidFill>
              </a:rPr>
              <a:t>Smart Technologies: </a:t>
            </a:r>
            <a:r>
              <a:rPr lang="en-IN" sz="2200" dirty="0">
                <a:solidFill>
                  <a:schemeClr val="bg2"/>
                </a:solidFill>
              </a:rPr>
              <a:t>Increased adoption of AI and IoT in HVAC systems to optimize operations and reduce costs.</a:t>
            </a:r>
          </a:p>
          <a:p>
            <a:pPr marL="342900" indent="-342900">
              <a:buFont typeface="Arial" panose="020B0604020202020204" pitchFamily="34" charset="0"/>
              <a:buChar char="•"/>
            </a:pPr>
            <a:r>
              <a:rPr lang="en-IN" sz="2200" u="sng" dirty="0">
                <a:solidFill>
                  <a:schemeClr val="bg2"/>
                </a:solidFill>
              </a:rPr>
              <a:t>Customer Needs:</a:t>
            </a:r>
            <a:r>
              <a:rPr lang="en-IN" sz="2200" dirty="0">
                <a:solidFill>
                  <a:schemeClr val="bg2"/>
                </a:solidFill>
              </a:rPr>
              <a:t> Cost-effective, scalable solutions with seamless BMS integration are in high demand.</a:t>
            </a:r>
          </a:p>
          <a:p>
            <a:endParaRPr lang="en-IN" sz="2200" dirty="0">
              <a:solidFill>
                <a:schemeClr val="bg2"/>
              </a:solidFill>
            </a:endParaRPr>
          </a:p>
          <a:p>
            <a:r>
              <a:rPr lang="en-IN" sz="2200" dirty="0">
                <a:solidFill>
                  <a:schemeClr val="accent4">
                    <a:lumMod val="60000"/>
                    <a:lumOff val="40000"/>
                  </a:schemeClr>
                </a:solidFill>
              </a:rPr>
              <a:t>Competitor Analysis</a:t>
            </a:r>
          </a:p>
          <a:p>
            <a:pPr marL="342900" indent="-342900">
              <a:buFont typeface="Arial" panose="020B0604020202020204" pitchFamily="34" charset="0"/>
              <a:buChar char="•"/>
            </a:pPr>
            <a:r>
              <a:rPr lang="en-IN" sz="2200" dirty="0">
                <a:solidFill>
                  <a:schemeClr val="accent4">
                    <a:lumMod val="60000"/>
                    <a:lumOff val="40000"/>
                  </a:schemeClr>
                </a:solidFill>
              </a:rPr>
              <a:t>Optimum Energy</a:t>
            </a:r>
            <a:r>
              <a:rPr lang="en-IN" sz="2200" u="sng" dirty="0">
                <a:solidFill>
                  <a:schemeClr val="bg2"/>
                </a:solidFill>
              </a:rPr>
              <a:t>:</a:t>
            </a:r>
          </a:p>
          <a:p>
            <a:r>
              <a:rPr lang="en-IN" sz="2200" dirty="0">
                <a:solidFill>
                  <a:schemeClr val="bg2"/>
                </a:solidFill>
              </a:rPr>
              <a:t>Strengths: Real-time optimization, scalable SaaS.</a:t>
            </a:r>
          </a:p>
          <a:p>
            <a:r>
              <a:rPr lang="en-IN" sz="2200" dirty="0">
                <a:solidFill>
                  <a:schemeClr val="bg2"/>
                </a:solidFill>
              </a:rPr>
              <a:t>Gaps: High upfront costs, limited SME focus.</a:t>
            </a:r>
          </a:p>
        </p:txBody>
      </p:sp>
    </p:spTree>
    <p:extLst>
      <p:ext uri="{BB962C8B-B14F-4D97-AF65-F5344CB8AC3E}">
        <p14:creationId xmlns:p14="http://schemas.microsoft.com/office/powerpoint/2010/main" val="198672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F89E51-34EB-8F01-8C0C-1FCED98BBFB2}"/>
              </a:ext>
            </a:extLst>
          </p:cNvPr>
          <p:cNvSpPr/>
          <p:nvPr/>
        </p:nvSpPr>
        <p:spPr>
          <a:xfrm>
            <a:off x="247650" y="409575"/>
            <a:ext cx="11515725" cy="5715000"/>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BC6C234-074A-A393-0316-D6918DD85AB2}"/>
              </a:ext>
            </a:extLst>
          </p:cNvPr>
          <p:cNvSpPr txBox="1"/>
          <p:nvPr/>
        </p:nvSpPr>
        <p:spPr>
          <a:xfrm>
            <a:off x="371475" y="409575"/>
            <a:ext cx="11391900" cy="5370701"/>
          </a:xfrm>
          <a:prstGeom prst="rect">
            <a:avLst/>
          </a:prstGeom>
          <a:noFill/>
        </p:spPr>
        <p:txBody>
          <a:bodyPr wrap="square" rtlCol="0">
            <a:spAutoFit/>
          </a:bodyPr>
          <a:lstStyle/>
          <a:p>
            <a:pPr marL="342900" indent="-342900">
              <a:buFont typeface="Arial" panose="020B0604020202020204" pitchFamily="34" charset="0"/>
              <a:buChar char="•"/>
            </a:pPr>
            <a:r>
              <a:rPr lang="en-IN" sz="2500" dirty="0">
                <a:solidFill>
                  <a:schemeClr val="accent4">
                    <a:lumMod val="60000"/>
                    <a:lumOff val="40000"/>
                  </a:schemeClr>
                </a:solidFill>
              </a:rPr>
              <a:t>Johnson Controls (Metasys):</a:t>
            </a:r>
          </a:p>
          <a:p>
            <a:r>
              <a:rPr lang="en-IN" sz="2500" dirty="0">
                <a:solidFill>
                  <a:schemeClr val="bg2"/>
                </a:solidFill>
              </a:rPr>
              <a:t>Strengths: Market leader, full building integration.</a:t>
            </a:r>
          </a:p>
          <a:p>
            <a:r>
              <a:rPr lang="en-IN" sz="2500" dirty="0">
                <a:solidFill>
                  <a:schemeClr val="bg2"/>
                </a:solidFill>
              </a:rPr>
              <a:t>Gaps: Expensive, less flexible for smaller projects.</a:t>
            </a:r>
          </a:p>
          <a:p>
            <a:endParaRPr lang="en-IN" sz="2500" dirty="0">
              <a:solidFill>
                <a:schemeClr val="bg2"/>
              </a:solidFill>
            </a:endParaRPr>
          </a:p>
          <a:p>
            <a:pPr marL="342900" indent="-342900">
              <a:buFont typeface="Arial" panose="020B0604020202020204" pitchFamily="34" charset="0"/>
              <a:buChar char="•"/>
            </a:pPr>
            <a:r>
              <a:rPr lang="en-IN" sz="2500" dirty="0">
                <a:solidFill>
                  <a:schemeClr val="accent4">
                    <a:lumMod val="60000"/>
                    <a:lumOff val="40000"/>
                  </a:schemeClr>
                </a:solidFill>
              </a:rPr>
              <a:t>Honeywell Forge:</a:t>
            </a:r>
          </a:p>
          <a:p>
            <a:r>
              <a:rPr lang="en-IN" sz="2500" dirty="0">
                <a:solidFill>
                  <a:schemeClr val="bg2"/>
                </a:solidFill>
              </a:rPr>
              <a:t>Strengths: Strong IoT and analytics capabilities.</a:t>
            </a:r>
          </a:p>
          <a:p>
            <a:r>
              <a:rPr lang="en-IN" sz="2500" dirty="0">
                <a:solidFill>
                  <a:schemeClr val="bg2"/>
                </a:solidFill>
              </a:rPr>
              <a:t>Gaps: Targeted at large enterprises, high-cost analytics.</a:t>
            </a:r>
          </a:p>
          <a:p>
            <a:endParaRPr lang="en-IN" sz="2500" dirty="0">
              <a:solidFill>
                <a:schemeClr val="bg2"/>
              </a:solidFill>
            </a:endParaRPr>
          </a:p>
          <a:p>
            <a:pPr marL="342900" indent="-342900">
              <a:buFont typeface="Arial" panose="020B0604020202020204" pitchFamily="34" charset="0"/>
              <a:buChar char="•"/>
            </a:pPr>
            <a:r>
              <a:rPr lang="en-IN" sz="2500" dirty="0">
                <a:solidFill>
                  <a:schemeClr val="accent4">
                    <a:lumMod val="60000"/>
                    <a:lumOff val="40000"/>
                  </a:schemeClr>
                </a:solidFill>
              </a:rPr>
              <a:t>Our Advantage</a:t>
            </a:r>
          </a:p>
          <a:p>
            <a:r>
              <a:rPr lang="en-IN" sz="2500" dirty="0">
                <a:solidFill>
                  <a:schemeClr val="bg2"/>
                </a:solidFill>
              </a:rPr>
              <a:t>	</a:t>
            </a:r>
            <a:r>
              <a:rPr lang="en-IN" sz="2500" u="sng" dirty="0">
                <a:solidFill>
                  <a:schemeClr val="bg2"/>
                </a:solidFill>
              </a:rPr>
              <a:t>Cost-Effective &amp; Scalable:</a:t>
            </a:r>
            <a:r>
              <a:rPr lang="en-IN" sz="2500" dirty="0">
                <a:solidFill>
                  <a:schemeClr val="bg2"/>
                </a:solidFill>
              </a:rPr>
              <a:t> Flexible pricing and solutions for both SMEs and large enterprises.</a:t>
            </a:r>
          </a:p>
          <a:p>
            <a:r>
              <a:rPr lang="en-IN" sz="2500" dirty="0">
                <a:solidFill>
                  <a:schemeClr val="bg2"/>
                </a:solidFill>
              </a:rPr>
              <a:t>	</a:t>
            </a:r>
            <a:r>
              <a:rPr lang="en-IN" sz="2500" u="sng" dirty="0">
                <a:solidFill>
                  <a:schemeClr val="bg2"/>
                </a:solidFill>
              </a:rPr>
              <a:t>IoT &amp; BMS Integration: </a:t>
            </a:r>
            <a:r>
              <a:rPr lang="en-IN" sz="2500" dirty="0">
                <a:solidFill>
                  <a:schemeClr val="bg2"/>
                </a:solidFill>
              </a:rPr>
              <a:t>Seamless, real-time data-driven control.</a:t>
            </a:r>
          </a:p>
          <a:p>
            <a:r>
              <a:rPr lang="en-IN" sz="2500" dirty="0">
                <a:solidFill>
                  <a:schemeClr val="bg2"/>
                </a:solidFill>
              </a:rPr>
              <a:t>	</a:t>
            </a:r>
            <a:r>
              <a:rPr lang="en-IN" sz="2500" u="sng" dirty="0">
                <a:solidFill>
                  <a:schemeClr val="bg2"/>
                </a:solidFill>
              </a:rPr>
              <a:t>Predictive Maintenance: </a:t>
            </a:r>
            <a:r>
              <a:rPr lang="en-IN" sz="2500" dirty="0">
                <a:solidFill>
                  <a:schemeClr val="bg2"/>
                </a:solidFill>
              </a:rPr>
              <a:t>AI-powered failure detection minimizes downtime</a:t>
            </a:r>
          </a:p>
          <a:p>
            <a:endParaRPr lang="en-IN" dirty="0"/>
          </a:p>
        </p:txBody>
      </p:sp>
    </p:spTree>
    <p:extLst>
      <p:ext uri="{BB962C8B-B14F-4D97-AF65-F5344CB8AC3E}">
        <p14:creationId xmlns:p14="http://schemas.microsoft.com/office/powerpoint/2010/main" val="240466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6D5E82-14ED-3EB4-1FFA-1235AF6236F8}"/>
              </a:ext>
            </a:extLst>
          </p:cNvPr>
          <p:cNvSpPr/>
          <p:nvPr/>
        </p:nvSpPr>
        <p:spPr>
          <a:xfrm>
            <a:off x="1053296" y="1015678"/>
            <a:ext cx="10787606" cy="5732363"/>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946C2E8-BF87-246A-339A-D8A8702DC819}"/>
              </a:ext>
            </a:extLst>
          </p:cNvPr>
          <p:cNvSpPr txBox="1"/>
          <p:nvPr/>
        </p:nvSpPr>
        <p:spPr>
          <a:xfrm>
            <a:off x="451413" y="450618"/>
            <a:ext cx="5195077" cy="553998"/>
          </a:xfrm>
          <a:prstGeom prst="rect">
            <a:avLst/>
          </a:prstGeom>
          <a:noFill/>
        </p:spPr>
        <p:txBody>
          <a:bodyPr wrap="none" rtlCol="0">
            <a:spAutoFit/>
          </a:bodyPr>
          <a:lstStyle/>
          <a:p>
            <a:r>
              <a:rPr lang="en-IN" sz="3000" b="1" dirty="0">
                <a:solidFill>
                  <a:schemeClr val="accent4">
                    <a:lumMod val="60000"/>
                    <a:lumOff val="40000"/>
                  </a:schemeClr>
                </a:solidFill>
              </a:rPr>
              <a:t>UNIQUE SELLING PROPOSITION</a:t>
            </a:r>
          </a:p>
        </p:txBody>
      </p:sp>
      <p:sp>
        <p:nvSpPr>
          <p:cNvPr id="3" name="TextBox 2">
            <a:extLst>
              <a:ext uri="{FF2B5EF4-FFF2-40B4-BE49-F238E27FC236}">
                <a16:creationId xmlns:a16="http://schemas.microsoft.com/office/drawing/2014/main" id="{EA52E305-45DF-981F-05CD-5A4CBF0DD236}"/>
              </a:ext>
            </a:extLst>
          </p:cNvPr>
          <p:cNvSpPr txBox="1"/>
          <p:nvPr/>
        </p:nvSpPr>
        <p:spPr>
          <a:xfrm>
            <a:off x="1261640" y="1015678"/>
            <a:ext cx="10104699" cy="5555367"/>
          </a:xfrm>
          <a:prstGeom prst="rect">
            <a:avLst/>
          </a:prstGeom>
          <a:noFill/>
        </p:spPr>
        <p:txBody>
          <a:bodyPr wrap="square" rtlCol="0">
            <a:spAutoFit/>
          </a:bodyPr>
          <a:lstStyle/>
          <a:p>
            <a:r>
              <a:rPr lang="en-US" sz="2500" b="1" dirty="0">
                <a:solidFill>
                  <a:schemeClr val="accent4">
                    <a:lumMod val="60000"/>
                    <a:lumOff val="40000"/>
                  </a:schemeClr>
                </a:solidFill>
              </a:rPr>
              <a:t>I</a:t>
            </a:r>
            <a:r>
              <a:rPr lang="en-US" sz="2200" b="1" dirty="0">
                <a:solidFill>
                  <a:schemeClr val="accent4">
                    <a:lumMod val="60000"/>
                    <a:lumOff val="40000"/>
                  </a:schemeClr>
                </a:solidFill>
              </a:rPr>
              <a:t>nnovative Technology:</a:t>
            </a:r>
          </a:p>
          <a:p>
            <a:r>
              <a:rPr lang="en-US" sz="2200" dirty="0">
                <a:solidFill>
                  <a:schemeClr val="bg2"/>
                </a:solidFill>
              </a:rPr>
              <a:t>       Employs cutting-edge machine learning algorithms that learn from operational data to improve accuracy over time.  </a:t>
            </a:r>
          </a:p>
          <a:p>
            <a:r>
              <a:rPr lang="en-US" sz="2200" dirty="0">
                <a:solidFill>
                  <a:schemeClr val="bg2"/>
                </a:solidFill>
              </a:rPr>
              <a:t>      Adapts to different chiller configurations and operating conditions, ensuring broad applicability across various industries.</a:t>
            </a:r>
          </a:p>
          <a:p>
            <a:r>
              <a:rPr lang="en-US" sz="2200" dirty="0">
                <a:solidFill>
                  <a:schemeClr val="bg2"/>
                </a:solidFill>
              </a:rPr>
              <a:t>  </a:t>
            </a:r>
          </a:p>
          <a:p>
            <a:r>
              <a:rPr lang="en-US" sz="2200" b="1" dirty="0">
                <a:solidFill>
                  <a:schemeClr val="accent4">
                    <a:lumMod val="60000"/>
                    <a:lumOff val="40000"/>
                  </a:schemeClr>
                </a:solidFill>
              </a:rPr>
              <a:t>Cost Savings:</a:t>
            </a:r>
          </a:p>
          <a:p>
            <a:r>
              <a:rPr lang="en-US" sz="2200" dirty="0">
                <a:solidFill>
                  <a:schemeClr val="bg2"/>
                </a:solidFill>
              </a:rPr>
              <a:t>        Expected reductions in energy bills of 20-30%, translating to significant savings for businesses.</a:t>
            </a:r>
          </a:p>
          <a:p>
            <a:r>
              <a:rPr lang="en-US" sz="2200" dirty="0">
                <a:solidFill>
                  <a:schemeClr val="bg2"/>
                </a:solidFill>
              </a:rPr>
              <a:t>        Lower maintenance costs due to predictive insights that reduce unexpected equipment failures.  </a:t>
            </a:r>
          </a:p>
          <a:p>
            <a:endParaRPr lang="en-US" sz="2200" dirty="0">
              <a:solidFill>
                <a:schemeClr val="bg2"/>
              </a:solidFill>
            </a:endParaRPr>
          </a:p>
          <a:p>
            <a:r>
              <a:rPr lang="en-US" sz="2200" b="1" dirty="0">
                <a:solidFill>
                  <a:schemeClr val="accent4">
                    <a:lumMod val="60000"/>
                    <a:lumOff val="40000"/>
                  </a:schemeClr>
                </a:solidFill>
              </a:rPr>
              <a:t>Sustainability</a:t>
            </a:r>
            <a:r>
              <a:rPr lang="en-US" sz="2200" dirty="0">
                <a:solidFill>
                  <a:schemeClr val="accent4">
                    <a:lumMod val="60000"/>
                    <a:lumOff val="40000"/>
                  </a:schemeClr>
                </a:solidFill>
              </a:rPr>
              <a:t>  :</a:t>
            </a:r>
          </a:p>
          <a:p>
            <a:r>
              <a:rPr lang="en-US" sz="2200" dirty="0">
                <a:solidFill>
                  <a:schemeClr val="bg2"/>
                </a:solidFill>
              </a:rPr>
              <a:t>      Contributes to corporate sustainability goals by minimizing energy consumption and reducing carbon emissions. Supports compliance with increasingly stringent environmental regulations.</a:t>
            </a:r>
            <a:endParaRPr lang="en-IN" sz="2200" dirty="0">
              <a:solidFill>
                <a:schemeClr val="bg2"/>
              </a:solidFill>
            </a:endParaRPr>
          </a:p>
        </p:txBody>
      </p:sp>
    </p:spTree>
    <p:extLst>
      <p:ext uri="{BB962C8B-B14F-4D97-AF65-F5344CB8AC3E}">
        <p14:creationId xmlns:p14="http://schemas.microsoft.com/office/powerpoint/2010/main" val="3255681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E00ABB-97D9-C84A-E1DB-4760C3705D9B}"/>
              </a:ext>
            </a:extLst>
          </p:cNvPr>
          <p:cNvSpPr/>
          <p:nvPr/>
        </p:nvSpPr>
        <p:spPr>
          <a:xfrm>
            <a:off x="1203767" y="1388962"/>
            <a:ext cx="10625560" cy="5170646"/>
          </a:xfrm>
          <a:prstGeom prst="rect">
            <a:avLst/>
          </a:pr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4E25650-1327-FBCE-24A0-F0B3619BABB2}"/>
              </a:ext>
            </a:extLst>
          </p:cNvPr>
          <p:cNvSpPr txBox="1"/>
          <p:nvPr/>
        </p:nvSpPr>
        <p:spPr>
          <a:xfrm>
            <a:off x="868101" y="648182"/>
            <a:ext cx="2170787" cy="553998"/>
          </a:xfrm>
          <a:prstGeom prst="rect">
            <a:avLst/>
          </a:prstGeom>
          <a:noFill/>
        </p:spPr>
        <p:txBody>
          <a:bodyPr wrap="none" rtlCol="0">
            <a:spAutoFit/>
          </a:bodyPr>
          <a:lstStyle/>
          <a:p>
            <a:r>
              <a:rPr lang="en-IN" sz="3000" b="1" dirty="0">
                <a:solidFill>
                  <a:schemeClr val="accent4">
                    <a:lumMod val="60000"/>
                    <a:lumOff val="40000"/>
                  </a:schemeClr>
                </a:solidFill>
              </a:rPr>
              <a:t>SCALABILITY</a:t>
            </a:r>
          </a:p>
        </p:txBody>
      </p:sp>
      <p:sp>
        <p:nvSpPr>
          <p:cNvPr id="3" name="TextBox 2">
            <a:extLst>
              <a:ext uri="{FF2B5EF4-FFF2-40B4-BE49-F238E27FC236}">
                <a16:creationId xmlns:a16="http://schemas.microsoft.com/office/drawing/2014/main" id="{EC890867-3DB5-78B7-618D-3533EB70E2A7}"/>
              </a:ext>
            </a:extLst>
          </p:cNvPr>
          <p:cNvSpPr txBox="1"/>
          <p:nvPr/>
        </p:nvSpPr>
        <p:spPr>
          <a:xfrm>
            <a:off x="1365813" y="1481559"/>
            <a:ext cx="10463514" cy="5170646"/>
          </a:xfrm>
          <a:prstGeom prst="rect">
            <a:avLst/>
          </a:prstGeom>
          <a:noFill/>
        </p:spPr>
        <p:txBody>
          <a:bodyPr wrap="square" rtlCol="0">
            <a:spAutoFit/>
          </a:bodyPr>
          <a:lstStyle/>
          <a:p>
            <a:r>
              <a:rPr lang="en-US" sz="2200" dirty="0">
                <a:solidFill>
                  <a:schemeClr val="accent4">
                    <a:lumMod val="60000"/>
                    <a:lumOff val="40000"/>
                  </a:schemeClr>
                </a:solidFill>
              </a:rPr>
              <a:t>SaaS Model for Expansion:</a:t>
            </a:r>
          </a:p>
          <a:p>
            <a:r>
              <a:rPr lang="en-US" sz="2200" dirty="0">
                <a:solidFill>
                  <a:schemeClr val="bg2"/>
                </a:solidFill>
              </a:rPr>
              <a:t>1.]Subscription-Based Service:</a:t>
            </a:r>
          </a:p>
          <a:p>
            <a:r>
              <a:rPr lang="en-US" sz="2200" dirty="0">
                <a:solidFill>
                  <a:schemeClr val="bg2"/>
                </a:solidFill>
              </a:rPr>
              <a:t>	</a:t>
            </a:r>
            <a:r>
              <a:rPr lang="en-US" sz="2200" dirty="0" err="1">
                <a:solidFill>
                  <a:schemeClr val="bg2"/>
                </a:solidFill>
              </a:rPr>
              <a:t>SmartChill</a:t>
            </a:r>
            <a:r>
              <a:rPr lang="en-US" sz="2200" dirty="0">
                <a:solidFill>
                  <a:schemeClr val="bg2"/>
                </a:solidFill>
              </a:rPr>
              <a:t> can be offered as a cloud-based Software-as-a-Service (SaaS), allowing businesses to integrate and scale the solution across multiple facilities.</a:t>
            </a:r>
          </a:p>
          <a:p>
            <a:endParaRPr lang="en-US" sz="2200" dirty="0">
              <a:solidFill>
                <a:schemeClr val="bg2"/>
              </a:solidFill>
            </a:endParaRPr>
          </a:p>
          <a:p>
            <a:r>
              <a:rPr lang="en-US" sz="2200" dirty="0">
                <a:solidFill>
                  <a:schemeClr val="bg2"/>
                </a:solidFill>
              </a:rPr>
              <a:t>2.]Custom Pricing Tiers:</a:t>
            </a:r>
          </a:p>
          <a:p>
            <a:r>
              <a:rPr lang="en-US" sz="2200" dirty="0">
                <a:solidFill>
                  <a:schemeClr val="bg2"/>
                </a:solidFill>
              </a:rPr>
              <a:t>	Tiered pricing based on chiller plant size, data requirements, and feature sets, including advanced reporting and IoT integration.</a:t>
            </a:r>
          </a:p>
          <a:p>
            <a:endParaRPr lang="en-US" sz="2200" dirty="0">
              <a:solidFill>
                <a:schemeClr val="bg2"/>
              </a:solidFill>
            </a:endParaRPr>
          </a:p>
          <a:p>
            <a:r>
              <a:rPr lang="en-US" sz="2200" dirty="0">
                <a:solidFill>
                  <a:schemeClr val="accent4">
                    <a:lumMod val="60000"/>
                    <a:lumOff val="40000"/>
                  </a:schemeClr>
                </a:solidFill>
              </a:rPr>
              <a:t>Market Expansion:</a:t>
            </a:r>
          </a:p>
          <a:p>
            <a:pPr marL="342900" indent="-342900">
              <a:buFont typeface="Arial" panose="020B0604020202020204" pitchFamily="34" charset="0"/>
              <a:buChar char="•"/>
            </a:pPr>
            <a:r>
              <a:rPr lang="en-US" sz="2200" dirty="0">
                <a:solidFill>
                  <a:schemeClr val="bg2"/>
                </a:solidFill>
              </a:rPr>
              <a:t>Industry Diversification:</a:t>
            </a:r>
          </a:p>
          <a:p>
            <a:r>
              <a:rPr lang="en-US" sz="2200" dirty="0" err="1">
                <a:solidFill>
                  <a:schemeClr val="bg2"/>
                </a:solidFill>
              </a:rPr>
              <a:t>SmartChill</a:t>
            </a:r>
            <a:r>
              <a:rPr lang="en-US" sz="2200" dirty="0">
                <a:solidFill>
                  <a:schemeClr val="bg2"/>
                </a:solidFill>
              </a:rPr>
              <a:t> can be applied in industries like healthcare, education, hospitality, and manufacturing—anywhere chiller efficiency is </a:t>
            </a:r>
            <a:r>
              <a:rPr lang="en-US" sz="2200" dirty="0" err="1">
                <a:solidFill>
                  <a:schemeClr val="bg2"/>
                </a:solidFill>
              </a:rPr>
              <a:t>crucial.Emerging</a:t>
            </a:r>
            <a:r>
              <a:rPr lang="en-US" sz="2200" dirty="0">
                <a:solidFill>
                  <a:schemeClr val="bg2"/>
                </a:solidFill>
              </a:rPr>
              <a:t> </a:t>
            </a:r>
            <a:r>
              <a:rPr lang="en-US" sz="2200" dirty="0" err="1">
                <a:solidFill>
                  <a:schemeClr val="bg2"/>
                </a:solidFill>
              </a:rPr>
              <a:t>Markets:Opportunities</a:t>
            </a:r>
            <a:r>
              <a:rPr lang="en-US" sz="2200" dirty="0">
                <a:solidFill>
                  <a:schemeClr val="bg2"/>
                </a:solidFill>
              </a:rPr>
              <a:t> to expand into regions with high energy costs and growing industrial sectors, particularly in developing countries.</a:t>
            </a:r>
            <a:endParaRPr lang="en-IN" sz="2200" dirty="0">
              <a:solidFill>
                <a:schemeClr val="bg2"/>
              </a:solidFill>
            </a:endParaRPr>
          </a:p>
        </p:txBody>
      </p:sp>
    </p:spTree>
    <p:extLst>
      <p:ext uri="{BB962C8B-B14F-4D97-AF65-F5344CB8AC3E}">
        <p14:creationId xmlns:p14="http://schemas.microsoft.com/office/powerpoint/2010/main" val="2547650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1434</Words>
  <Application>Microsoft Office PowerPoint</Application>
  <PresentationFormat>Widescreen</PresentationFormat>
  <Paragraphs>174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AI ML HACKATHON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Vimal krishna</dc:creator>
  <cp:lastModifiedBy>Vimal krishna</cp:lastModifiedBy>
  <cp:revision>3</cp:revision>
  <dcterms:created xsi:type="dcterms:W3CDTF">2024-09-27T12:06:04Z</dcterms:created>
  <dcterms:modified xsi:type="dcterms:W3CDTF">2024-09-28T09:37:05Z</dcterms:modified>
</cp:coreProperties>
</file>