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2" r:id="rId4"/>
    <p:sldId id="293" r:id="rId5"/>
    <p:sldId id="294" r:id="rId6"/>
    <p:sldId id="295" r:id="rId7"/>
    <p:sldId id="296" r:id="rId8"/>
    <p:sldId id="297" r:id="rId9"/>
    <p:sldId id="298" r:id="rId10"/>
    <p:sldId id="299" r:id="rId11"/>
    <p:sldId id="300" r:id="rId12"/>
    <p:sldId id="301" r:id="rId13"/>
    <p:sldId id="302" r:id="rId14"/>
    <p:sldId id="305" r:id="rId15"/>
    <p:sldId id="303" r:id="rId16"/>
    <p:sldId id="304" r:id="rId17"/>
    <p:sldId id="308" r:id="rId18"/>
    <p:sldId id="306" r:id="rId19"/>
    <p:sldId id="307"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5-21T12:13:46.38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929EB715-1CD2-4174-9484-2A3064E10535}" emma:medium="tactile" emma:mode="ink">
          <msink:context xmlns:msink="http://schemas.microsoft.com/ink/2010/main" type="writingRegion" rotatedBoundingBox="5976,12929 15098,13325 14993,15752 5871,15356"/>
        </emma:interpretation>
      </emma:emma>
    </inkml:annotationXML>
    <inkml:traceGroup>
      <inkml:annotationXML>
        <emma:emma xmlns:emma="http://www.w3.org/2003/04/emma" version="1.0">
          <emma:interpretation id="{1561DAA5-9E8F-4C3C-AF0F-88D45DEA8DB8}" emma:medium="tactile" emma:mode="ink">
            <msink:context xmlns:msink="http://schemas.microsoft.com/ink/2010/main" type="paragraph" rotatedBoundingBox="5976,12929 15098,13325 14993,15752 5871,15356" alignmentLevel="1"/>
          </emma:interpretation>
        </emma:emma>
      </inkml:annotationXML>
      <inkml:traceGroup>
        <inkml:annotationXML>
          <emma:emma xmlns:emma="http://www.w3.org/2003/04/emma" version="1.0">
            <emma:interpretation id="{6D97EB33-8F5D-486C-B693-399373B6A9C9}" emma:medium="tactile" emma:mode="ink">
              <msink:context xmlns:msink="http://schemas.microsoft.com/ink/2010/main" type="line" rotatedBoundingBox="5976,12929 15098,13325 14993,15752 5871,15356"/>
            </emma:interpretation>
          </emma:emma>
        </inkml:annotationXML>
        <inkml:traceGroup>
          <inkml:annotationXML>
            <emma:emma xmlns:emma="http://www.w3.org/2003/04/emma" version="1.0">
              <emma:interpretation id="{D6A2677F-0550-41C9-94E3-940F9B0CA0C2}" emma:medium="tactile" emma:mode="ink">
                <msink:context xmlns:msink="http://schemas.microsoft.com/ink/2010/main" type="inkWord" rotatedBoundingBox="5976,12929 7859,13011 7764,15212 5881,15130"/>
              </emma:interpretation>
              <emma:one-of disjunction-type="recognition" id="oneOf0">
                <emma:interpretation id="interp0" emma:lang="en-US" emma:confidence="0.5">
                  <emma:literal>R</emma:literal>
                </emma:interpretation>
                <emma:interpretation id="interp1" emma:lang="en-US" emma:confidence="0">
                  <emma:literal>B</emma:literal>
                </emma:interpretation>
                <emma:interpretation id="interp2" emma:lang="en-US" emma:confidence="0">
                  <emma:literal>%</emma:literal>
                </emma:interpretation>
                <emma:interpretation id="interp3" emma:lang="en-US" emma:confidence="0">
                  <emma:literal>M</emma:literal>
                </emma:interpretation>
                <emma:interpretation id="interp4" emma:lang="en-US" emma:confidence="0">
                  <emma:literal>2</emma:literal>
                </emma:interpretation>
              </emma:one-of>
            </emma:emma>
          </inkml:annotationXML>
          <inkml:trace contextRef="#ctx0" brushRef="#br0">616 0,'0'77,"-39"-39,1 1,38-1,-39-38,39 39,-38-1,38 1,0-1,-39-38,39 39,-38-39,38 38,0 1,-39-1,39 1,-38-1,38 1,0-1,-39-38,39 39,-38-39,38 38,0 1,0-1,-39-38,39 39,0-1,-38 1,38-1,-39 1,1-39,38 38,0 1,-38-39,38 38,0-76,-39 38,39-39,0 1,0-1,0 1,0-1,0 1</inkml:trace>
          <inkml:trace contextRef="#ctx0" brushRef="#br0" timeOffset="2944.0034">-115-346,'77'-39,"0"1,-1-1,1 39,-77-38,39 38,-1-39,1 39,-39-38,38 38,1 0,-1 0,1 0,-1 0,1 0,-1 0,1 0,-1 0,1 0,-1 0,1 0,-1 0,-38 38,39 1,-1-1,1-38,-39 39,0-1,38-38,-38 39,39-1,-39 1,38-1,-38 1,39-1,-39 0,0 1,0-1,0 1,38-39,-38 38,0 1,0-1,0 1,0-1,0 1,0-1,0 1,0-1,0 1,-38-39,-1 38,39 1,-38-39,38 38,-77 1,77-1,-39 1,1-1,-1-38,1 39,38-1,-39-38,39 39,-38-39,-1 38,1 1,-1-1,1-38,-1 0,1 0,38-38,38-1,39 39,-38-77,38 77,0-38,-39-1,1 39,-1 0,1 0,-39 39,0-1,38-38,-38 39,39-1,-39 39,38 0,1 39,-1-78,-38 39,39 0,-1 0,-38-39,39 1,-1-1,1 1,-39-1,38-38,-38 39,38-39,-38 38,39-38,-39 39,38-39,1 0,-1-39,1 39,-1-77,1 39,-1-1</inkml:trace>
        </inkml:traceGroup>
        <inkml:traceGroup>
          <inkml:annotationXML>
            <emma:emma xmlns:emma="http://www.w3.org/2003/04/emma" version="1.0">
              <emma:interpretation id="{2E94A526-9D57-49A0-B1D1-C0A9E7CB544A}" emma:medium="tactile" emma:mode="ink">
                <msink:context xmlns:msink="http://schemas.microsoft.com/ink/2010/main" type="inkWord" rotatedBoundingBox="9167,13150 15094,13407 14993,15752 9065,15494"/>
              </emma:interpretation>
              <emma:one-of disjunction-type="recognition" id="oneOf1">
                <emma:interpretation id="interp5" emma:lang="en-US" emma:confidence="0.5">
                  <emma:literal>(ABCI</emma:literal>
                </emma:interpretation>
                <emma:interpretation id="interp6" emma:lang="en-US" emma:confidence="0.5">
                  <emma:literal>(ABC \</emma:literal>
                </emma:interpretation>
                <emma:interpretation id="interp7" emma:lang="en-US" emma:confidence="0">
                  <emma:literal>(ABC ,</emma:literal>
                </emma:interpretation>
                <emma:interpretation id="interp8" emma:lang="en-US" emma:confidence="0">
                  <emma:literal>(ABC .</emma:literal>
                </emma:interpretation>
                <emma:interpretation id="interp9" emma:lang="en-US" emma:confidence="0">
                  <emma:literal>(ABC '</emma:literal>
                </emma:interpretation>
              </emma:one-of>
            </emma:emma>
          </inkml:annotationXML>
          <inkml:trace contextRef="#ctx0" brushRef="#br0" timeOffset="4750.0023">3464-308,'0'39,"-39"-1,1 1,38-1,0 0,-39-38,39 39,-38-1,-1 39,1-38,38-1,0 1,-39-1,1 39,38-38,-39 38,39-39,-38 1,38-1,0 1,0 38,0-39,-39 1,39-1,0 1,0-1,0 1,0 38,0 0,0 0,0-1,0-37,0-1,0 39,0 0,0-38,0-1,39 39,-39-38,0-1,38-38,-38 39,0-1,39 1,-1-1,1-38,-39 39,38-1,-38 1,39-1,-39 1</inkml:trace>
          <inkml:trace contextRef="#ctx0" brushRef="#br0" timeOffset="6486.003">3887 1616,'-38'0,"-39"-38,38-1,39 1,-38-1,-1-38,39 39,-38-1,38-38,0 0,0-38,0 38,0 0,38 0,-38 0,39 0,-1-38,1 38,-39 38,0 1,38 38,-38-39,0 1,39-1,-1 39,0 0,1 39,-1-39,-38 38,39-38,-1 39,-38-1,39 1,-1-1,-38 1,39-39,-1 38,1 1,-39-1,38 1,-38-1,39 1,-1-39,-38 38,39 1,-39-1,38-38,-38 39,39-39,-39 38,38-38,-38 39,0-1,39-38,-39 39,38-39,-38 38,39 0,-1 1,1-1,-39 1,38-39,-38 38,0 1,39-39,-39 38,38-38,-38 39</inkml:trace>
          <inkml:trace contextRef="#ctx0" brushRef="#br0" timeOffset="7878.0013">3849 1193,'153'-39,"-37"39,-39-38,-39 0,1-1,-1 39</inkml:trace>
          <inkml:trace contextRef="#ctx0" brushRef="#br0" timeOffset="8980.0033">5388 269,'0'39,"0"38,38 0,-38 0,39 0,-1 38,-38-38,39 0,-1 0,1 0,-39 0,0-39,0 1,38-1,-38 1,39-1,-39 1</inkml:trace>
          <inkml:trace contextRef="#ctx0" brushRef="#br0" timeOffset="11450.0028">5388 346,'0'0,"38"-38,1 38,-39-39,0 1,38-1,1 1,-1-1,1 1,-1 38,1 0,-39 38,38-38,1 39,-39-1,0 1,38 76,1-76,-39 38,38-39,-38 1,0-1,0 1,0-1,0 1,0-1,0 1,0-1,-38 1,-1-1,1-38,153-77,-76 39,-1 38,-38-39,39 39,-1-38,1 38,-1 0,1 0,-1 38,1 1,-39-1,0 1,38-39,-38 38,0 1,0-1,0 1,39-39,-39 38,0 1,0-1,0 0,0 1,0-1,0 1,0-1,0 1,0-1,-39-38,1 0,-1 0,39 39,-38-39,-1 0,1 0,-1 0,1 0,-1 0,1 0,-1 0,1 0,-1 0,1 0,-1 0,1 0,-1 0</inkml:trace>
          <inkml:trace contextRef="#ctx0" brushRef="#br0" timeOffset="13320.0057">7697 269,'0'-38,"-38"38,-1 0,1 0,-1 0,1 0,-1 0,39 38,-38-38,-1 0,39 39,-38-39,-1 0,39 38,-38-38,38 39,-39-39,39 38,-38-38,-1 39,39-1,-38-38,38 39,0-1,-39-38,39 39,0-1,0 1,0-1,0 1,0-1,-38-38,38 39,0-1,0 1,0-1,462 193,-385-231,0 0,-39 0,0 0,1 0,-1-39,1 39,-1-38,1 0,-1 38,-38-39,39 1,-1-1,1 1,-1 38,-38-39,0 1,39 38</inkml:trace>
          <inkml:trace contextRef="#ctx0" brushRef="#br0" timeOffset="14438.0016">8659-154,'0'77,"0"0,39-39,-39 78,38-39,-38 0,39 0,-1 0,1 38,-39-38,0-38,38 38,1 0,-39-39,0 1,38-39,-38 38</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5-21T12:14:12.13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98C4DC01-26C6-45B5-B1A5-EDD2E32C507B}" emma:medium="tactile" emma:mode="ink">
          <msink:context xmlns:msink="http://schemas.microsoft.com/ink/2010/main" type="writingRegion" rotatedBoundingBox="13900,10307 24229,9944 24400,14803 14071,15166"/>
        </emma:interpretation>
      </emma:emma>
    </inkml:annotationXML>
    <inkml:traceGroup>
      <inkml:annotationXML>
        <emma:emma xmlns:emma="http://www.w3.org/2003/04/emma" version="1.0">
          <emma:interpretation id="{19526EB0-2DF4-40AF-9DBD-EFE8EE661135}" emma:medium="tactile" emma:mode="ink">
            <msink:context xmlns:msink="http://schemas.microsoft.com/ink/2010/main" type="paragraph" rotatedBoundingBox="18101,11135 23727,9937 24155,11949 18529,13147" alignmentLevel="2"/>
          </emma:interpretation>
        </emma:emma>
      </inkml:annotationXML>
      <inkml:traceGroup>
        <inkml:annotationXML>
          <emma:emma xmlns:emma="http://www.w3.org/2003/04/emma" version="1.0">
            <emma:interpretation id="{795EDFF0-0270-4967-BB2E-DF82BB4D4E26}" emma:medium="tactile" emma:mode="ink">
              <msink:context xmlns:msink="http://schemas.microsoft.com/ink/2010/main" type="inkBullet" rotatedBoundingBox="18125,11252 19196,11024 19536,12616 18465,12844"/>
            </emma:interpretation>
            <emma:one-of disjunction-type="recognition" id="oneOf0">
              <emma:interpretation id="interp0" emma:lang="en-US" emma:confidence="0">
                <emma:literal>A</emma:literal>
              </emma:interpretation>
              <emma:interpretation id="interp1" emma:lang="en-US" emma:confidence="0">
                <emma:literal>a</emma:literal>
              </emma:interpretation>
              <emma:interpretation id="interp2" emma:lang="en-US" emma:confidence="0">
                <emma:literal>At</emma:literal>
              </emma:interpretation>
              <emma:interpretation id="interp3" emma:lang="en-US" emma:confidence="0">
                <emma:literal>Al</emma:literal>
              </emma:interpretation>
              <emma:interpretation id="interp4" emma:lang="en-US" emma:confidence="0">
                <emma:literal>Ah</emma:literal>
              </emma:interpretation>
            </emma:one-of>
          </emma:emma>
        </inkml:annotationXML>
        <inkml:trace contextRef="#ctx0" brushRef="#br0">12739-2194,'0'39,"0"38,0 0,-39 0,1 0,38 0,-39 0,39 38,-38-38,38 0,-39 0,39 0,0-39,-38 39,-1-38,39-1,0 1,0-1,-38-38,38 39,0-1,0 1,-39-1,1-38,38-231,0 0,0 154,38-38,1 38,-1-38,1-39,-39 38,38 1,1 38,-39 38,0 1,38-1,-38 1</inkml:trace>
        <inkml:trace contextRef="#ctx0" brushRef="#br0" timeOffset="4480.2152">12546-1270,'0'-39,"116"-76,76 38,-154 39,-38-1,39 39,-1 0,155-115,-116 76,-39 1</inkml:trace>
        <inkml:trace contextRef="#ctx0" brushRef="#br0" timeOffset="344.0018">12662-2425</inkml:trace>
        <inkml:trace contextRef="#ctx0" brushRef="#br0" timeOffset="2173.9995">12777-2425,'0'39,"38"38,1 38,-1-38,1 0,-1 0,1 0,-39-38,38-1,1 1,-39-1,38 1,1-1,-39 1,38-1,-38 1,39-39,-39 38,0 1,0-1,38-38,-38 38,39 1,-1-1,-38 1,0-1,0 1,0-1,39 1,-39-1,0 1,0-1,38-38,-38 39,0-1</inkml:trace>
      </inkml:traceGroup>
      <inkml:traceGroup>
        <inkml:annotationXML>
          <emma:emma xmlns:emma="http://www.w3.org/2003/04/emma" version="1.0">
            <emma:interpretation id="{8B9E67A4-6B2A-43D3-A097-42824D4CF3A1}" emma:medium="tactile" emma:mode="ink">
              <msink:context xmlns:msink="http://schemas.microsoft.com/ink/2010/main" type="line" rotatedBoundingBox="20116,10706 23727,9937 24155,11949 20544,12718"/>
            </emma:interpretation>
          </emma:emma>
        </inkml:annotationXML>
        <inkml:traceGroup>
          <inkml:annotationXML>
            <emma:emma xmlns:emma="http://www.w3.org/2003/04/emma" version="1.0">
              <emma:interpretation id="{F7D67671-C632-4EDE-8A38-0DDE0E86ECF3}" emma:medium="tactile" emma:mode="ink">
                <msink:context xmlns:msink="http://schemas.microsoft.com/ink/2010/main" type="inkWord" rotatedBoundingBox="20116,10706 23727,9937 24155,11949 20544,12718"/>
              </emma:interpretation>
              <emma:one-of disjunction-type="recognition" id="oneOf1">
                <emma:interpretation id="interp5" emma:lang="en-US" emma:confidence="0.5">
                  <emma:literal>-913</emma:literal>
                </emma:interpretation>
                <emma:interpretation id="interp6" emma:lang="en-US" emma:confidence="0.5">
                  <emma:literal>- B</emma:literal>
                </emma:interpretation>
                <emma:interpretation id="interp7" emma:lang="en-US" emma:confidence="0">
                  <emma:literal>. B</emma:literal>
                </emma:interpretation>
                <emma:interpretation id="interp8" emma:lang="en-US" emma:confidence="0">
                  <emma:literal>_ B</emma:literal>
                </emma:interpretation>
                <emma:interpretation id="interp9" emma:lang="en-US" emma:confidence="0">
                  <emma:literal>, B</emma:literal>
                </emma:interpretation>
              </emma:one-of>
            </emma:emma>
          </inkml:annotationXML>
          <inkml:trace contextRef="#ctx0" brushRef="#br0" timeOffset="5848.2145">14278-1886,'-39'0,"232"-154,192-38,-116 76,-76 1,37 38,-114 77,-39-39,-39 1</inkml:trace>
          <inkml:trace contextRef="#ctx0" brushRef="#br0" timeOffset="7130.2159">15355-2925,'116'-38,"192"38,77 0,-77 0,-116 38,39 1,-116-1,-76-38,-1 0,1 0,-39 39,0-1,0 39,0 0,-39 0,1 0,-1 0,-38 0,39 38,-1-38,1-38,38-1,-39-38,39 39,-38-39,38 38,0 1,-39-39,1 0,38 38,-39-38,39 39,-38-39,38 38,-38 1,-1-39,39 38,-38-38,38 39,-39-39,39 38,0 1,-38-39</inkml:trace>
          <inkml:trace contextRef="#ctx0" brushRef="#br0" timeOffset="10219.2158">17049-3310,'38'-38,"39"-1,0 1,0-1,-38 39,-1-38,1-1,-1 39,1-38,-1 38,1 0,-1 38,-38 1,39-1,-39 39,38-38,-38-1,0 39,0-38,0-1,0 39,0-38,0-1,0 1,-38-1,-1 78,1-78,-1 39,1-39,-1 1,39-1,-38-38,-1 39,39-1,0 1,-38-39,76-39,39 1,-77-1,39 39,-39-38,38 38,1 0,-1 0,-38 38,39-38,-39 39,0-1,38-38,-38 39,39-1,-39 1,0-1,38 1,-38-1,39 1,-39-1,0 1,0-1,0 1,0-1,0 1,0-1,-39 1,1-1,-1 1,39-1,-38-38,-1 39,1-39,38 38,-39-38,1 39,-1-39,-38 38,39-38,-1 39,39-1,-38-38,-1 39,1-1,-1 1,39-1,-38-38,-1 38</inkml:trace>
          <inkml:trace contextRef="#ctx0" brushRef="#br0" timeOffset="8006.2183">17087-3425,'39'0,"-39"38,38 78,-38-1,0 1,39-39,-39 38,0 1,38-1,-38 0,0 1,39-39,-39 0,0-39,0 1,0-1,0 1</inkml:trace>
        </inkml:traceGroup>
      </inkml:traceGroup>
    </inkml:traceGroup>
    <inkml:traceGroup>
      <inkml:annotationXML>
        <emma:emma xmlns:emma="http://www.w3.org/2003/04/emma" version="1.0">
          <emma:interpretation id="{C107D77A-9A70-4089-B529-DFB6374F4473}" emma:medium="tactile" emma:mode="ink">
            <msink:context xmlns:msink="http://schemas.microsoft.com/ink/2010/main" type="paragraph" rotatedBoundingBox="13979,12554 24308,12190 24400,14803 14071,15166" alignmentLevel="1"/>
          </emma:interpretation>
        </emma:emma>
      </inkml:annotationXML>
      <inkml:traceGroup>
        <inkml:annotationXML>
          <emma:emma xmlns:emma="http://www.w3.org/2003/04/emma" version="1.0">
            <emma:interpretation id="{4383E7FD-BA25-4CE2-A060-27600E66F295}" emma:medium="tactile" emma:mode="ink">
              <msink:context xmlns:msink="http://schemas.microsoft.com/ink/2010/main" type="inkBullet" rotatedBoundingBox="13983,12651 15653,12592 15731,14785 14060,14843"/>
            </emma:interpretation>
            <emma:one-of disjunction-type="recognition" id="oneOf2">
              <emma:interpretation id="interp10" emma:lang="en-US" emma:confidence="0">
                <emma:literal>→</emma:literal>
              </emma:interpretation>
            </emma:one-of>
          </emma:emma>
        </inkml:annotationXML>
        <inkml:trace contextRef="#ctx0" brushRef="#br0" timeOffset="-9037.9988">7928-192,'77'-39,"38"1,-38-1,-38 1,-1-1,1 1,-1 38,1-39,38 39,-77-38,38 38,1 0,-1-39,1 1,76 38,-38 0,39 0,37 0,-37 0,-39 0,-39 38,1-38,-1 39,-38-1,0 1,39-39,-39 38,38 1,1 38,-39-39,0 1,0-1,38-38,-38 38,0 1,0 38,39-39,-39 1,0-1,0 1,0-1,0 1,0-1,0 1,0-1,38 1,-38-1,0 1,0-1,0 1,0-1,0 1,0-1,0 1,-38-1,38 1,-39-1,1 1,-1-1,39 1,-38-1,-1-38,39 77,-38-77,38 39,-39-39,39 38,-38-38,-1 38,1-38,38 39,-39-39,39 38,-38-38,-1 0,1 0,-1 0,1 0,0 0,-1 0,1 0,-1 0,1 0,38 39,-39-39,1 0</inkml:trace>
        <inkml:trace contextRef="#ctx0" brushRef="#br0" timeOffset="-3034.0013">8736-924,'39'0,"-1"39,1-1,-39 1,77-1,-39 39,0-38,-38-1,39 1,-39-1,38-38,1 39,-39-1,38-38,-38 39,39-1,-1 1,-38-1,39 1,-39-1,0 1,38-39,-38 38,39 0,-39 1,0-1,38-38,1 0,-39 39,0-1,38 1,-38-1,39-38,-39 39,0-1,38-38,-38 39</inkml:trace>
      </inkml:traceGroup>
      <inkml:traceGroup>
        <inkml:annotationXML>
          <emma:emma xmlns:emma="http://www.w3.org/2003/04/emma" version="1.0">
            <emma:interpretation id="{E91FE05C-5979-4A53-9869-764FD95672BA}" emma:medium="tactile" emma:mode="ink">
              <msink:context xmlns:msink="http://schemas.microsoft.com/ink/2010/main" type="line" rotatedBoundingBox="15314,12507 24308,12190 24400,14803 15406,15119"/>
            </emma:interpretation>
          </emma:emma>
        </inkml:annotationXML>
        <inkml:traceGroup>
          <inkml:annotationXML>
            <emma:emma xmlns:emma="http://www.w3.org/2003/04/emma" version="1.0">
              <emma:interpretation id="{DA7001A5-FC07-451D-A60A-55DF5E2F42D7}" emma:medium="tactile" emma:mode="ink">
                <msink:context xmlns:msink="http://schemas.microsoft.com/ink/2010/main" type="inkWord" rotatedBoundingBox="15314,12507 16705,12458 16797,15070 15406,15119"/>
              </emma:interpretation>
              <emma:one-of disjunction-type="recognition" id="oneOf3">
                <emma:interpretation id="interp11" emma:lang="en-US" emma:confidence="0.5">
                  <emma:literal>)</emma:literal>
                </emma:interpretation>
                <emma:interpretation id="interp12" emma:lang="en-US" emma:confidence="0">
                  <emma:literal>7</emma:literal>
                </emma:interpretation>
                <emma:interpretation id="interp13" emma:lang="en-US" emma:confidence="0">
                  <emma:literal>J</emma:literal>
                </emma:interpretation>
                <emma:interpretation id="interp14" emma:lang="en-US" emma:confidence="0">
                  <emma:literal>,</emma:literal>
                </emma:interpretation>
                <emma:interpretation id="interp15" emma:lang="en-US" emma:confidence="0">
                  <emma:literal>i</emma:literal>
                </emma:interpretation>
              </emma:one-of>
            </emma:emma>
          </inkml:annotationXML>
          <inkml:trace contextRef="#ctx0" brushRef="#br0" timeOffset="-4856.0014">10622-770</inkml:trace>
          <inkml:trace contextRef="#ctx0" brushRef="#br0" timeOffset="-1322.0012">9236-1001,'0'-38,"39"38,-1 0,39 77,0-39,-38 1,-1-1,1-38,-39 39,38-1,-38 1,77-1,-77 1,77 38,-38-39,-1-38,-38 39,0-1,39-38,-39 39,38-39,-38 38,39 1,-1-1,1 1,-39-1,38-38,-38 39,0-1,39 0,-39 1,38-39,-38 38,0 1,39-1,-39 1,0-1,0 1,38-39,-38 38,0 1,0-1,0 1,0-1,0 1,0-1,0 1,0-1,0 1,0-1,0 1,0-1,0 1,0-1,0 1,0-1,0 1,0-1,0 1,0-1,0 1,0-1,0 1,0-1,0 0,0 1,0-1,0 1,0-1,0 1,38-1,-38 1,0-1,39 1,-39-1</inkml:trace>
        </inkml:traceGroup>
        <inkml:traceGroup>
          <inkml:annotationXML>
            <emma:emma xmlns:emma="http://www.w3.org/2003/04/emma" version="1.0">
              <emma:interpretation id="{3203C938-A918-4480-90C5-CE3F0AA6AFEC}" emma:medium="tactile" emma:mode="ink">
                <msink:context xmlns:msink="http://schemas.microsoft.com/ink/2010/main" type="inkWord" rotatedBoundingBox="21629,12574 24318,12480 24387,14440 21698,14535"/>
              </emma:interpretation>
              <emma:one-of disjunction-type="recognition" id="oneOf4">
                <emma:interpretation id="interp16" emma:lang="en-US" emma:confidence="0.5">
                  <emma:literal>CFD</emma:literal>
                </emma:interpretation>
                <emma:interpretation id="interp17" emma:lang="en-US" emma:confidence="0">
                  <emma:literal>an</emma:literal>
                </emma:interpretation>
                <emma:interpretation id="interp18" emma:lang="en-US" emma:confidence="0">
                  <emma:literal>CTD</emma:literal>
                </emma:interpretation>
                <emma:interpretation id="interp19" emma:lang="en-US" emma:confidence="0">
                  <emma:literal>and</emma:literal>
                </emma:interpretation>
                <emma:interpretation id="interp20" emma:lang="en-US" emma:confidence="0">
                  <emma:literal>CMD</emma:literal>
                </emma:interpretation>
              </emma:one-of>
            </emma:emma>
          </inkml:annotationXML>
          <inkml:trace contextRef="#ctx0" brushRef="#br0" timeOffset="14136.2182">15586 77,'0'-39,"231"-38,0-38,-115 0,-39 76,0 1,-77-1,38 39</inkml:trace>
          <inkml:trace contextRef="#ctx0" brushRef="#br0" timeOffset="15356.2178">16164-847,'38'0,"39"0,-38 0,-1 0,1 0,-1 0,1 0,-1 0,-38 39,39-39,-39 38,0 1,0-1,0 1,0-1,0 1,0-1,0 39,-39-38,1-1,38 39,-39-38,39-1,-38 1,38-1,0 0,-39 1,39-1,-38-38,38 39,0-1,0 1,0-1,-39-38,39 39</inkml:trace>
          <inkml:trace contextRef="#ctx0" brushRef="#br0" timeOffset="18764.2146">16741-731,'0'-39,"38"1,39-1,-38 39,-1-38,-38-1,39 39,-1-38,78-1,-1 39,116-38,-115 38,-78 0,1 0,-1 0,1 0,-1 0,1 0,-1 0,0 38,1-38,-1 39,1-39,-39 38,38-38,-38 39,0-1,39 1,-1-1,-38 39,0-38,39-1,-39 39,0-38,0 38,0-39,38 39,-38-38,0-1,39 1,-39-1,0 0,0 1,0-1,0 1,0 38,38-39,-38 1,0-1,0 1,0-1,-38 1,-1-1,39 1,-38-39,-1 38,1 1,-1-1,-38-38,77 39,-38-1,-1-38,1 39,0-39,-1 0,39 38,-38-38,-1 0,39 39,-38-1,-1 1,1-39,-1 38,1 1,38-1,-39-38,39 39,-38-39</inkml:trace>
          <inkml:trace contextRef="#ctx0" brushRef="#br0" timeOffset="16488.216">17241-731,'0'38,"39"39,-1 39,-38 38,39 0,-1-39,1-38,-1 0,-38 0,0 0,39-77,-39 38,0 1</inkml:trace>
          <inkml:trace contextRef="#ctx0" brushRef="#br0" timeOffset="13018.2177">13816 192,'-38'0,"-1"39,1-1,-1 1,1-39,38 38,-39-38,39 39,0-1,0 1,0-1,0 1,0 38,0 0,0 0,0-39,0 39,0 0,0 0,0-38,0-1,0 0,0 1,0-1,39-38,-1 0,1-38,-1 38,-38-39,39 39,-1-38,-38 0,39 38,-39-39,77 1,-77-1,38 39,-38-38,39-1,37-38,40-38,-78 115,1-39,-39 1,38 38</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CDFAA8-6733-4649-B8CC-0C140AB3A48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245347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DFAA8-6733-4649-B8CC-0C140AB3A48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33101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DFAA8-6733-4649-B8CC-0C140AB3A48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365959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DFAA8-6733-4649-B8CC-0C140AB3A48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107646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FAA8-6733-4649-B8CC-0C140AB3A48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303718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CDFAA8-6733-4649-B8CC-0C140AB3A483}"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190292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CDFAA8-6733-4649-B8CC-0C140AB3A483}" type="datetimeFigureOut">
              <a:rPr lang="en-IN" smtClean="0"/>
              <a:t>17-06-2022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22817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CDFAA8-6733-4649-B8CC-0C140AB3A483}"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207703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FAA8-6733-4649-B8CC-0C140AB3A483}" type="datetimeFigureOut">
              <a:rPr lang="en-IN" smtClean="0"/>
              <a:t>17-06-2022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275447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FAA8-6733-4649-B8CC-0C140AB3A483}"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308385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FAA8-6733-4649-B8CC-0C140AB3A483}"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884C3-656F-4D7A-BE67-DF974276B152}" type="slidenum">
              <a:rPr lang="en-IN" smtClean="0"/>
              <a:t>‹#›</a:t>
            </a:fld>
            <a:endParaRPr lang="en-IN"/>
          </a:p>
        </p:txBody>
      </p:sp>
    </p:spTree>
    <p:extLst>
      <p:ext uri="{BB962C8B-B14F-4D97-AF65-F5344CB8AC3E}">
        <p14:creationId xmlns:p14="http://schemas.microsoft.com/office/powerpoint/2010/main" val="168799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FAA8-6733-4649-B8CC-0C140AB3A483}" type="datetimeFigureOut">
              <a:rPr lang="en-IN" smtClean="0"/>
              <a:t>17-06-2022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884C3-656F-4D7A-BE67-DF974276B152}" type="slidenum">
              <a:rPr lang="en-IN" smtClean="0"/>
              <a:t>‹#›</a:t>
            </a:fld>
            <a:endParaRPr lang="en-IN"/>
          </a:p>
        </p:txBody>
      </p:sp>
    </p:spTree>
    <p:extLst>
      <p:ext uri="{BB962C8B-B14F-4D97-AF65-F5344CB8AC3E}">
        <p14:creationId xmlns:p14="http://schemas.microsoft.com/office/powerpoint/2010/main" val="308979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3977" y="2967335"/>
            <a:ext cx="241604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UNIT IV</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00627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8856983"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62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92088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9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2696"/>
            <a:ext cx="8712968"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69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01" y="0"/>
            <a:ext cx="8892480" cy="4832092"/>
          </a:xfrm>
          <a:prstGeom prst="rect">
            <a:avLst/>
          </a:prstGeom>
          <a:noFill/>
        </p:spPr>
        <p:txBody>
          <a:bodyPr wrap="square" rtlCol="0">
            <a:spAutoFit/>
          </a:bodyPr>
          <a:lstStyle/>
          <a:p>
            <a:pPr algn="just"/>
            <a:r>
              <a:rPr lang="en-US" sz="2800" b="1" dirty="0" smtClean="0"/>
              <a:t>Partial Functional Dependency</a:t>
            </a:r>
            <a:r>
              <a:rPr lang="en-US" sz="2800" dirty="0" smtClean="0"/>
              <a:t>: If a non-prime attribute of the relation is getting derived by only a part of the candidate key, then such dependency is known as Partial Dependency. </a:t>
            </a:r>
          </a:p>
          <a:p>
            <a:pPr algn="just"/>
            <a:r>
              <a:rPr lang="en-US" sz="2800" dirty="0" smtClean="0"/>
              <a:t>(OR) </a:t>
            </a:r>
          </a:p>
          <a:p>
            <a:pPr algn="just"/>
            <a:r>
              <a:rPr lang="en-US" sz="2800" dirty="0" smtClean="0"/>
              <a:t>In a relation having more than one key field, a subset of non key fields may depend on all key fields but another subset or a particular non-key field may depend on only one of the key fields. </a:t>
            </a:r>
          </a:p>
          <a:p>
            <a:pPr algn="just"/>
            <a:r>
              <a:rPr lang="en-US" sz="2800" dirty="0" smtClean="0"/>
              <a:t>Such dependency is defined as Partial Dependency. </a:t>
            </a:r>
          </a:p>
          <a:p>
            <a:pPr algn="just"/>
            <a:r>
              <a:rPr lang="en-US" sz="2800" dirty="0" smtClean="0"/>
              <a:t> </a:t>
            </a:r>
            <a:endParaRPr lang="en-IN" sz="2800" dirty="0"/>
          </a:p>
        </p:txBody>
      </p:sp>
    </p:spTree>
    <p:extLst>
      <p:ext uri="{BB962C8B-B14F-4D97-AF65-F5344CB8AC3E}">
        <p14:creationId xmlns:p14="http://schemas.microsoft.com/office/powerpoint/2010/main" val="48410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4308872"/>
          </a:xfrm>
          <a:prstGeom prst="rect">
            <a:avLst/>
          </a:prstGeom>
          <a:noFill/>
        </p:spPr>
        <p:txBody>
          <a:bodyPr wrap="square" rtlCol="0">
            <a:spAutoFit/>
          </a:bodyPr>
          <a:lstStyle/>
          <a:p>
            <a:pPr algn="just"/>
            <a:r>
              <a:rPr lang="en-US" sz="3200" dirty="0" smtClean="0"/>
              <a:t>Example: Consider the following determinants AC→P, A→D, D→P. From these determinants P is not fully FD on AC. </a:t>
            </a:r>
          </a:p>
          <a:p>
            <a:pPr algn="just"/>
            <a:r>
              <a:rPr lang="en-US" sz="3200" dirty="0" smtClean="0"/>
              <a:t>Because, If we find A + (means A’s Closure) A→D, D→P i.e., A→P.</a:t>
            </a:r>
          </a:p>
          <a:p>
            <a:pPr algn="just"/>
            <a:r>
              <a:rPr lang="en-US" sz="3200" dirty="0" smtClean="0"/>
              <a:t>But we don’t have any requirement of C. </a:t>
            </a:r>
          </a:p>
          <a:p>
            <a:pPr algn="just"/>
            <a:r>
              <a:rPr lang="en-US" sz="3200" dirty="0" smtClean="0"/>
              <a:t>C attribute is removed completely. </a:t>
            </a:r>
          </a:p>
          <a:p>
            <a:pPr algn="just"/>
            <a:r>
              <a:rPr lang="en-US" sz="3200" dirty="0" smtClean="0"/>
              <a:t>So P is Partially Dependent on AC</a:t>
            </a:r>
            <a:endParaRPr lang="en-IN" sz="3200" dirty="0" smtClean="0"/>
          </a:p>
          <a:p>
            <a:endParaRPr lang="en-IN"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147607" y="4666942"/>
              <a:ext cx="3269880" cy="916920"/>
            </p14:xfrm>
          </p:contentPart>
        </mc:Choice>
        <mc:Fallback xmlns="">
          <p:pic>
            <p:nvPicPr>
              <p:cNvPr id="5" name="Ink 4"/>
              <p:cNvPicPr/>
              <p:nvPr/>
            </p:nvPicPr>
            <p:blipFill>
              <a:blip r:embed="rId3"/>
              <a:stretch>
                <a:fillRect/>
              </a:stretch>
            </p:blipFill>
            <p:spPr>
              <a:xfrm>
                <a:off x="2135727" y="4655062"/>
                <a:ext cx="3293640" cy="940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p14:cNvContentPartPr/>
              <p14:nvPr/>
            </p14:nvContentPartPr>
            <p14:xfrm>
              <a:off x="5043087" y="3586222"/>
              <a:ext cx="3729240" cy="1845000"/>
            </p14:xfrm>
          </p:contentPart>
        </mc:Choice>
        <mc:Fallback xmlns="">
          <p:pic>
            <p:nvPicPr>
              <p:cNvPr id="24" name="Ink 23"/>
              <p:cNvPicPr/>
              <p:nvPr/>
            </p:nvPicPr>
            <p:blipFill>
              <a:blip r:embed="rId5"/>
              <a:stretch>
                <a:fillRect/>
              </a:stretch>
            </p:blipFill>
            <p:spPr>
              <a:xfrm>
                <a:off x="5031207" y="3574342"/>
                <a:ext cx="3753000" cy="1868760"/>
              </a:xfrm>
              <a:prstGeom prst="rect">
                <a:avLst/>
              </a:prstGeom>
            </p:spPr>
          </p:pic>
        </mc:Fallback>
      </mc:AlternateContent>
    </p:spTree>
    <p:extLst>
      <p:ext uri="{BB962C8B-B14F-4D97-AF65-F5344CB8AC3E}">
        <p14:creationId xmlns:p14="http://schemas.microsoft.com/office/powerpoint/2010/main" val="14904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38" y="404664"/>
            <a:ext cx="8928992" cy="4401205"/>
          </a:xfrm>
          <a:prstGeom prst="rect">
            <a:avLst/>
          </a:prstGeom>
          <a:noFill/>
        </p:spPr>
        <p:txBody>
          <a:bodyPr wrap="square" rtlCol="0">
            <a:spAutoFit/>
          </a:bodyPr>
          <a:lstStyle/>
          <a:p>
            <a:pPr algn="just"/>
            <a:r>
              <a:rPr lang="en-US" sz="2800" b="1" dirty="0" smtClean="0"/>
              <a:t>Transitive Functional Dependency: </a:t>
            </a:r>
            <a:r>
              <a:rPr lang="en-US" sz="2800" dirty="0" smtClean="0"/>
              <a:t>If a non-prime attribute of a relation is getting derived by either another nonprime attribute or the combination of the part of the candidate key along with non-prime attribute, then such dependency is defined as Transitive dependency. </a:t>
            </a:r>
          </a:p>
          <a:p>
            <a:pPr algn="just"/>
            <a:r>
              <a:rPr lang="en-US" sz="2800" dirty="0" smtClean="0"/>
              <a:t>i.e., in a relation, there may be dependency among non-key fields. </a:t>
            </a:r>
          </a:p>
          <a:p>
            <a:pPr algn="just"/>
            <a:r>
              <a:rPr lang="en-US" sz="2800" dirty="0" smtClean="0"/>
              <a:t>Such dependency is called Transitive Functional Dependency. Example: X→Y, and Y→Z then we can determine X→Z holds. </a:t>
            </a:r>
            <a:endParaRPr lang="en-IN" sz="2800" dirty="0"/>
          </a:p>
        </p:txBody>
      </p:sp>
    </p:spTree>
    <p:extLst>
      <p:ext uri="{BB962C8B-B14F-4D97-AF65-F5344CB8AC3E}">
        <p14:creationId xmlns:p14="http://schemas.microsoft.com/office/powerpoint/2010/main" val="207189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8424936" cy="1815882"/>
          </a:xfrm>
          <a:prstGeom prst="rect">
            <a:avLst/>
          </a:prstGeom>
          <a:noFill/>
        </p:spPr>
        <p:txBody>
          <a:bodyPr wrap="square" rtlCol="0">
            <a:spAutoFit/>
          </a:bodyPr>
          <a:lstStyle/>
          <a:p>
            <a:r>
              <a:rPr lang="en-US" sz="2800" b="1" dirty="0" smtClean="0"/>
              <a:t>Trivial Functional Dependency</a:t>
            </a:r>
            <a:r>
              <a:rPr lang="en-US" sz="2800" dirty="0" smtClean="0"/>
              <a:t>: It is basically related to Reflexive rule. i.e., if X is a set of attributes, and Y is subset of X then X→Y holds. </a:t>
            </a:r>
          </a:p>
          <a:p>
            <a:r>
              <a:rPr lang="en-US" sz="2800" dirty="0" smtClean="0"/>
              <a:t>Example: ABC→BC is a Trivial Dependency</a:t>
            </a:r>
            <a:endParaRPr lang="en-IN" sz="2800" dirty="0"/>
          </a:p>
        </p:txBody>
      </p:sp>
      <p:sp>
        <p:nvSpPr>
          <p:cNvPr id="3" name="TextBox 2"/>
          <p:cNvSpPr txBox="1"/>
          <p:nvPr/>
        </p:nvSpPr>
        <p:spPr>
          <a:xfrm>
            <a:off x="323528" y="2492896"/>
            <a:ext cx="8568952" cy="2677656"/>
          </a:xfrm>
          <a:prstGeom prst="rect">
            <a:avLst/>
          </a:prstGeom>
          <a:noFill/>
        </p:spPr>
        <p:txBody>
          <a:bodyPr wrap="square" rtlCol="0">
            <a:spAutoFit/>
          </a:bodyPr>
          <a:lstStyle/>
          <a:p>
            <a:r>
              <a:rPr lang="en-US" sz="2800" b="1" dirty="0" smtClean="0"/>
              <a:t>Multi-Valued Dependency</a:t>
            </a:r>
            <a:r>
              <a:rPr lang="en-US" sz="2800" dirty="0" smtClean="0"/>
              <a:t>: Consider 3 fields X, Y, and Z in a relation. If for each value of X, there is a well-defined set of values Y and Well-defined set of values of Z and set of values of Y is independent of the set values of Z. </a:t>
            </a:r>
          </a:p>
          <a:p>
            <a:r>
              <a:rPr lang="en-US" sz="2800" dirty="0" smtClean="0"/>
              <a:t>This dependency is Multi-valued Dependency. i.e., X →Y / Z. </a:t>
            </a:r>
            <a:endParaRPr lang="en-IN" sz="2800" dirty="0"/>
          </a:p>
        </p:txBody>
      </p:sp>
    </p:spTree>
    <p:extLst>
      <p:ext uri="{BB962C8B-B14F-4D97-AF65-F5344CB8AC3E}">
        <p14:creationId xmlns:p14="http://schemas.microsoft.com/office/powerpoint/2010/main" val="401286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2656"/>
            <a:ext cx="885698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10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9036496" cy="6555641"/>
          </a:xfrm>
          <a:prstGeom prst="rect">
            <a:avLst/>
          </a:prstGeom>
          <a:noFill/>
        </p:spPr>
        <p:txBody>
          <a:bodyPr wrap="square" rtlCol="0">
            <a:spAutoFit/>
          </a:bodyPr>
          <a:lstStyle/>
          <a:p>
            <a:pPr algn="just"/>
            <a:r>
              <a:rPr lang="en-US" sz="2800" dirty="0" smtClean="0"/>
              <a:t>Database Keys: They are used to establish and identify the relation between tables. They can also ensure that each record within a table can be uniquely identified by combination of one or more fields with in a table. </a:t>
            </a:r>
          </a:p>
          <a:p>
            <a:pPr marL="342900" indent="-342900" algn="just">
              <a:buAutoNum type="arabicPeriod"/>
            </a:pPr>
            <a:r>
              <a:rPr lang="en-US" sz="2800" dirty="0" smtClean="0"/>
              <a:t>Super Key: An attribute or the combination of attributes is defined as the super key if they derive all attributes of the relation. Super key is defined as the set of attributes with in a relation that uniquely identify each record in a table. </a:t>
            </a:r>
          </a:p>
          <a:p>
            <a:pPr marL="342900" indent="-342900" algn="just">
              <a:buAutoNum type="arabicPeriod"/>
            </a:pPr>
            <a:r>
              <a:rPr lang="en-US" sz="2800" dirty="0" smtClean="0"/>
              <a:t>Candidate Key: An attribute or the combination of the attributes is defined as the candidate key. They derive all the attribute of the relation. They are minimum level of subset. </a:t>
            </a:r>
          </a:p>
          <a:p>
            <a:pPr marL="342900" indent="-342900" algn="just">
              <a:buAutoNum type="arabicPeriod"/>
            </a:pPr>
            <a:r>
              <a:rPr lang="en-US" sz="2800" dirty="0" smtClean="0"/>
              <a:t>Prime or Key Attribute: The attributes of the relation which exists as path of any possible candidate key is called Prime or key attribute. </a:t>
            </a:r>
            <a:endParaRPr lang="en-IN" sz="2800" dirty="0"/>
          </a:p>
        </p:txBody>
      </p:sp>
    </p:spTree>
    <p:extLst>
      <p:ext uri="{BB962C8B-B14F-4D97-AF65-F5344CB8AC3E}">
        <p14:creationId xmlns:p14="http://schemas.microsoft.com/office/powerpoint/2010/main" val="150476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659" y="260648"/>
            <a:ext cx="8352928" cy="6986528"/>
          </a:xfrm>
          <a:prstGeom prst="rect">
            <a:avLst/>
          </a:prstGeom>
          <a:noFill/>
        </p:spPr>
        <p:txBody>
          <a:bodyPr wrap="square" rtlCol="0">
            <a:spAutoFit/>
          </a:bodyPr>
          <a:lstStyle/>
          <a:p>
            <a:pPr algn="just"/>
            <a:r>
              <a:rPr lang="en-US" sz="3200" dirty="0" smtClean="0"/>
              <a:t>4. Primary key: It is a candidate key that is most appropriate to become the main key of the table. It is the key uniquely identifies the records in a table.</a:t>
            </a:r>
          </a:p>
          <a:p>
            <a:pPr algn="just"/>
            <a:r>
              <a:rPr lang="en-US" sz="3200" dirty="0" smtClean="0"/>
              <a:t> 5. Composite Key: A key that consists o0f two or more attributes that uniquely identifies an entity occurrence is called composite key. </a:t>
            </a:r>
          </a:p>
          <a:p>
            <a:pPr algn="just"/>
            <a:r>
              <a:rPr lang="en-US" sz="3200" dirty="0" smtClean="0"/>
              <a:t>6. Secondary Key or Alternative key: The candidate keys which are not selected for primary key are known as secondary key. </a:t>
            </a:r>
          </a:p>
          <a:p>
            <a:pPr algn="just"/>
            <a:r>
              <a:rPr lang="en-US" sz="3200" dirty="0" smtClean="0"/>
              <a:t>7. Foreign Key: Tuples in one relation, say r1 (R1) often need to refer tuples in another relation, say r2 (R2).</a:t>
            </a:r>
            <a:endParaRPr lang="en-IN" sz="3200" dirty="0" smtClean="0"/>
          </a:p>
          <a:p>
            <a:pPr algn="just"/>
            <a:endParaRPr lang="en-IN" sz="3200" dirty="0"/>
          </a:p>
        </p:txBody>
      </p:sp>
    </p:spTree>
    <p:extLst>
      <p:ext uri="{BB962C8B-B14F-4D97-AF65-F5344CB8AC3E}">
        <p14:creationId xmlns:p14="http://schemas.microsoft.com/office/powerpoint/2010/main" val="401123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8136904" cy="5016758"/>
          </a:xfrm>
          <a:prstGeom prst="rect">
            <a:avLst/>
          </a:prstGeom>
          <a:noFill/>
        </p:spPr>
        <p:txBody>
          <a:bodyPr wrap="square" rtlCol="0">
            <a:spAutoFit/>
          </a:bodyPr>
          <a:lstStyle/>
          <a:p>
            <a:pPr algn="just"/>
            <a:endParaRPr lang="en-US" sz="3200" dirty="0" smtClean="0"/>
          </a:p>
          <a:p>
            <a:pPr algn="just"/>
            <a:r>
              <a:rPr lang="en-US" sz="3200" dirty="0" smtClean="0"/>
              <a:t>Syllabus:</a:t>
            </a:r>
          </a:p>
          <a:p>
            <a:pPr algn="just"/>
            <a:r>
              <a:rPr lang="en-US" sz="3200" dirty="0" smtClean="0"/>
              <a:t>Normalization: </a:t>
            </a:r>
          </a:p>
          <a:p>
            <a:pPr algn="just"/>
            <a:r>
              <a:rPr lang="en-US" sz="3200" dirty="0" smtClean="0"/>
              <a:t>Introduction to Schema Refinement - Problems Caused By Redundancy</a:t>
            </a:r>
          </a:p>
          <a:p>
            <a:pPr algn="just"/>
            <a:r>
              <a:rPr lang="en-US" sz="3200" dirty="0" smtClean="0"/>
              <a:t>Decomposition </a:t>
            </a:r>
          </a:p>
          <a:p>
            <a:pPr algn="just"/>
            <a:r>
              <a:rPr lang="en-US" sz="3200" dirty="0" smtClean="0"/>
              <a:t>Functional </a:t>
            </a:r>
            <a:r>
              <a:rPr lang="en-US" sz="3200" dirty="0" smtClean="0"/>
              <a:t>Dependency</a:t>
            </a:r>
          </a:p>
          <a:p>
            <a:pPr algn="just"/>
            <a:r>
              <a:rPr lang="en-US" sz="3200" dirty="0" err="1" smtClean="0"/>
              <a:t>Clousre</a:t>
            </a:r>
            <a:r>
              <a:rPr lang="en-US" sz="3200" smtClean="0"/>
              <a:t> of a set of FD’s</a:t>
            </a:r>
            <a:endParaRPr lang="en-US" sz="3200" dirty="0" smtClean="0"/>
          </a:p>
          <a:p>
            <a:pPr algn="just"/>
            <a:r>
              <a:rPr lang="en-US" sz="3200" dirty="0" smtClean="0"/>
              <a:t>Normal Forms (First, Second, Third normal forms, BCNF, Fourth &amp; Fifth normal forms).</a:t>
            </a:r>
            <a:endParaRPr lang="en-IN" sz="3200" dirty="0"/>
          </a:p>
        </p:txBody>
      </p:sp>
    </p:spTree>
    <p:extLst>
      <p:ext uri="{BB962C8B-B14F-4D97-AF65-F5344CB8AC3E}">
        <p14:creationId xmlns:p14="http://schemas.microsoft.com/office/powerpoint/2010/main" val="1183415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208912"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12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833463"/>
            <a:ext cx="8788814" cy="54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434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668"/>
            <a:ext cx="9108000" cy="502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34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44457"/>
            <a:ext cx="8417335" cy="54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468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92696"/>
            <a:ext cx="8643177"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432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20688"/>
            <a:ext cx="892899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425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24936"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802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5"/>
            <a:ext cx="8496944"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891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4684"/>
            <a:ext cx="8352928" cy="604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918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8280919"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78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568952" cy="5632311"/>
          </a:xfrm>
          <a:prstGeom prst="rect">
            <a:avLst/>
          </a:prstGeom>
          <a:noFill/>
        </p:spPr>
        <p:txBody>
          <a:bodyPr wrap="square" rtlCol="0">
            <a:spAutoFit/>
          </a:bodyPr>
          <a:lstStyle/>
          <a:p>
            <a:pPr algn="ctr"/>
            <a:r>
              <a:rPr lang="en-US" sz="4000" dirty="0" smtClean="0"/>
              <a:t>Introduction </a:t>
            </a:r>
          </a:p>
          <a:p>
            <a:pPr algn="just"/>
            <a:r>
              <a:rPr lang="en-US" dirty="0" smtClean="0"/>
              <a:t>✓ </a:t>
            </a:r>
            <a:r>
              <a:rPr lang="en-US" sz="3200" dirty="0" smtClean="0"/>
              <a:t>Normalization is an essential part of database design. </a:t>
            </a:r>
          </a:p>
          <a:p>
            <a:pPr algn="just"/>
            <a:r>
              <a:rPr lang="en-US" sz="3200" dirty="0" smtClean="0"/>
              <a:t>✓ Normalization is also known as “Schema Refinement” in database design. </a:t>
            </a:r>
          </a:p>
          <a:p>
            <a:pPr algn="just"/>
            <a:r>
              <a:rPr lang="en-US" sz="3200" dirty="0" smtClean="0"/>
              <a:t>✓ </a:t>
            </a:r>
            <a:r>
              <a:rPr lang="en-US" sz="3200" dirty="0" smtClean="0">
                <a:solidFill>
                  <a:srgbClr val="FF0000"/>
                </a:solidFill>
              </a:rPr>
              <a:t>The Schema Refinement divides larger tables to smaller tables and links them using relationships. </a:t>
            </a:r>
          </a:p>
          <a:p>
            <a:pPr algn="just"/>
            <a:r>
              <a:rPr lang="en-US" sz="3200" dirty="0" smtClean="0"/>
              <a:t>✓ Normalization is a “process of organizing the data in database to avoid data redundancy, insertion anomaly, update anomaly &amp; deletion anomaly”. </a:t>
            </a:r>
          </a:p>
        </p:txBody>
      </p:sp>
    </p:spTree>
    <p:extLst>
      <p:ext uri="{BB962C8B-B14F-4D97-AF65-F5344CB8AC3E}">
        <p14:creationId xmlns:p14="http://schemas.microsoft.com/office/powerpoint/2010/main" val="2676170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28092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138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136904"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830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8424935"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049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8424936"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16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2656"/>
            <a:ext cx="8784975"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565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640960"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310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0325"/>
            <a:ext cx="8352928" cy="646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630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640959"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768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712968"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7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849694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19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73" y="332656"/>
            <a:ext cx="8208912" cy="4524315"/>
          </a:xfrm>
          <a:prstGeom prst="rect">
            <a:avLst/>
          </a:prstGeom>
        </p:spPr>
        <p:txBody>
          <a:bodyPr wrap="square">
            <a:spAutoFit/>
          </a:bodyPr>
          <a:lstStyle/>
          <a:p>
            <a:pPr algn="just"/>
            <a:r>
              <a:rPr lang="en-US" sz="3200" dirty="0" smtClean="0"/>
              <a:t>Normalization means “split the tables into small tables which will contain less number of attributes in such a way that table design must not contain any problem of inserting, deleting, updating anomalies and guarantees no redundancy”. </a:t>
            </a:r>
          </a:p>
          <a:p>
            <a:pPr algn="just"/>
            <a:r>
              <a:rPr lang="en-US" sz="3200" dirty="0" smtClean="0"/>
              <a:t>✓ A good understating of the semantics of data helps the designer to build efficient design using the concept of normalization.</a:t>
            </a:r>
            <a:endParaRPr lang="en-IN" sz="3200" dirty="0"/>
          </a:p>
        </p:txBody>
      </p:sp>
    </p:spTree>
    <p:extLst>
      <p:ext uri="{BB962C8B-B14F-4D97-AF65-F5344CB8AC3E}">
        <p14:creationId xmlns:p14="http://schemas.microsoft.com/office/powerpoint/2010/main" val="2303076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820471"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585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496943"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640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68952"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038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8640960"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887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7704856"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225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424935" cy="640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569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424936"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481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757363"/>
            <a:ext cx="539115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147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2014538"/>
            <a:ext cx="51530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901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2047875"/>
            <a:ext cx="50387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04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712968" cy="4401205"/>
          </a:xfrm>
          <a:prstGeom prst="rect">
            <a:avLst/>
          </a:prstGeom>
          <a:noFill/>
        </p:spPr>
        <p:txBody>
          <a:bodyPr wrap="square" rtlCol="0">
            <a:spAutoFit/>
          </a:bodyPr>
          <a:lstStyle/>
          <a:p>
            <a:r>
              <a:rPr lang="en-US" sz="2800" b="1" dirty="0" smtClean="0"/>
              <a:t>✓ Problems Without Normalization: </a:t>
            </a:r>
          </a:p>
          <a:p>
            <a:pPr algn="just"/>
            <a:r>
              <a:rPr lang="en-US" sz="2800" dirty="0" smtClean="0"/>
              <a:t> If tables not properly normalized and have data redundancy then it will not only eat up </a:t>
            </a:r>
            <a:r>
              <a:rPr lang="en-US" sz="2800" dirty="0" smtClean="0">
                <a:solidFill>
                  <a:srgbClr val="FF0000"/>
                </a:solidFill>
              </a:rPr>
              <a:t>extra memory </a:t>
            </a:r>
            <a:r>
              <a:rPr lang="en-US" sz="2800" dirty="0" smtClean="0"/>
              <a:t>space but will also make it difficult to handle and update the database, without facing data loss. </a:t>
            </a:r>
          </a:p>
          <a:p>
            <a:pPr algn="just"/>
            <a:endParaRPr lang="en-US" sz="2800" dirty="0"/>
          </a:p>
          <a:p>
            <a:pPr algn="just"/>
            <a:r>
              <a:rPr lang="en-US" sz="2800" dirty="0" smtClean="0"/>
              <a:t>Insertion, Updating and Deletion Anomalies are very frequent if database is not normalized. </a:t>
            </a:r>
          </a:p>
          <a:p>
            <a:pPr algn="just"/>
            <a:r>
              <a:rPr lang="en-US" sz="2800" dirty="0" smtClean="0"/>
              <a:t>To understand these anomalies let us take an example of a Student table.</a:t>
            </a:r>
            <a:endParaRPr lang="en-IN" sz="2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733862"/>
            <a:ext cx="5760640"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5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2352675"/>
            <a:ext cx="52482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697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2019300"/>
            <a:ext cx="49149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698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2214563"/>
            <a:ext cx="51244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429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4624"/>
            <a:ext cx="8856984" cy="5632311"/>
          </a:xfrm>
          <a:prstGeom prst="rect">
            <a:avLst/>
          </a:prstGeom>
          <a:noFill/>
        </p:spPr>
        <p:txBody>
          <a:bodyPr wrap="square" rtlCol="0">
            <a:spAutoFit/>
          </a:bodyPr>
          <a:lstStyle/>
          <a:p>
            <a:pPr algn="just"/>
            <a:r>
              <a:rPr lang="en-US" sz="2400" dirty="0" smtClean="0"/>
              <a:t>From the table above, we have data of 4 Computer Sci. students. As we can see, data for the field’s Branch, HOD and </a:t>
            </a:r>
            <a:r>
              <a:rPr lang="en-US" sz="2400" dirty="0" err="1" smtClean="0"/>
              <a:t>OfficeTel</a:t>
            </a:r>
            <a:r>
              <a:rPr lang="en-US" sz="2400" dirty="0" smtClean="0"/>
              <a:t> is repeated for the students who are in the same branch in the college, this is Data Redundancy. </a:t>
            </a:r>
          </a:p>
          <a:p>
            <a:pPr algn="just"/>
            <a:r>
              <a:rPr lang="en-US" sz="2400" dirty="0" smtClean="0"/>
              <a:t>➔ Finally there are three types of Update anomalies or problems without Normalization: </a:t>
            </a:r>
          </a:p>
          <a:p>
            <a:pPr algn="just"/>
            <a:r>
              <a:rPr lang="en-US" sz="2400" dirty="0" smtClean="0"/>
              <a:t>1.Insertion Anomaly: Suppose for a new admission, until and unless a student opts for a branch, data of the student cannot be inserted, or else we will have to set the branch information as NULL. This is known as Insertion anomaly. </a:t>
            </a:r>
          </a:p>
          <a:p>
            <a:pPr algn="just"/>
            <a:r>
              <a:rPr lang="en-US" sz="2400" dirty="0" smtClean="0"/>
              <a:t>2.Deletion Anomaly: In our Student table, two different information systems are kept together, Student information and Branch information. Hence, at the end of the academic year, if student records are deleted, we will also lose the branch information. This is known as Deletion anomaly. </a:t>
            </a:r>
          </a:p>
        </p:txBody>
      </p:sp>
    </p:spTree>
    <p:extLst>
      <p:ext uri="{BB962C8B-B14F-4D97-AF65-F5344CB8AC3E}">
        <p14:creationId xmlns:p14="http://schemas.microsoft.com/office/powerpoint/2010/main" val="154796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496944" cy="1938992"/>
          </a:xfrm>
          <a:prstGeom prst="rect">
            <a:avLst/>
          </a:prstGeom>
        </p:spPr>
        <p:txBody>
          <a:bodyPr wrap="square">
            <a:spAutoFit/>
          </a:bodyPr>
          <a:lstStyle/>
          <a:p>
            <a:pPr algn="just"/>
            <a:r>
              <a:rPr lang="en-US" sz="2400" dirty="0" smtClean="0"/>
              <a:t>3.Update Anomaly: What if Mr. X leaves the college? Or is no longer the HOD of computer science department? In that case all the student records will have to be updated, and if by mistake we miss any record, it will lead to data inconsistency. This is known as Update anomaly. </a:t>
            </a:r>
            <a:endParaRPr lang="en-IN" sz="2400" dirty="0"/>
          </a:p>
        </p:txBody>
      </p:sp>
    </p:spTree>
    <p:extLst>
      <p:ext uri="{BB962C8B-B14F-4D97-AF65-F5344CB8AC3E}">
        <p14:creationId xmlns:p14="http://schemas.microsoft.com/office/powerpoint/2010/main" val="382270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360"/>
            <a:ext cx="8712968" cy="5324535"/>
          </a:xfrm>
          <a:prstGeom prst="rect">
            <a:avLst/>
          </a:prstGeom>
          <a:noFill/>
        </p:spPr>
        <p:txBody>
          <a:bodyPr wrap="square" rtlCol="0">
            <a:spAutoFit/>
          </a:bodyPr>
          <a:lstStyle/>
          <a:p>
            <a:r>
              <a:rPr lang="en-US" dirty="0" smtClean="0"/>
              <a:t>➢</a:t>
            </a:r>
            <a:r>
              <a:rPr lang="en-US" sz="3200" dirty="0" smtClean="0"/>
              <a:t>Functional Dependency (FD): </a:t>
            </a:r>
          </a:p>
          <a:p>
            <a:pPr algn="just"/>
            <a:r>
              <a:rPr lang="en-US" dirty="0" smtClean="0"/>
              <a:t>✓ </a:t>
            </a:r>
            <a:r>
              <a:rPr lang="en-US" sz="2800" dirty="0" smtClean="0"/>
              <a:t>Functional Dependencies are fundamental to the process of Normalization i.e., Functional Dependency plays key role in differentiating good database design from bad database designs. </a:t>
            </a:r>
          </a:p>
          <a:p>
            <a:pPr algn="just"/>
            <a:r>
              <a:rPr lang="en-US" sz="2800" dirty="0" smtClean="0"/>
              <a:t>✓ A functional dependency is a “type of constraint that is a generalization of the notation of the key”. </a:t>
            </a:r>
          </a:p>
          <a:p>
            <a:pPr algn="just"/>
            <a:r>
              <a:rPr lang="en-US" sz="2800" dirty="0" smtClean="0"/>
              <a:t>✓ Functional Dependency describes the relationship between attributes (columns) in a table.</a:t>
            </a:r>
          </a:p>
          <a:p>
            <a:pPr algn="just"/>
            <a:r>
              <a:rPr lang="en-US" sz="2800" dirty="0" smtClean="0"/>
              <a:t> ✓ Functional dependency is represented by an arrow sign (→). </a:t>
            </a:r>
          </a:p>
          <a:p>
            <a:pPr algn="just"/>
            <a:endParaRPr lang="en-IN" sz="2800" dirty="0"/>
          </a:p>
        </p:txBody>
      </p:sp>
    </p:spTree>
    <p:extLst>
      <p:ext uri="{BB962C8B-B14F-4D97-AF65-F5344CB8AC3E}">
        <p14:creationId xmlns:p14="http://schemas.microsoft.com/office/powerpoint/2010/main" val="357138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131" b="9199"/>
          <a:stretch/>
        </p:blipFill>
        <p:spPr bwMode="auto">
          <a:xfrm>
            <a:off x="1475656" y="3463636"/>
            <a:ext cx="5904656" cy="138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3528" y="404664"/>
            <a:ext cx="8496944" cy="2523768"/>
          </a:xfrm>
          <a:prstGeom prst="rect">
            <a:avLst/>
          </a:prstGeom>
          <a:noFill/>
        </p:spPr>
        <p:txBody>
          <a:bodyPr wrap="square" rtlCol="0">
            <a:spAutoFit/>
          </a:bodyPr>
          <a:lstStyle/>
          <a:p>
            <a:pPr algn="just"/>
            <a:r>
              <a:rPr lang="en-US" sz="2800" dirty="0" smtClean="0"/>
              <a:t>In other words, a dependency FD: “X → Y” means that the values of Y are determined by the values of X. Two tuples sharing the same values of X will necessarily have the same values of Y. An attribute on left hand side is known as “Determinant”. Here X is a Determinant.</a:t>
            </a:r>
            <a:endParaRPr lang="en-IN" sz="2800" dirty="0" smtClean="0"/>
          </a:p>
          <a:p>
            <a:endParaRPr lang="en-IN" dirty="0"/>
          </a:p>
        </p:txBody>
      </p:sp>
    </p:spTree>
    <p:extLst>
      <p:ext uri="{BB962C8B-B14F-4D97-AF65-F5344CB8AC3E}">
        <p14:creationId xmlns:p14="http://schemas.microsoft.com/office/powerpoint/2010/main" val="3102164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1226</Words>
  <Application>Microsoft Office PowerPoint</Application>
  <PresentationFormat>On-screen Show (4:3)</PresentationFormat>
  <Paragraphs>57</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created xsi:type="dcterms:W3CDTF">2022-05-06T05:59:10Z</dcterms:created>
  <dcterms:modified xsi:type="dcterms:W3CDTF">2022-06-17T03:05:32Z</dcterms:modified>
</cp:coreProperties>
</file>