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2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50" b="1" i="0">
                <a:solidFill>
                  <a:srgbClr val="ECEB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rgbClr val="ECEB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50" b="1" i="0">
                <a:solidFill>
                  <a:srgbClr val="ECEB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ECEB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50" b="1" i="0">
                <a:solidFill>
                  <a:srgbClr val="ECEB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50" b="1" i="0">
                <a:solidFill>
                  <a:srgbClr val="ECEB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578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448" y="84611"/>
            <a:ext cx="10812051" cy="16249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50" b="1" i="0">
                <a:solidFill>
                  <a:srgbClr val="ECEB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43384" y="3013572"/>
            <a:ext cx="12972415" cy="2258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rgbClr val="ECEB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889270"/>
            <a:ext cx="4799423" cy="239772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55346" y="0"/>
            <a:ext cx="4832653" cy="24627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24527" y="2026919"/>
            <a:ext cx="8686799" cy="74371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830917" y="6131638"/>
            <a:ext cx="397256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dirty="0">
                <a:solidFill>
                  <a:srgbClr val="FAF9F5"/>
                </a:solidFill>
                <a:latin typeface="Arial MT"/>
                <a:cs typeface="Arial MT"/>
              </a:rPr>
              <a:t>PRESENTED</a:t>
            </a:r>
            <a:r>
              <a:rPr sz="3750" spc="-65" dirty="0">
                <a:solidFill>
                  <a:srgbClr val="FAF9F5"/>
                </a:solidFill>
                <a:latin typeface="Arial MT"/>
                <a:cs typeface="Arial MT"/>
              </a:rPr>
              <a:t> </a:t>
            </a:r>
            <a:r>
              <a:rPr sz="3750" dirty="0">
                <a:solidFill>
                  <a:srgbClr val="FAF9F5"/>
                </a:solidFill>
                <a:latin typeface="Arial MT"/>
                <a:cs typeface="Arial MT"/>
              </a:rPr>
              <a:t>BY</a:t>
            </a:r>
            <a:r>
              <a:rPr sz="3750" spc="-65" dirty="0">
                <a:solidFill>
                  <a:srgbClr val="FAF9F5"/>
                </a:solidFill>
                <a:latin typeface="Arial MT"/>
                <a:cs typeface="Arial MT"/>
              </a:rPr>
              <a:t> </a:t>
            </a:r>
            <a:r>
              <a:rPr sz="3750" spc="-50" dirty="0">
                <a:solidFill>
                  <a:srgbClr val="FAF9F5"/>
                </a:solidFill>
                <a:latin typeface="Arial MT"/>
                <a:cs typeface="Arial MT"/>
              </a:rPr>
              <a:t>:</a:t>
            </a:r>
            <a:endParaRPr sz="375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90615" y="3154679"/>
            <a:ext cx="5489447" cy="16763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185256" y="7269433"/>
            <a:ext cx="8149590" cy="2073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02895">
              <a:lnSpc>
                <a:spcPct val="114399"/>
              </a:lnSpc>
              <a:spcBef>
                <a:spcPts val="95"/>
              </a:spcBef>
            </a:pPr>
            <a:r>
              <a:rPr sz="2350" b="1" dirty="0">
                <a:solidFill>
                  <a:srgbClr val="FAF9F5"/>
                </a:solidFill>
                <a:latin typeface="Arial"/>
                <a:cs typeface="Arial"/>
              </a:rPr>
              <a:t>GANGISETTI</a:t>
            </a:r>
            <a:r>
              <a:rPr sz="2350" b="1" spc="-2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FAF9F5"/>
                </a:solidFill>
                <a:latin typeface="Arial"/>
                <a:cs typeface="Arial"/>
              </a:rPr>
              <a:t>L</a:t>
            </a:r>
            <a:r>
              <a:rPr sz="2350" b="1" spc="-2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FAF9F5"/>
                </a:solidFill>
                <a:latin typeface="Arial"/>
                <a:cs typeface="Arial"/>
              </a:rPr>
              <a:t>V</a:t>
            </a:r>
            <a:r>
              <a:rPr sz="2350" b="1" spc="-2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FAF9F5"/>
                </a:solidFill>
                <a:latin typeface="Arial"/>
                <a:cs typeface="Arial"/>
              </a:rPr>
              <a:t>S</a:t>
            </a:r>
            <a:r>
              <a:rPr sz="2350" b="1" spc="-2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FAF9F5"/>
                </a:solidFill>
                <a:latin typeface="Arial"/>
                <a:cs typeface="Arial"/>
              </a:rPr>
              <a:t>S</a:t>
            </a:r>
            <a:r>
              <a:rPr sz="2350" b="1" spc="-2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FAF9F5"/>
                </a:solidFill>
                <a:latin typeface="Arial"/>
                <a:cs typeface="Arial"/>
              </a:rPr>
              <a:t>SUBRAHMANYAM</a:t>
            </a:r>
            <a:r>
              <a:rPr sz="2350" b="1" spc="-20" dirty="0">
                <a:solidFill>
                  <a:srgbClr val="FAF9F5"/>
                </a:solidFill>
                <a:latin typeface="Arial"/>
                <a:cs typeface="Arial"/>
              </a:rPr>
              <a:t> -</a:t>
            </a:r>
            <a:r>
              <a:rPr sz="2350" b="1" spc="-10" dirty="0">
                <a:solidFill>
                  <a:srgbClr val="FAF9F5"/>
                </a:solidFill>
                <a:latin typeface="Arial"/>
                <a:cs typeface="Arial"/>
              </a:rPr>
              <a:t>322506402110 </a:t>
            </a:r>
            <a:r>
              <a:rPr sz="2350" b="1" dirty="0">
                <a:solidFill>
                  <a:srgbClr val="FAF9F5"/>
                </a:solidFill>
                <a:latin typeface="Arial"/>
                <a:cs typeface="Arial"/>
              </a:rPr>
              <a:t>GRANDHI</a:t>
            </a:r>
            <a:r>
              <a:rPr sz="2350" b="1" spc="-3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FAF9F5"/>
                </a:solidFill>
                <a:latin typeface="Arial"/>
                <a:cs typeface="Arial"/>
              </a:rPr>
              <a:t>SUJAINA</a:t>
            </a:r>
            <a:r>
              <a:rPr sz="2350" b="1" spc="-2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FAF9F5"/>
                </a:solidFill>
                <a:latin typeface="Arial"/>
                <a:cs typeface="Arial"/>
              </a:rPr>
              <a:t>-</a:t>
            </a:r>
            <a:r>
              <a:rPr sz="2350" b="1" spc="-3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350" b="1" spc="-10" dirty="0">
                <a:solidFill>
                  <a:srgbClr val="FAF9F5"/>
                </a:solidFill>
                <a:latin typeface="Arial"/>
                <a:cs typeface="Arial"/>
              </a:rPr>
              <a:t>322506402128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350" b="1" dirty="0">
                <a:solidFill>
                  <a:srgbClr val="FAF9F5"/>
                </a:solidFill>
                <a:latin typeface="Arial"/>
                <a:cs typeface="Arial"/>
              </a:rPr>
              <a:t>GANDI</a:t>
            </a:r>
            <a:r>
              <a:rPr sz="2350" b="1" spc="-2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FAF9F5"/>
                </a:solidFill>
                <a:latin typeface="Arial"/>
                <a:cs typeface="Arial"/>
              </a:rPr>
              <a:t>CHANDRA</a:t>
            </a:r>
            <a:r>
              <a:rPr sz="2350" b="1" spc="-2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FAF9F5"/>
                </a:solidFill>
                <a:latin typeface="Arial"/>
                <a:cs typeface="Arial"/>
              </a:rPr>
              <a:t>SEKHAR</a:t>
            </a:r>
            <a:r>
              <a:rPr sz="2350" b="1" spc="-2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FAF9F5"/>
                </a:solidFill>
                <a:latin typeface="Arial"/>
                <a:cs typeface="Arial"/>
              </a:rPr>
              <a:t>-</a:t>
            </a:r>
            <a:r>
              <a:rPr sz="2350" b="1" spc="-2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350" b="1" spc="-10" dirty="0">
                <a:solidFill>
                  <a:srgbClr val="FAF9F5"/>
                </a:solidFill>
                <a:latin typeface="Arial"/>
                <a:cs typeface="Arial"/>
              </a:rPr>
              <a:t>322506402107</a:t>
            </a:r>
            <a:endParaRPr sz="2350">
              <a:latin typeface="Arial"/>
              <a:cs typeface="Arial"/>
            </a:endParaRPr>
          </a:p>
          <a:p>
            <a:pPr marL="12700" marR="5080">
              <a:lnSpc>
                <a:spcPts val="3229"/>
              </a:lnSpc>
              <a:spcBef>
                <a:spcPts val="90"/>
              </a:spcBef>
            </a:pPr>
            <a:r>
              <a:rPr sz="2350" b="1" dirty="0">
                <a:solidFill>
                  <a:srgbClr val="FAF9F5"/>
                </a:solidFill>
                <a:latin typeface="Arial"/>
                <a:cs typeface="Arial"/>
              </a:rPr>
              <a:t>KARRA</a:t>
            </a:r>
            <a:r>
              <a:rPr sz="2350" b="1" spc="-3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FAF9F5"/>
                </a:solidFill>
                <a:latin typeface="Arial"/>
                <a:cs typeface="Arial"/>
              </a:rPr>
              <a:t>KANAKA</a:t>
            </a:r>
            <a:r>
              <a:rPr sz="2350" b="1" spc="-2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FAF9F5"/>
                </a:solidFill>
                <a:latin typeface="Arial"/>
                <a:cs typeface="Arial"/>
              </a:rPr>
              <a:t>KALPAVALLI</a:t>
            </a:r>
            <a:r>
              <a:rPr sz="2350" b="1" spc="-2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FAF9F5"/>
                </a:solidFill>
                <a:latin typeface="Arial"/>
                <a:cs typeface="Arial"/>
              </a:rPr>
              <a:t>SRAVANI</a:t>
            </a:r>
            <a:r>
              <a:rPr sz="2350" b="1" spc="-2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FAF9F5"/>
                </a:solidFill>
                <a:latin typeface="Arial"/>
                <a:cs typeface="Arial"/>
              </a:rPr>
              <a:t>-</a:t>
            </a:r>
            <a:r>
              <a:rPr sz="2350" b="1" spc="-2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350" b="1" spc="-10" dirty="0">
                <a:solidFill>
                  <a:srgbClr val="FAF9F5"/>
                </a:solidFill>
                <a:latin typeface="Arial"/>
                <a:cs typeface="Arial"/>
              </a:rPr>
              <a:t>322506402169 </a:t>
            </a:r>
            <a:r>
              <a:rPr sz="2350" b="1" dirty="0">
                <a:solidFill>
                  <a:srgbClr val="FAF9F5"/>
                </a:solidFill>
                <a:latin typeface="Arial"/>
                <a:cs typeface="Arial"/>
              </a:rPr>
              <a:t>AKHILA</a:t>
            </a:r>
            <a:r>
              <a:rPr sz="2350" b="1" spc="-2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FAF9F5"/>
                </a:solidFill>
                <a:latin typeface="Arial"/>
                <a:cs typeface="Arial"/>
              </a:rPr>
              <a:t>KUMARI</a:t>
            </a:r>
            <a:r>
              <a:rPr sz="2350" b="1" spc="-2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FAF9F5"/>
                </a:solidFill>
                <a:latin typeface="Arial"/>
                <a:cs typeface="Arial"/>
              </a:rPr>
              <a:t>BANDI</a:t>
            </a:r>
            <a:r>
              <a:rPr sz="2350" b="1" spc="-2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FAF9F5"/>
                </a:solidFill>
                <a:latin typeface="Arial"/>
                <a:cs typeface="Arial"/>
              </a:rPr>
              <a:t>-</a:t>
            </a:r>
            <a:r>
              <a:rPr sz="2350" b="1" spc="-2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350" b="1" spc="-10" dirty="0">
                <a:solidFill>
                  <a:srgbClr val="FAF9F5"/>
                </a:solidFill>
                <a:latin typeface="Arial"/>
                <a:cs typeface="Arial"/>
              </a:rPr>
              <a:t>322107311058</a:t>
            </a:r>
            <a:endParaRPr sz="2350">
              <a:latin typeface="Arial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9D6836-C523-F2A8-36F7-7A2AEE4E8B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268" y="8792"/>
            <a:ext cx="1882140" cy="1882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2117" rIns="0" bIns="0" rtlCol="0">
            <a:spAutoFit/>
          </a:bodyPr>
          <a:lstStyle/>
          <a:p>
            <a:pPr marL="3302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D</a:t>
            </a:r>
            <a:r>
              <a:rPr spc="-830" dirty="0"/>
              <a:t>A</a:t>
            </a:r>
            <a:r>
              <a:rPr spc="-700" dirty="0"/>
              <a:t>T</a:t>
            </a:r>
            <a:r>
              <a:rPr dirty="0"/>
              <a:t>A</a:t>
            </a:r>
            <a:r>
              <a:rPr spc="-655" dirty="0"/>
              <a:t> </a:t>
            </a:r>
            <a:r>
              <a:rPr spc="-310" dirty="0"/>
              <a:t>GROUPING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4" y="2064402"/>
            <a:ext cx="76200" cy="761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90166" y="1856821"/>
            <a:ext cx="13679805" cy="1566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10"/>
              </a:spcBef>
            </a:pP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GROUPINGS</a:t>
            </a:r>
            <a:r>
              <a:rPr sz="23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05" dirty="0">
                <a:solidFill>
                  <a:srgbClr val="ECEBE3"/>
                </a:solidFill>
                <a:latin typeface="Arial"/>
                <a:cs typeface="Arial"/>
              </a:rPr>
              <a:t>AND</a:t>
            </a:r>
            <a:r>
              <a:rPr sz="23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60" dirty="0">
                <a:solidFill>
                  <a:srgbClr val="ECEBE3"/>
                </a:solidFill>
                <a:latin typeface="Arial"/>
                <a:cs typeface="Arial"/>
              </a:rPr>
              <a:t>FILTERING</a:t>
            </a:r>
            <a:r>
              <a:rPr sz="23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60" dirty="0">
                <a:solidFill>
                  <a:srgbClr val="ECEBE3"/>
                </a:solidFill>
                <a:latin typeface="Arial"/>
                <a:cs typeface="Arial"/>
              </a:rPr>
              <a:t>OPERATIONS</a:t>
            </a:r>
            <a:r>
              <a:rPr sz="23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05" dirty="0">
                <a:solidFill>
                  <a:srgbClr val="ECEBE3"/>
                </a:solidFill>
                <a:latin typeface="Arial"/>
                <a:cs typeface="Arial"/>
              </a:rPr>
              <a:t>ARE</a:t>
            </a:r>
            <a:r>
              <a:rPr sz="23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5" dirty="0">
                <a:solidFill>
                  <a:srgbClr val="ECEBE3"/>
                </a:solidFill>
                <a:latin typeface="Arial"/>
                <a:cs typeface="Arial"/>
              </a:rPr>
              <a:t>UTILIZED</a:t>
            </a:r>
            <a:r>
              <a:rPr sz="23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TO</a:t>
            </a:r>
            <a:r>
              <a:rPr sz="23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5" dirty="0">
                <a:solidFill>
                  <a:srgbClr val="ECEBE3"/>
                </a:solidFill>
                <a:latin typeface="Arial"/>
                <a:cs typeface="Arial"/>
              </a:rPr>
              <a:t>IDENTIFY</a:t>
            </a:r>
            <a:r>
              <a:rPr sz="23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95" dirty="0">
                <a:solidFill>
                  <a:srgbClr val="ECEBE3"/>
                </a:solidFill>
                <a:latin typeface="Arial"/>
                <a:cs typeface="Arial"/>
              </a:rPr>
              <a:t>PATTERNS</a:t>
            </a:r>
            <a:r>
              <a:rPr sz="23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05" dirty="0">
                <a:solidFill>
                  <a:srgbClr val="ECEBE3"/>
                </a:solidFill>
                <a:latin typeface="Arial"/>
                <a:cs typeface="Arial"/>
              </a:rPr>
              <a:t>AND</a:t>
            </a:r>
            <a:r>
              <a:rPr sz="23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05" dirty="0">
                <a:solidFill>
                  <a:srgbClr val="ECEBE3"/>
                </a:solidFill>
                <a:latin typeface="Arial"/>
                <a:cs typeface="Arial"/>
              </a:rPr>
              <a:t>CORRELATIONS</a:t>
            </a:r>
            <a:endParaRPr sz="2350">
              <a:latin typeface="Arial"/>
              <a:cs typeface="Arial"/>
            </a:endParaRPr>
          </a:p>
          <a:p>
            <a:pPr marL="12700" marR="1069975" indent="64769">
              <a:lnSpc>
                <a:spcPct val="164900"/>
              </a:lnSpc>
            </a:pPr>
            <a:r>
              <a:rPr sz="2350" b="1" spc="-75" dirty="0">
                <a:solidFill>
                  <a:srgbClr val="ECEBE3"/>
                </a:solidFill>
                <a:latin typeface="Arial"/>
                <a:cs typeface="Arial"/>
              </a:rPr>
              <a:t>WITHIN</a:t>
            </a:r>
            <a:r>
              <a:rPr sz="2350" b="1" spc="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05" dirty="0">
                <a:solidFill>
                  <a:srgbClr val="ECEBE3"/>
                </a:solidFill>
                <a:latin typeface="Arial"/>
                <a:cs typeface="Arial"/>
              </a:rPr>
              <a:t>THE</a:t>
            </a:r>
            <a:r>
              <a:rPr sz="2350" b="1" spc="-28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235" dirty="0">
                <a:solidFill>
                  <a:srgbClr val="ECEBE3"/>
                </a:solidFill>
                <a:latin typeface="Arial"/>
                <a:cs typeface="Arial"/>
              </a:rPr>
              <a:t>DATASET.</a:t>
            </a:r>
            <a:r>
              <a:rPr sz="2350" b="1" spc="-27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14" dirty="0">
                <a:solidFill>
                  <a:srgbClr val="ECEBE3"/>
                </a:solidFill>
                <a:latin typeface="Arial"/>
                <a:cs typeface="Arial"/>
              </a:rPr>
              <a:t>THIS</a:t>
            </a:r>
            <a:r>
              <a:rPr sz="2350" b="1" spc="-28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25" dirty="0">
                <a:solidFill>
                  <a:srgbClr val="ECEBE3"/>
                </a:solidFill>
                <a:latin typeface="Arial"/>
                <a:cs typeface="Arial"/>
              </a:rPr>
              <a:t>PHASE</a:t>
            </a:r>
            <a:r>
              <a:rPr sz="2350" b="1" spc="-27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14" dirty="0">
                <a:solidFill>
                  <a:srgbClr val="ECEBE3"/>
                </a:solidFill>
                <a:latin typeface="Arial"/>
                <a:cs typeface="Arial"/>
              </a:rPr>
              <a:t>AIMS</a:t>
            </a:r>
            <a:r>
              <a:rPr sz="2350" b="1" spc="-27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TO</a:t>
            </a:r>
            <a:r>
              <a:rPr sz="2350" b="1" spc="-28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55" dirty="0">
                <a:solidFill>
                  <a:srgbClr val="ECEBE3"/>
                </a:solidFill>
                <a:latin typeface="Arial"/>
                <a:cs typeface="Arial"/>
              </a:rPr>
              <a:t>UNDERSTAND</a:t>
            </a:r>
            <a:r>
              <a:rPr sz="2350" b="1" spc="-27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HOTEL</a:t>
            </a:r>
            <a:r>
              <a:rPr sz="2350" b="1" spc="-28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5" dirty="0">
                <a:solidFill>
                  <a:srgbClr val="ECEBE3"/>
                </a:solidFill>
                <a:latin typeface="Arial"/>
                <a:cs typeface="Arial"/>
              </a:rPr>
              <a:t>VISITING</a:t>
            </a:r>
            <a:r>
              <a:rPr sz="2350" b="1" spc="-27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50" dirty="0">
                <a:solidFill>
                  <a:srgbClr val="ECEBE3"/>
                </a:solidFill>
                <a:latin typeface="Arial"/>
                <a:cs typeface="Arial"/>
              </a:rPr>
              <a:t>CUSTOMER</a:t>
            </a:r>
            <a:r>
              <a:rPr sz="2350" b="1" spc="-27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0" dirty="0">
                <a:solidFill>
                  <a:srgbClr val="ECEBE3"/>
                </a:solidFill>
                <a:latin typeface="Arial"/>
                <a:cs typeface="Arial"/>
              </a:rPr>
              <a:t>TYPES </a:t>
            </a:r>
            <a:r>
              <a:rPr sz="2350" b="1" spc="-145" dirty="0">
                <a:solidFill>
                  <a:srgbClr val="ECEBE3"/>
                </a:solidFill>
                <a:latin typeface="Arial"/>
                <a:cs typeface="Arial"/>
              </a:rPr>
              <a:t>DISTRIBUTION,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14" dirty="0">
                <a:solidFill>
                  <a:srgbClr val="ECEBE3"/>
                </a:solidFill>
                <a:latin typeface="Arial"/>
                <a:cs typeface="Arial"/>
              </a:rPr>
              <a:t>MEAL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75" dirty="0">
                <a:solidFill>
                  <a:srgbClr val="ECEBE3"/>
                </a:solidFill>
                <a:latin typeface="Arial"/>
                <a:cs typeface="Arial"/>
              </a:rPr>
              <a:t>VARIATIONS,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05" dirty="0">
                <a:solidFill>
                  <a:srgbClr val="ECEBE3"/>
                </a:solidFill>
                <a:latin typeface="Arial"/>
                <a:cs typeface="Arial"/>
              </a:rPr>
              <a:t>AND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OTHER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50" dirty="0">
                <a:solidFill>
                  <a:srgbClr val="ECEBE3"/>
                </a:solidFill>
                <a:latin typeface="Arial"/>
                <a:cs typeface="Arial"/>
              </a:rPr>
              <a:t>RELEVANT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65" dirty="0">
                <a:solidFill>
                  <a:srgbClr val="ECEBE3"/>
                </a:solidFill>
                <a:latin typeface="Arial"/>
                <a:cs typeface="Arial"/>
              </a:rPr>
              <a:t>CHARACTERISTICS</a:t>
            </a:r>
            <a:endParaRPr sz="23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9540" y="4845213"/>
            <a:ext cx="10906125" cy="39287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b="1" spc="-20" dirty="0">
                <a:solidFill>
                  <a:srgbClr val="ECEBE3"/>
                </a:solidFill>
                <a:latin typeface="Arial"/>
                <a:cs typeface="Arial"/>
              </a:rPr>
              <a:t>#</a:t>
            </a:r>
            <a:r>
              <a:rPr sz="2350" b="1" spc="-28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0" dirty="0">
                <a:solidFill>
                  <a:srgbClr val="ECEBE3"/>
                </a:solidFill>
                <a:latin typeface="Arial"/>
                <a:cs typeface="Arial"/>
              </a:rPr>
              <a:t>Grouping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sz="2350" b="1" spc="-114" dirty="0">
                <a:solidFill>
                  <a:srgbClr val="ECEBE3"/>
                </a:solidFill>
                <a:latin typeface="Arial"/>
                <a:cs typeface="Arial"/>
              </a:rPr>
              <a:t>#1.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65" dirty="0">
                <a:solidFill>
                  <a:srgbClr val="ECEBE3"/>
                </a:solidFill>
                <a:latin typeface="Arial"/>
                <a:cs typeface="Arial"/>
              </a:rPr>
              <a:t>Average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5" dirty="0">
                <a:solidFill>
                  <a:srgbClr val="ECEBE3"/>
                </a:solidFill>
                <a:latin typeface="Arial"/>
                <a:cs typeface="Arial"/>
              </a:rPr>
              <a:t>weekly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0" dirty="0">
                <a:solidFill>
                  <a:srgbClr val="ECEBE3"/>
                </a:solidFill>
                <a:latin typeface="Arial"/>
                <a:cs typeface="Arial"/>
              </a:rPr>
              <a:t>sales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10" dirty="0">
                <a:solidFill>
                  <a:srgbClr val="ECEBE3"/>
                </a:solidFill>
                <a:latin typeface="Arial"/>
                <a:cs typeface="Arial"/>
              </a:rPr>
              <a:t>per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0" dirty="0">
                <a:solidFill>
                  <a:srgbClr val="ECEBE3"/>
                </a:solidFill>
                <a:latin typeface="Arial"/>
                <a:cs typeface="Arial"/>
              </a:rPr>
              <a:t>store</a:t>
            </a:r>
            <a:endParaRPr sz="2350">
              <a:latin typeface="Arial"/>
              <a:cs typeface="Arial"/>
            </a:endParaRPr>
          </a:p>
          <a:p>
            <a:pPr marL="12700" marR="5080">
              <a:lnSpc>
                <a:spcPct val="164900"/>
              </a:lnSpc>
            </a:pPr>
            <a:r>
              <a:rPr sz="2350" b="1" spc="-20" dirty="0">
                <a:solidFill>
                  <a:srgbClr val="ECEBE3"/>
                </a:solidFill>
                <a:latin typeface="Arial"/>
                <a:cs typeface="Arial"/>
              </a:rPr>
              <a:t>#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0" dirty="0">
                <a:solidFill>
                  <a:srgbClr val="ECEBE3"/>
                </a:solidFill>
                <a:latin typeface="Arial"/>
                <a:cs typeface="Arial"/>
              </a:rPr>
              <a:t>Group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14" dirty="0">
                <a:solidFill>
                  <a:srgbClr val="ECEBE3"/>
                </a:solidFill>
                <a:latin typeface="Arial"/>
                <a:cs typeface="Arial"/>
              </a:rPr>
              <a:t>data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85" dirty="0">
                <a:solidFill>
                  <a:srgbClr val="ECEBE3"/>
                </a:solidFill>
                <a:latin typeface="Arial"/>
                <a:cs typeface="Arial"/>
              </a:rPr>
              <a:t>by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'Store'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0" dirty="0">
                <a:solidFill>
                  <a:srgbClr val="ECEBE3"/>
                </a:solidFill>
                <a:latin typeface="Arial"/>
                <a:cs typeface="Arial"/>
              </a:rPr>
              <a:t>column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10" dirty="0">
                <a:solidFill>
                  <a:srgbClr val="ECEBE3"/>
                </a:solidFill>
                <a:latin typeface="Arial"/>
                <a:cs typeface="Arial"/>
              </a:rPr>
              <a:t>and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calculate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10" dirty="0">
                <a:solidFill>
                  <a:srgbClr val="ECEBE3"/>
                </a:solidFill>
                <a:latin typeface="Arial"/>
                <a:cs typeface="Arial"/>
              </a:rPr>
              <a:t>the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25" dirty="0">
                <a:solidFill>
                  <a:srgbClr val="ECEBE3"/>
                </a:solidFill>
                <a:latin typeface="Arial"/>
                <a:cs typeface="Arial"/>
              </a:rPr>
              <a:t>mean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85" dirty="0">
                <a:solidFill>
                  <a:srgbClr val="ECEBE3"/>
                </a:solidFill>
                <a:latin typeface="Arial"/>
                <a:cs typeface="Arial"/>
              </a:rPr>
              <a:t>of</a:t>
            </a:r>
            <a:r>
              <a:rPr sz="2350" b="1" spc="-5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65" dirty="0">
                <a:solidFill>
                  <a:srgbClr val="ECEBE3"/>
                </a:solidFill>
                <a:latin typeface="Arial"/>
                <a:cs typeface="Arial"/>
              </a:rPr>
              <a:t>'Weekly_Sales'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20" dirty="0">
                <a:solidFill>
                  <a:srgbClr val="ECEBE3"/>
                </a:solidFill>
                <a:latin typeface="Arial"/>
                <a:cs typeface="Arial"/>
              </a:rPr>
              <a:t>for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5" dirty="0">
                <a:solidFill>
                  <a:srgbClr val="ECEBE3"/>
                </a:solidFill>
                <a:latin typeface="Arial"/>
                <a:cs typeface="Arial"/>
              </a:rPr>
              <a:t>each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0" dirty="0">
                <a:solidFill>
                  <a:srgbClr val="ECEBE3"/>
                </a:solidFill>
                <a:latin typeface="Arial"/>
                <a:cs typeface="Arial"/>
              </a:rPr>
              <a:t>store </a:t>
            </a:r>
            <a:r>
              <a:rPr sz="2350" b="1" spc="-20" dirty="0">
                <a:solidFill>
                  <a:srgbClr val="ECEBE3"/>
                </a:solidFill>
                <a:latin typeface="Arial"/>
                <a:cs typeface="Arial"/>
              </a:rPr>
              <a:t>#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20" dirty="0">
                <a:solidFill>
                  <a:srgbClr val="ECEBE3"/>
                </a:solidFill>
                <a:latin typeface="Arial"/>
                <a:cs typeface="Arial"/>
              </a:rPr>
              <a:t>This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5" dirty="0">
                <a:solidFill>
                  <a:srgbClr val="ECEBE3"/>
                </a:solidFill>
                <a:latin typeface="Arial"/>
                <a:cs typeface="Arial"/>
              </a:rPr>
              <a:t>gives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85" dirty="0">
                <a:solidFill>
                  <a:srgbClr val="ECEBE3"/>
                </a:solidFill>
                <a:latin typeface="Arial"/>
                <a:cs typeface="Arial"/>
              </a:rPr>
              <a:t>us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10" dirty="0">
                <a:solidFill>
                  <a:srgbClr val="ECEBE3"/>
                </a:solidFill>
                <a:latin typeface="Arial"/>
                <a:cs typeface="Arial"/>
              </a:rPr>
              <a:t>the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60" dirty="0">
                <a:solidFill>
                  <a:srgbClr val="ECEBE3"/>
                </a:solidFill>
                <a:latin typeface="Arial"/>
                <a:cs typeface="Arial"/>
              </a:rPr>
              <a:t>average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5" dirty="0">
                <a:solidFill>
                  <a:srgbClr val="ECEBE3"/>
                </a:solidFill>
                <a:latin typeface="Arial"/>
                <a:cs typeface="Arial"/>
              </a:rPr>
              <a:t>weekly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0" dirty="0">
                <a:solidFill>
                  <a:srgbClr val="ECEBE3"/>
                </a:solidFill>
                <a:latin typeface="Arial"/>
                <a:cs typeface="Arial"/>
              </a:rPr>
              <a:t>sales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performance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20" dirty="0">
                <a:solidFill>
                  <a:srgbClr val="ECEBE3"/>
                </a:solidFill>
                <a:latin typeface="Arial"/>
                <a:cs typeface="Arial"/>
              </a:rPr>
              <a:t>for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5" dirty="0">
                <a:solidFill>
                  <a:srgbClr val="ECEBE3"/>
                </a:solidFill>
                <a:latin typeface="Arial"/>
                <a:cs typeface="Arial"/>
              </a:rPr>
              <a:t>each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individual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0" dirty="0">
                <a:solidFill>
                  <a:srgbClr val="ECEBE3"/>
                </a:solidFill>
                <a:latin typeface="Arial"/>
                <a:cs typeface="Arial"/>
              </a:rPr>
              <a:t>store </a:t>
            </a:r>
            <a:r>
              <a:rPr sz="2350" b="1" spc="-180" dirty="0">
                <a:solidFill>
                  <a:srgbClr val="ECEBE3"/>
                </a:solidFill>
                <a:latin typeface="Arial"/>
                <a:cs typeface="Arial"/>
              </a:rPr>
              <a:t>avg_sales_per_store</a:t>
            </a:r>
            <a:r>
              <a:rPr sz="2350" b="1" spc="-21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ECEBE3"/>
                </a:solidFill>
                <a:latin typeface="Arial"/>
                <a:cs typeface="Arial"/>
              </a:rPr>
              <a:t>=</a:t>
            </a:r>
            <a:r>
              <a:rPr sz="2350" b="1" spc="-20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0" dirty="0">
                <a:solidFill>
                  <a:srgbClr val="ECEBE3"/>
                </a:solidFill>
                <a:latin typeface="Arial"/>
                <a:cs typeface="Arial"/>
              </a:rPr>
              <a:t>df.groupby('Store')['Weekly_Sales'].mean()</a:t>
            </a:r>
            <a:endParaRPr sz="2350">
              <a:latin typeface="Arial"/>
              <a:cs typeface="Arial"/>
            </a:endParaRPr>
          </a:p>
          <a:p>
            <a:pPr marL="12700" marR="270510">
              <a:lnSpc>
                <a:spcPct val="164900"/>
              </a:lnSpc>
            </a:pPr>
            <a:r>
              <a:rPr sz="2350" b="1" spc="-20" dirty="0">
                <a:solidFill>
                  <a:srgbClr val="ECEBE3"/>
                </a:solidFill>
                <a:latin typeface="Arial"/>
                <a:cs typeface="Arial"/>
              </a:rPr>
              <a:t>#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Display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10" dirty="0">
                <a:solidFill>
                  <a:srgbClr val="ECEBE3"/>
                </a:solidFill>
                <a:latin typeface="Arial"/>
                <a:cs typeface="Arial"/>
              </a:rPr>
              <a:t>the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results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5" dirty="0">
                <a:solidFill>
                  <a:srgbClr val="ECEBE3"/>
                </a:solidFill>
                <a:latin typeface="Arial"/>
                <a:cs typeface="Arial"/>
              </a:rPr>
              <a:t>showing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5" dirty="0">
                <a:solidFill>
                  <a:srgbClr val="ECEBE3"/>
                </a:solidFill>
                <a:latin typeface="Arial"/>
                <a:cs typeface="Arial"/>
              </a:rPr>
              <a:t>each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5" dirty="0">
                <a:solidFill>
                  <a:srgbClr val="ECEBE3"/>
                </a:solidFill>
                <a:latin typeface="Arial"/>
                <a:cs typeface="Arial"/>
              </a:rPr>
              <a:t>store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10" dirty="0">
                <a:solidFill>
                  <a:srgbClr val="ECEBE3"/>
                </a:solidFill>
                <a:latin typeface="Arial"/>
                <a:cs typeface="Arial"/>
              </a:rPr>
              <a:t>and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10" dirty="0">
                <a:solidFill>
                  <a:srgbClr val="ECEBE3"/>
                </a:solidFill>
                <a:latin typeface="Arial"/>
                <a:cs typeface="Arial"/>
              </a:rPr>
              <a:t>its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corresponding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60" dirty="0">
                <a:solidFill>
                  <a:srgbClr val="ECEBE3"/>
                </a:solidFill>
                <a:latin typeface="Arial"/>
                <a:cs typeface="Arial"/>
              </a:rPr>
              <a:t>average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5" dirty="0">
                <a:solidFill>
                  <a:srgbClr val="ECEBE3"/>
                </a:solidFill>
                <a:latin typeface="Arial"/>
                <a:cs typeface="Arial"/>
              </a:rPr>
              <a:t>weekly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0" dirty="0">
                <a:solidFill>
                  <a:srgbClr val="ECEBE3"/>
                </a:solidFill>
                <a:latin typeface="Arial"/>
                <a:cs typeface="Arial"/>
              </a:rPr>
              <a:t>sales </a:t>
            </a:r>
            <a:r>
              <a:rPr sz="2350" b="1" spc="-130" dirty="0">
                <a:solidFill>
                  <a:srgbClr val="ECEBE3"/>
                </a:solidFill>
                <a:latin typeface="Arial"/>
                <a:cs typeface="Arial"/>
              </a:rPr>
              <a:t>print(avg_sales_per_store)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229" y="480885"/>
            <a:ext cx="4674870" cy="856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50" spc="-555" dirty="0"/>
              <a:t>D</a:t>
            </a:r>
            <a:r>
              <a:rPr sz="5450" spc="-885" dirty="0"/>
              <a:t>A</a:t>
            </a:r>
            <a:r>
              <a:rPr sz="5450" spc="-735" dirty="0"/>
              <a:t>T</a:t>
            </a:r>
            <a:r>
              <a:rPr sz="5450" spc="-25" dirty="0"/>
              <a:t>A</a:t>
            </a:r>
            <a:r>
              <a:rPr sz="5450" spc="-665" dirty="0"/>
              <a:t> </a:t>
            </a:r>
            <a:r>
              <a:rPr sz="5450" spc="-335" dirty="0"/>
              <a:t>SORTING</a:t>
            </a:r>
            <a:endParaRPr sz="54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4449" y="1820993"/>
            <a:ext cx="66675" cy="666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3529" y="3326748"/>
            <a:ext cx="76200" cy="761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2299" y="4161104"/>
            <a:ext cx="76200" cy="7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2299" y="4768129"/>
            <a:ext cx="76200" cy="76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2299" y="5375154"/>
            <a:ext cx="76200" cy="761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464816" y="1627223"/>
            <a:ext cx="11784965" cy="83000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0"/>
              </a:spcBef>
            </a:pPr>
            <a:r>
              <a:rPr sz="2250" b="1" spc="-240" dirty="0">
                <a:solidFill>
                  <a:srgbClr val="ECEBE3"/>
                </a:solidFill>
                <a:latin typeface="Arial"/>
                <a:cs typeface="Arial"/>
              </a:rPr>
              <a:t>DATA </a:t>
            </a:r>
            <a:r>
              <a:rPr sz="2250" b="1" spc="-145" dirty="0">
                <a:solidFill>
                  <a:srgbClr val="ECEBE3"/>
                </a:solidFill>
                <a:latin typeface="Arial"/>
                <a:cs typeface="Arial"/>
              </a:rPr>
              <a:t>SORTING</a:t>
            </a:r>
            <a:r>
              <a:rPr sz="22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50" b="1" spc="-70" dirty="0">
                <a:solidFill>
                  <a:srgbClr val="ECEBE3"/>
                </a:solidFill>
                <a:latin typeface="Arial"/>
                <a:cs typeface="Arial"/>
              </a:rPr>
              <a:t>IS</a:t>
            </a:r>
            <a:r>
              <a:rPr sz="22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50" b="1" spc="-110" dirty="0">
                <a:solidFill>
                  <a:srgbClr val="ECEBE3"/>
                </a:solidFill>
                <a:latin typeface="Arial"/>
                <a:cs typeface="Arial"/>
              </a:rPr>
              <a:t>THE</a:t>
            </a:r>
            <a:r>
              <a:rPr sz="22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50" b="1" spc="-140" dirty="0">
                <a:solidFill>
                  <a:srgbClr val="ECEBE3"/>
                </a:solidFill>
                <a:latin typeface="Arial"/>
                <a:cs typeface="Arial"/>
              </a:rPr>
              <a:t>PROCESS</a:t>
            </a:r>
            <a:r>
              <a:rPr sz="22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50" b="1" spc="-85" dirty="0">
                <a:solidFill>
                  <a:srgbClr val="ECEBE3"/>
                </a:solidFill>
                <a:latin typeface="Arial"/>
                <a:cs typeface="Arial"/>
              </a:rPr>
              <a:t>OF</a:t>
            </a:r>
            <a:r>
              <a:rPr sz="22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50" b="1" spc="-145" dirty="0">
                <a:solidFill>
                  <a:srgbClr val="ECEBE3"/>
                </a:solidFill>
                <a:latin typeface="Arial"/>
                <a:cs typeface="Arial"/>
              </a:rPr>
              <a:t>ARRANGING</a:t>
            </a:r>
            <a:r>
              <a:rPr sz="22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50" b="1" spc="-240" dirty="0">
                <a:solidFill>
                  <a:srgbClr val="ECEBE3"/>
                </a:solidFill>
                <a:latin typeface="Arial"/>
                <a:cs typeface="Arial"/>
              </a:rPr>
              <a:t>DATA </a:t>
            </a:r>
            <a:r>
              <a:rPr sz="2250" b="1" spc="-85" dirty="0">
                <a:solidFill>
                  <a:srgbClr val="ECEBE3"/>
                </a:solidFill>
                <a:latin typeface="Arial"/>
                <a:cs typeface="Arial"/>
              </a:rPr>
              <a:t>IN</a:t>
            </a:r>
            <a:r>
              <a:rPr sz="22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50" b="1" spc="-25" dirty="0">
                <a:solidFill>
                  <a:srgbClr val="ECEBE3"/>
                </a:solidFill>
                <a:latin typeface="Arial"/>
                <a:cs typeface="Arial"/>
              </a:rPr>
              <a:t>A</a:t>
            </a:r>
            <a:r>
              <a:rPr sz="22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50" b="1" spc="-135" dirty="0">
                <a:solidFill>
                  <a:srgbClr val="ECEBE3"/>
                </a:solidFill>
                <a:latin typeface="Arial"/>
                <a:cs typeface="Arial"/>
              </a:rPr>
              <a:t>SPECIFIC</a:t>
            </a:r>
            <a:r>
              <a:rPr sz="22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50" b="1" spc="-130" dirty="0">
                <a:solidFill>
                  <a:srgbClr val="ECEBE3"/>
                </a:solidFill>
                <a:latin typeface="Arial"/>
                <a:cs typeface="Arial"/>
              </a:rPr>
              <a:t>ORDER</a:t>
            </a:r>
            <a:r>
              <a:rPr sz="22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50" b="1" spc="-140" dirty="0">
                <a:solidFill>
                  <a:srgbClr val="ECEBE3"/>
                </a:solidFill>
                <a:latin typeface="Arial"/>
                <a:cs typeface="Arial"/>
              </a:rPr>
              <a:t>BASED</a:t>
            </a:r>
            <a:r>
              <a:rPr sz="22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50" b="1" spc="-25" dirty="0">
                <a:solidFill>
                  <a:srgbClr val="ECEBE3"/>
                </a:solidFill>
                <a:latin typeface="Arial"/>
                <a:cs typeface="Arial"/>
              </a:rPr>
              <a:t>ON</a:t>
            </a:r>
            <a:endParaRPr sz="2250">
              <a:latin typeface="Arial"/>
              <a:cs typeface="Arial"/>
            </a:endParaRPr>
          </a:p>
          <a:p>
            <a:pPr marL="49530">
              <a:lnSpc>
                <a:spcPct val="100000"/>
              </a:lnSpc>
              <a:spcBef>
                <a:spcPts val="1800"/>
              </a:spcBef>
            </a:pPr>
            <a:r>
              <a:rPr sz="2250" b="1" spc="-105" dirty="0">
                <a:solidFill>
                  <a:srgbClr val="ECEBE3"/>
                </a:solidFill>
                <a:latin typeface="Arial"/>
                <a:cs typeface="Arial"/>
              </a:rPr>
              <a:t>ONE</a:t>
            </a:r>
            <a:r>
              <a:rPr sz="22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50" b="1" spc="-85" dirty="0">
                <a:solidFill>
                  <a:srgbClr val="ECEBE3"/>
                </a:solidFill>
                <a:latin typeface="Arial"/>
                <a:cs typeface="Arial"/>
              </a:rPr>
              <a:t>OR</a:t>
            </a:r>
            <a:r>
              <a:rPr sz="22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50" b="1" spc="-120" dirty="0">
                <a:solidFill>
                  <a:srgbClr val="ECEBE3"/>
                </a:solidFill>
                <a:latin typeface="Arial"/>
                <a:cs typeface="Arial"/>
              </a:rPr>
              <a:t>MORE</a:t>
            </a:r>
            <a:r>
              <a:rPr sz="22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50" b="1" spc="-155" dirty="0">
                <a:solidFill>
                  <a:srgbClr val="ECEBE3"/>
                </a:solidFill>
                <a:latin typeface="Arial"/>
                <a:cs typeface="Arial"/>
              </a:rPr>
              <a:t>COLUMNS</a:t>
            </a:r>
            <a:r>
              <a:rPr sz="225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ECEBE3"/>
                </a:solidFill>
                <a:latin typeface="Arial"/>
                <a:cs typeface="Arial"/>
              </a:rPr>
              <a:t>.</a:t>
            </a:r>
            <a:r>
              <a:rPr sz="22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50" b="1" spc="-85" dirty="0">
                <a:solidFill>
                  <a:srgbClr val="ECEBE3"/>
                </a:solidFill>
                <a:latin typeface="Arial"/>
                <a:cs typeface="Arial"/>
              </a:rPr>
              <a:t>IT</a:t>
            </a:r>
            <a:r>
              <a:rPr sz="22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50" b="1" spc="-114" dirty="0">
                <a:solidFill>
                  <a:srgbClr val="ECEBE3"/>
                </a:solidFill>
                <a:latin typeface="Arial"/>
                <a:cs typeface="Arial"/>
              </a:rPr>
              <a:t>CAN</a:t>
            </a:r>
            <a:r>
              <a:rPr sz="225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50" b="1" spc="-85" dirty="0">
                <a:solidFill>
                  <a:srgbClr val="ECEBE3"/>
                </a:solidFill>
                <a:latin typeface="Arial"/>
                <a:cs typeface="Arial"/>
              </a:rPr>
              <a:t>BE</a:t>
            </a:r>
            <a:r>
              <a:rPr sz="22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50" b="1" spc="-85" dirty="0">
                <a:solidFill>
                  <a:srgbClr val="ECEBE3"/>
                </a:solidFill>
                <a:latin typeface="Arial"/>
                <a:cs typeface="Arial"/>
              </a:rPr>
              <a:t>IN</a:t>
            </a:r>
            <a:r>
              <a:rPr sz="22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50" b="1" spc="-140" dirty="0">
                <a:solidFill>
                  <a:srgbClr val="ECEBE3"/>
                </a:solidFill>
                <a:latin typeface="Arial"/>
                <a:cs typeface="Arial"/>
              </a:rPr>
              <a:t>ASCENDING</a:t>
            </a:r>
            <a:r>
              <a:rPr sz="22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50" b="1" spc="-85" dirty="0">
                <a:solidFill>
                  <a:srgbClr val="ECEBE3"/>
                </a:solidFill>
                <a:latin typeface="Arial"/>
                <a:cs typeface="Arial"/>
              </a:rPr>
              <a:t>OR</a:t>
            </a:r>
            <a:r>
              <a:rPr sz="225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50" b="1" spc="-140" dirty="0">
                <a:solidFill>
                  <a:srgbClr val="ECEBE3"/>
                </a:solidFill>
                <a:latin typeface="Arial"/>
                <a:cs typeface="Arial"/>
              </a:rPr>
              <a:t>DESCENDING</a:t>
            </a:r>
            <a:r>
              <a:rPr sz="22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ECEBE3"/>
                </a:solidFill>
                <a:latin typeface="Arial"/>
                <a:cs typeface="Arial"/>
              </a:rPr>
              <a:t>ORDER.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39"/>
              </a:spcBef>
            </a:pPr>
            <a:endParaRPr sz="2250">
              <a:latin typeface="Arial"/>
              <a:cs typeface="Arial"/>
            </a:endParaRPr>
          </a:p>
          <a:p>
            <a:pPr marL="83820">
              <a:lnSpc>
                <a:spcPct val="100000"/>
              </a:lnSpc>
              <a:spcBef>
                <a:spcPts val="5"/>
              </a:spcBef>
            </a:pPr>
            <a:r>
              <a:rPr sz="2450" b="1" spc="-155" dirty="0">
                <a:solidFill>
                  <a:srgbClr val="ECEBE3"/>
                </a:solidFill>
                <a:latin typeface="Arial"/>
                <a:cs typeface="Arial"/>
              </a:rPr>
              <a:t>SORTING</a:t>
            </a:r>
            <a:r>
              <a:rPr sz="24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90" dirty="0">
                <a:solidFill>
                  <a:srgbClr val="ECEBE3"/>
                </a:solidFill>
                <a:latin typeface="Arial"/>
                <a:cs typeface="Arial"/>
              </a:rPr>
              <a:t>IS</a:t>
            </a:r>
            <a:r>
              <a:rPr sz="24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80" dirty="0">
                <a:solidFill>
                  <a:srgbClr val="ECEBE3"/>
                </a:solidFill>
                <a:latin typeface="Arial"/>
                <a:cs typeface="Arial"/>
              </a:rPr>
              <a:t>IMPORTANT</a:t>
            </a:r>
            <a:r>
              <a:rPr sz="24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65" dirty="0">
                <a:solidFill>
                  <a:srgbClr val="ECEBE3"/>
                </a:solidFill>
                <a:latin typeface="Arial"/>
                <a:cs typeface="Arial"/>
              </a:rPr>
              <a:t>BECAUSE</a:t>
            </a:r>
            <a:r>
              <a:rPr sz="24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50" dirty="0">
                <a:solidFill>
                  <a:srgbClr val="ECEBE3"/>
                </a:solidFill>
                <a:latin typeface="Arial"/>
                <a:cs typeface="Arial"/>
              </a:rPr>
              <a:t>:</a:t>
            </a:r>
            <a:endParaRPr sz="2450">
              <a:latin typeface="Arial"/>
              <a:cs typeface="Arial"/>
            </a:endParaRPr>
          </a:p>
          <a:p>
            <a:pPr marL="799465" marR="1829435">
              <a:lnSpc>
                <a:spcPct val="169500"/>
              </a:lnSpc>
              <a:spcBef>
                <a:spcPts val="1695"/>
              </a:spcBef>
            </a:pPr>
            <a:r>
              <a:rPr sz="2350" b="1" spc="-145" dirty="0">
                <a:solidFill>
                  <a:srgbClr val="ECEBE3"/>
                </a:solidFill>
                <a:latin typeface="Arial"/>
                <a:cs typeface="Arial"/>
              </a:rPr>
              <a:t>TO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75" dirty="0">
                <a:solidFill>
                  <a:srgbClr val="ECEBE3"/>
                </a:solidFill>
                <a:latin typeface="Arial"/>
                <a:cs typeface="Arial"/>
              </a:rPr>
              <a:t>EASILY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IDENTIFY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50" dirty="0">
                <a:solidFill>
                  <a:srgbClr val="ECEBE3"/>
                </a:solidFill>
                <a:latin typeface="Arial"/>
                <a:cs typeface="Arial"/>
              </a:rPr>
              <a:t>TOP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90" dirty="0">
                <a:solidFill>
                  <a:srgbClr val="ECEBE3"/>
                </a:solidFill>
                <a:latin typeface="Arial"/>
                <a:cs typeface="Arial"/>
              </a:rPr>
              <a:t>OR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75" dirty="0">
                <a:solidFill>
                  <a:srgbClr val="ECEBE3"/>
                </a:solidFill>
                <a:latin typeface="Arial"/>
                <a:cs typeface="Arial"/>
              </a:rPr>
              <a:t>BOTTOM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85" dirty="0">
                <a:solidFill>
                  <a:srgbClr val="ECEBE3"/>
                </a:solidFill>
                <a:latin typeface="Arial"/>
                <a:cs typeface="Arial"/>
              </a:rPr>
              <a:t>VALUES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5" dirty="0">
                <a:solidFill>
                  <a:srgbClr val="ECEBE3"/>
                </a:solidFill>
                <a:latin typeface="Arial"/>
                <a:cs typeface="Arial"/>
              </a:rPr>
              <a:t>(E.G.,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HIGHEST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50" dirty="0">
                <a:solidFill>
                  <a:srgbClr val="ECEBE3"/>
                </a:solidFill>
                <a:latin typeface="Arial"/>
                <a:cs typeface="Arial"/>
              </a:rPr>
              <a:t>SALES) </a:t>
            </a:r>
            <a:r>
              <a:rPr sz="2350" b="1" spc="-145" dirty="0">
                <a:solidFill>
                  <a:srgbClr val="ECEBE3"/>
                </a:solidFill>
                <a:latin typeface="Arial"/>
                <a:cs typeface="Arial"/>
              </a:rPr>
              <a:t>TO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50" dirty="0">
                <a:solidFill>
                  <a:srgbClr val="ECEBE3"/>
                </a:solidFill>
                <a:latin typeface="Arial"/>
                <a:cs typeface="Arial"/>
              </a:rPr>
              <a:t>ORGANIZE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DATA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14" dirty="0">
                <a:solidFill>
                  <a:srgbClr val="ECEBE3"/>
                </a:solidFill>
                <a:latin typeface="Arial"/>
                <a:cs typeface="Arial"/>
              </a:rPr>
              <a:t>FOR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5" dirty="0">
                <a:solidFill>
                  <a:srgbClr val="ECEBE3"/>
                </a:solidFill>
                <a:latin typeface="Arial"/>
                <a:cs typeface="Arial"/>
              </a:rPr>
              <a:t>REPORTS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90" dirty="0">
                <a:solidFill>
                  <a:srgbClr val="ECEBE3"/>
                </a:solidFill>
                <a:latin typeface="Arial"/>
                <a:cs typeface="Arial"/>
              </a:rPr>
              <a:t>OR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75" dirty="0">
                <a:solidFill>
                  <a:srgbClr val="ECEBE3"/>
                </a:solidFill>
                <a:latin typeface="Arial"/>
                <a:cs typeface="Arial"/>
              </a:rPr>
              <a:t>VISUALIZATIONS</a:t>
            </a:r>
            <a:endParaRPr sz="2350">
              <a:latin typeface="Arial"/>
              <a:cs typeface="Arial"/>
            </a:endParaRPr>
          </a:p>
          <a:p>
            <a:pPr marL="799465">
              <a:lnSpc>
                <a:spcPct val="100000"/>
              </a:lnSpc>
              <a:spcBef>
                <a:spcPts val="1960"/>
              </a:spcBef>
            </a:pPr>
            <a:r>
              <a:rPr sz="2350" b="1" spc="-145" dirty="0">
                <a:solidFill>
                  <a:srgbClr val="ECEBE3"/>
                </a:solidFill>
                <a:latin typeface="Arial"/>
                <a:cs typeface="Arial"/>
              </a:rPr>
              <a:t>TO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PERFORM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5" dirty="0">
                <a:solidFill>
                  <a:srgbClr val="ECEBE3"/>
                </a:solidFill>
                <a:latin typeface="Arial"/>
                <a:cs typeface="Arial"/>
              </a:rPr>
              <a:t>RANKING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90" dirty="0">
                <a:solidFill>
                  <a:srgbClr val="ECEBE3"/>
                </a:solidFill>
                <a:latin typeface="Arial"/>
                <a:cs typeface="Arial"/>
              </a:rPr>
              <a:t>OR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45" dirty="0">
                <a:solidFill>
                  <a:srgbClr val="ECEBE3"/>
                </a:solidFill>
                <a:latin typeface="Arial"/>
                <a:cs typeface="Arial"/>
              </a:rPr>
              <a:t>COMPARISON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350" b="1" spc="-10" dirty="0">
                <a:solidFill>
                  <a:srgbClr val="ECEBE3"/>
                </a:solidFill>
                <a:latin typeface="Arial"/>
                <a:cs typeface="Arial"/>
              </a:rPr>
              <a:t>#Sorting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sz="2350" b="1" spc="-20" dirty="0">
                <a:solidFill>
                  <a:srgbClr val="ECEBE3"/>
                </a:solidFill>
                <a:latin typeface="Arial"/>
                <a:cs typeface="Arial"/>
              </a:rPr>
              <a:t>#</a:t>
            </a:r>
            <a:r>
              <a:rPr sz="2350" b="1" spc="-27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85" dirty="0">
                <a:solidFill>
                  <a:srgbClr val="ECEBE3"/>
                </a:solidFill>
                <a:latin typeface="Arial"/>
                <a:cs typeface="Arial"/>
              </a:rPr>
              <a:t>1.</a:t>
            </a:r>
            <a:r>
              <a:rPr sz="2350" b="1" spc="-27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00" dirty="0">
                <a:solidFill>
                  <a:srgbClr val="ECEBE3"/>
                </a:solidFill>
                <a:latin typeface="Arial"/>
                <a:cs typeface="Arial"/>
              </a:rPr>
              <a:t>Sort</a:t>
            </a:r>
            <a:r>
              <a:rPr sz="2350" b="1" spc="-27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85" dirty="0">
                <a:solidFill>
                  <a:srgbClr val="ECEBE3"/>
                </a:solidFill>
                <a:latin typeface="Arial"/>
                <a:cs typeface="Arial"/>
              </a:rPr>
              <a:t>by</a:t>
            </a:r>
            <a:r>
              <a:rPr sz="2350" b="1" spc="-27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5" dirty="0">
                <a:solidFill>
                  <a:srgbClr val="ECEBE3"/>
                </a:solidFill>
                <a:latin typeface="Arial"/>
                <a:cs typeface="Arial"/>
              </a:rPr>
              <a:t>highest</a:t>
            </a:r>
            <a:r>
              <a:rPr sz="2350" b="1" spc="-27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20" dirty="0">
                <a:solidFill>
                  <a:srgbClr val="ECEBE3"/>
                </a:solidFill>
                <a:latin typeface="Arial"/>
                <a:cs typeface="Arial"/>
              </a:rPr>
              <a:t>sales</a:t>
            </a:r>
            <a:endParaRPr sz="2350">
              <a:latin typeface="Arial"/>
              <a:cs typeface="Arial"/>
            </a:endParaRPr>
          </a:p>
          <a:p>
            <a:pPr marL="12700" marR="5080">
              <a:lnSpc>
                <a:spcPct val="164900"/>
              </a:lnSpc>
            </a:pPr>
            <a:r>
              <a:rPr sz="2350" b="1" spc="-20" dirty="0">
                <a:solidFill>
                  <a:srgbClr val="ECEBE3"/>
                </a:solidFill>
                <a:latin typeface="Arial"/>
                <a:cs typeface="Arial"/>
              </a:rPr>
              <a:t>#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20" dirty="0">
                <a:solidFill>
                  <a:srgbClr val="ECEBE3"/>
                </a:solidFill>
                <a:latin typeface="Arial"/>
                <a:cs typeface="Arial"/>
              </a:rPr>
              <a:t>This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14" dirty="0">
                <a:solidFill>
                  <a:srgbClr val="ECEBE3"/>
                </a:solidFill>
                <a:latin typeface="Arial"/>
                <a:cs typeface="Arial"/>
              </a:rPr>
              <a:t>sorts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10" dirty="0">
                <a:solidFill>
                  <a:srgbClr val="ECEBE3"/>
                </a:solidFill>
                <a:latin typeface="Arial"/>
                <a:cs typeface="Arial"/>
              </a:rPr>
              <a:t>the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5" dirty="0">
                <a:solidFill>
                  <a:srgbClr val="ECEBE3"/>
                </a:solidFill>
                <a:latin typeface="Arial"/>
                <a:cs typeface="Arial"/>
              </a:rPr>
              <a:t>dataset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80" dirty="0">
                <a:solidFill>
                  <a:srgbClr val="ECEBE3"/>
                </a:solidFill>
                <a:latin typeface="Arial"/>
                <a:cs typeface="Arial"/>
              </a:rPr>
              <a:t>in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5" dirty="0">
                <a:solidFill>
                  <a:srgbClr val="ECEBE3"/>
                </a:solidFill>
                <a:latin typeface="Arial"/>
                <a:cs typeface="Arial"/>
              </a:rPr>
              <a:t>descending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0" dirty="0">
                <a:solidFill>
                  <a:srgbClr val="ECEBE3"/>
                </a:solidFill>
                <a:latin typeface="Arial"/>
                <a:cs typeface="Arial"/>
              </a:rPr>
              <a:t>order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0" dirty="0">
                <a:solidFill>
                  <a:srgbClr val="ECEBE3"/>
                </a:solidFill>
                <a:latin typeface="Arial"/>
                <a:cs typeface="Arial"/>
              </a:rPr>
              <a:t>based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80" dirty="0">
                <a:solidFill>
                  <a:srgbClr val="ECEBE3"/>
                </a:solidFill>
                <a:latin typeface="Arial"/>
                <a:cs typeface="Arial"/>
              </a:rPr>
              <a:t>on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65" dirty="0">
                <a:solidFill>
                  <a:srgbClr val="ECEBE3"/>
                </a:solidFill>
                <a:latin typeface="Arial"/>
                <a:cs typeface="Arial"/>
              </a:rPr>
              <a:t>'Weekly_Sales'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85" dirty="0">
                <a:solidFill>
                  <a:srgbClr val="ECEBE3"/>
                </a:solidFill>
                <a:latin typeface="Arial"/>
                <a:cs typeface="Arial"/>
              </a:rPr>
              <a:t>to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25" dirty="0">
                <a:solidFill>
                  <a:srgbClr val="ECEBE3"/>
                </a:solidFill>
                <a:latin typeface="Arial"/>
                <a:cs typeface="Arial"/>
              </a:rPr>
              <a:t>find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10" dirty="0">
                <a:solidFill>
                  <a:srgbClr val="ECEBE3"/>
                </a:solidFill>
                <a:latin typeface="Arial"/>
                <a:cs typeface="Arial"/>
              </a:rPr>
              <a:t>the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5" dirty="0">
                <a:solidFill>
                  <a:srgbClr val="ECEBE3"/>
                </a:solidFill>
                <a:latin typeface="Arial"/>
                <a:cs typeface="Arial"/>
              </a:rPr>
              <a:t>highest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0" dirty="0">
                <a:solidFill>
                  <a:srgbClr val="ECEBE3"/>
                </a:solidFill>
                <a:latin typeface="Arial"/>
                <a:cs typeface="Arial"/>
              </a:rPr>
              <a:t>sales. </a:t>
            </a:r>
            <a:r>
              <a:rPr sz="2350" b="1" spc="-20" dirty="0">
                <a:solidFill>
                  <a:srgbClr val="ECEBE3"/>
                </a:solidFill>
                <a:latin typeface="Arial"/>
                <a:cs typeface="Arial"/>
              </a:rPr>
              <a:t>#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85" dirty="0">
                <a:solidFill>
                  <a:srgbClr val="ECEBE3"/>
                </a:solidFill>
                <a:latin typeface="Arial"/>
                <a:cs typeface="Arial"/>
              </a:rPr>
              <a:t>It</a:t>
            </a:r>
            <a:r>
              <a:rPr sz="235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0" dirty="0">
                <a:solidFill>
                  <a:srgbClr val="ECEBE3"/>
                </a:solidFill>
                <a:latin typeface="Arial"/>
                <a:cs typeface="Arial"/>
              </a:rPr>
              <a:t>helps</a:t>
            </a:r>
            <a:r>
              <a:rPr sz="235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identify</a:t>
            </a:r>
            <a:r>
              <a:rPr sz="235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55" dirty="0">
                <a:solidFill>
                  <a:srgbClr val="ECEBE3"/>
                </a:solidFill>
                <a:latin typeface="Arial"/>
                <a:cs typeface="Arial"/>
              </a:rPr>
              <a:t>top-</a:t>
            </a:r>
            <a:r>
              <a:rPr sz="2350" b="1" spc="-135" dirty="0">
                <a:solidFill>
                  <a:srgbClr val="ECEBE3"/>
                </a:solidFill>
                <a:latin typeface="Arial"/>
                <a:cs typeface="Arial"/>
              </a:rPr>
              <a:t>performing</a:t>
            </a:r>
            <a:r>
              <a:rPr sz="235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5" dirty="0">
                <a:solidFill>
                  <a:srgbClr val="ECEBE3"/>
                </a:solidFill>
                <a:latin typeface="Arial"/>
                <a:cs typeface="Arial"/>
              </a:rPr>
              <a:t>records</a:t>
            </a:r>
            <a:r>
              <a:rPr sz="235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20" dirty="0">
                <a:solidFill>
                  <a:srgbClr val="ECEBE3"/>
                </a:solidFill>
                <a:latin typeface="Arial"/>
                <a:cs typeface="Arial"/>
              </a:rPr>
              <a:t>with</a:t>
            </a:r>
            <a:r>
              <a:rPr sz="235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5" dirty="0">
                <a:solidFill>
                  <a:srgbClr val="ECEBE3"/>
                </a:solidFill>
                <a:latin typeface="Arial"/>
                <a:cs typeface="Arial"/>
              </a:rPr>
              <a:t>maximum</a:t>
            </a:r>
            <a:r>
              <a:rPr sz="235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0" dirty="0">
                <a:solidFill>
                  <a:srgbClr val="ECEBE3"/>
                </a:solidFill>
                <a:latin typeface="Arial"/>
                <a:cs typeface="Arial"/>
              </a:rPr>
              <a:t>sales.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0"/>
              </a:spcBef>
            </a:pPr>
            <a:endParaRPr sz="2350">
              <a:latin typeface="Arial"/>
              <a:cs typeface="Arial"/>
            </a:endParaRPr>
          </a:p>
          <a:p>
            <a:pPr marL="12700" marR="3359150">
              <a:lnSpc>
                <a:spcPct val="164900"/>
              </a:lnSpc>
            </a:pPr>
            <a:r>
              <a:rPr sz="2350" b="1" spc="-150" dirty="0">
                <a:solidFill>
                  <a:srgbClr val="ECEBE3"/>
                </a:solidFill>
                <a:latin typeface="Arial"/>
                <a:cs typeface="Arial"/>
              </a:rPr>
              <a:t>sorted_sales</a:t>
            </a:r>
            <a:r>
              <a:rPr sz="2350" b="1" spc="-17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ECEBE3"/>
                </a:solidFill>
                <a:latin typeface="Arial"/>
                <a:cs typeface="Arial"/>
              </a:rPr>
              <a:t>=</a:t>
            </a:r>
            <a:r>
              <a:rPr sz="2350" b="1" spc="-16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70" dirty="0">
                <a:solidFill>
                  <a:srgbClr val="ECEBE3"/>
                </a:solidFill>
                <a:latin typeface="Arial"/>
                <a:cs typeface="Arial"/>
              </a:rPr>
              <a:t>df.sort_values(by='Weekly_Sales', </a:t>
            </a:r>
            <a:r>
              <a:rPr sz="2350" b="1" spc="-114" dirty="0">
                <a:solidFill>
                  <a:srgbClr val="ECEBE3"/>
                </a:solidFill>
                <a:latin typeface="Arial"/>
                <a:cs typeface="Arial"/>
              </a:rPr>
              <a:t>ascending=False) print(sorted_sales.head())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448" y="364050"/>
            <a:ext cx="6894830" cy="8426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60" dirty="0"/>
              <a:t>A</a:t>
            </a:r>
            <a:r>
              <a:rPr spc="-330" dirty="0"/>
              <a:t>GGREG</a:t>
            </a:r>
            <a:r>
              <a:rPr spc="-835" dirty="0"/>
              <a:t>A</a:t>
            </a:r>
            <a:r>
              <a:rPr spc="-330" dirty="0"/>
              <a:t>T</a:t>
            </a:r>
            <a:r>
              <a:rPr dirty="0"/>
              <a:t>E</a:t>
            </a:r>
            <a:r>
              <a:rPr spc="-655" dirty="0"/>
              <a:t> </a:t>
            </a:r>
            <a:r>
              <a:rPr spc="-310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739" y="1803440"/>
            <a:ext cx="76200" cy="761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18764" y="1450412"/>
            <a:ext cx="16188690" cy="8515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7375" marR="3175635" indent="-67945">
              <a:lnSpc>
                <a:spcPct val="141000"/>
              </a:lnSpc>
              <a:spcBef>
                <a:spcPts val="95"/>
              </a:spcBef>
            </a:pPr>
            <a:r>
              <a:rPr sz="2350" b="1" spc="-95" dirty="0">
                <a:solidFill>
                  <a:srgbClr val="ECEBE3"/>
                </a:solidFill>
                <a:latin typeface="Arial"/>
                <a:cs typeface="Arial"/>
              </a:rPr>
              <a:t>IN</a:t>
            </a:r>
            <a:r>
              <a:rPr sz="2350" b="1" spc="-26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5" dirty="0">
                <a:solidFill>
                  <a:srgbClr val="ECEBE3"/>
                </a:solidFill>
                <a:latin typeface="Arial"/>
                <a:cs typeface="Arial"/>
              </a:rPr>
              <a:t>PYTHON,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90" dirty="0">
                <a:solidFill>
                  <a:srgbClr val="ECEBE3"/>
                </a:solidFill>
                <a:latin typeface="Arial"/>
                <a:cs typeface="Arial"/>
              </a:rPr>
              <a:t>AGGREGATE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50" dirty="0">
                <a:solidFill>
                  <a:srgbClr val="ECEBE3"/>
                </a:solidFill>
                <a:latin typeface="Arial"/>
                <a:cs typeface="Arial"/>
              </a:rPr>
              <a:t>QUERIES</a:t>
            </a:r>
            <a:r>
              <a:rPr sz="2350" b="1" spc="-26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20" dirty="0">
                <a:solidFill>
                  <a:srgbClr val="ECEBE3"/>
                </a:solidFill>
                <a:latin typeface="Arial"/>
                <a:cs typeface="Arial"/>
              </a:rPr>
              <a:t>ARE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80" dirty="0">
                <a:solidFill>
                  <a:srgbClr val="ECEBE3"/>
                </a:solidFill>
                <a:latin typeface="Arial"/>
                <a:cs typeface="Arial"/>
              </a:rPr>
              <a:t>TYPICALLY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55" dirty="0">
                <a:solidFill>
                  <a:srgbClr val="ECEBE3"/>
                </a:solidFill>
                <a:latin typeface="Arial"/>
                <a:cs typeface="Arial"/>
              </a:rPr>
              <a:t>PERFORMED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USING</a:t>
            </a:r>
            <a:r>
              <a:rPr sz="2350" b="1" spc="-26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20" dirty="0">
                <a:solidFill>
                  <a:srgbClr val="ECEBE3"/>
                </a:solidFill>
                <a:latin typeface="Arial"/>
                <a:cs typeface="Arial"/>
              </a:rPr>
              <a:t>THE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200" dirty="0">
                <a:solidFill>
                  <a:srgbClr val="ECEBE3"/>
                </a:solidFill>
                <a:latin typeface="Arial"/>
                <a:cs typeface="Arial"/>
              </a:rPr>
              <a:t>PANDAS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55" dirty="0">
                <a:solidFill>
                  <a:srgbClr val="ECEBE3"/>
                </a:solidFill>
                <a:latin typeface="Arial"/>
                <a:cs typeface="Arial"/>
              </a:rPr>
              <a:t>L</a:t>
            </a:r>
            <a:r>
              <a:rPr sz="2350" b="1" spc="-50" dirty="0">
                <a:solidFill>
                  <a:srgbClr val="ECEBE3"/>
                </a:solidFill>
                <a:latin typeface="Arial"/>
                <a:cs typeface="Arial"/>
              </a:rPr>
              <a:t>I</a:t>
            </a:r>
            <a:r>
              <a:rPr sz="2350" b="1" spc="-55" dirty="0">
                <a:solidFill>
                  <a:srgbClr val="ECEBE3"/>
                </a:solidFill>
                <a:latin typeface="Arial"/>
                <a:cs typeface="Arial"/>
              </a:rPr>
              <a:t>BRA</a:t>
            </a:r>
            <a:r>
              <a:rPr sz="2350" b="1" spc="-155" dirty="0">
                <a:solidFill>
                  <a:srgbClr val="ECEBE3"/>
                </a:solidFill>
                <a:latin typeface="Arial"/>
                <a:cs typeface="Arial"/>
              </a:rPr>
              <a:t>R</a:t>
            </a:r>
            <a:r>
              <a:rPr sz="2350" b="1" spc="-409" dirty="0">
                <a:solidFill>
                  <a:srgbClr val="ECEBE3"/>
                </a:solidFill>
                <a:latin typeface="Arial"/>
                <a:cs typeface="Arial"/>
              </a:rPr>
              <a:t>Y</a:t>
            </a:r>
            <a:r>
              <a:rPr sz="2350" b="1" spc="105" dirty="0">
                <a:solidFill>
                  <a:srgbClr val="ECEBE3"/>
                </a:solidFill>
                <a:latin typeface="Arial"/>
                <a:cs typeface="Arial"/>
              </a:rPr>
              <a:t>,</a:t>
            </a:r>
            <a:r>
              <a:rPr sz="2350" b="1" spc="-9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WHICH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60" dirty="0">
                <a:solidFill>
                  <a:srgbClr val="ECEBE3"/>
                </a:solidFill>
                <a:latin typeface="Arial"/>
                <a:cs typeface="Arial"/>
              </a:rPr>
              <a:t>PROVIDES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50" dirty="0">
                <a:solidFill>
                  <a:srgbClr val="ECEBE3"/>
                </a:solidFill>
                <a:latin typeface="Arial"/>
                <a:cs typeface="Arial"/>
              </a:rPr>
              <a:t>POWERFUL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55" dirty="0">
                <a:solidFill>
                  <a:srgbClr val="ECEBE3"/>
                </a:solidFill>
                <a:latin typeface="Arial"/>
                <a:cs typeface="Arial"/>
              </a:rPr>
              <a:t>FUNCTIONS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50" dirty="0">
                <a:solidFill>
                  <a:srgbClr val="ECEBE3"/>
                </a:solidFill>
                <a:latin typeface="Arial"/>
                <a:cs typeface="Arial"/>
              </a:rPr>
              <a:t>SIMILAR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50" dirty="0">
                <a:solidFill>
                  <a:srgbClr val="ECEBE3"/>
                </a:solidFill>
                <a:latin typeface="Arial"/>
                <a:cs typeface="Arial"/>
              </a:rPr>
              <a:t>TO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14" dirty="0">
                <a:solidFill>
                  <a:srgbClr val="ECEBE3"/>
                </a:solidFill>
                <a:latin typeface="Arial"/>
                <a:cs typeface="Arial"/>
              </a:rPr>
              <a:t>SQL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90" dirty="0">
                <a:solidFill>
                  <a:srgbClr val="ECEBE3"/>
                </a:solidFill>
                <a:latin typeface="Arial"/>
                <a:cs typeface="Arial"/>
              </a:rPr>
              <a:t>AGGREGATE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0" dirty="0">
                <a:solidFill>
                  <a:srgbClr val="ECEBE3"/>
                </a:solidFill>
                <a:latin typeface="Arial"/>
                <a:cs typeface="Arial"/>
              </a:rPr>
              <a:t>FUNCTIONS.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25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350" b="1" spc="-20" dirty="0">
                <a:solidFill>
                  <a:srgbClr val="ECEBE3"/>
                </a:solidFill>
                <a:latin typeface="Arial"/>
                <a:cs typeface="Arial"/>
              </a:rPr>
              <a:t>#</a:t>
            </a:r>
            <a:r>
              <a:rPr sz="235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80" dirty="0">
                <a:solidFill>
                  <a:srgbClr val="ECEBE3"/>
                </a:solidFill>
                <a:latin typeface="Arial"/>
                <a:cs typeface="Arial"/>
              </a:rPr>
              <a:t>AGGREGATED</a:t>
            </a:r>
            <a:r>
              <a:rPr sz="23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20" dirty="0">
                <a:solidFill>
                  <a:srgbClr val="ECEBE3"/>
                </a:solidFill>
                <a:latin typeface="Arial"/>
                <a:cs typeface="Arial"/>
              </a:rPr>
              <a:t>STATS</a:t>
            </a:r>
            <a:endParaRPr sz="2350">
              <a:latin typeface="Arial"/>
              <a:cs typeface="Arial"/>
            </a:endParaRPr>
          </a:p>
          <a:p>
            <a:pPr marL="12700" marR="5080">
              <a:lnSpc>
                <a:spcPct val="164900"/>
              </a:lnSpc>
            </a:pPr>
            <a:r>
              <a:rPr sz="2350" b="1" spc="-20" dirty="0">
                <a:solidFill>
                  <a:srgbClr val="ECEBE3"/>
                </a:solidFill>
                <a:latin typeface="Arial"/>
                <a:cs typeface="Arial"/>
              </a:rPr>
              <a:t>#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25" dirty="0">
                <a:solidFill>
                  <a:srgbClr val="ECEBE3"/>
                </a:solidFill>
                <a:latin typeface="Arial"/>
                <a:cs typeface="Arial"/>
              </a:rPr>
              <a:t>THIS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55" dirty="0">
                <a:solidFill>
                  <a:srgbClr val="ECEBE3"/>
                </a:solidFill>
                <a:latin typeface="Arial"/>
                <a:cs typeface="Arial"/>
              </a:rPr>
              <a:t>BLOCK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85" dirty="0">
                <a:solidFill>
                  <a:srgbClr val="ECEBE3"/>
                </a:solidFill>
                <a:latin typeface="Arial"/>
                <a:cs typeface="Arial"/>
              </a:rPr>
              <a:t>CALCULATES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80" dirty="0">
                <a:solidFill>
                  <a:srgbClr val="ECEBE3"/>
                </a:solidFill>
                <a:latin typeface="Arial"/>
                <a:cs typeface="Arial"/>
              </a:rPr>
              <a:t>AGGREGATED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85" dirty="0">
                <a:solidFill>
                  <a:srgbClr val="ECEBE3"/>
                </a:solidFill>
                <a:latin typeface="Arial"/>
                <a:cs typeface="Arial"/>
              </a:rPr>
              <a:t>STATISTICS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25" dirty="0">
                <a:solidFill>
                  <a:srgbClr val="ECEBE3"/>
                </a:solidFill>
                <a:latin typeface="Arial"/>
                <a:cs typeface="Arial"/>
              </a:rPr>
              <a:t>LIKE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25" dirty="0">
                <a:solidFill>
                  <a:srgbClr val="ECEBE3"/>
                </a:solidFill>
                <a:latin typeface="Arial"/>
                <a:cs typeface="Arial"/>
              </a:rPr>
              <a:t>MIN,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25" dirty="0">
                <a:solidFill>
                  <a:srgbClr val="ECEBE3"/>
                </a:solidFill>
                <a:latin typeface="Arial"/>
                <a:cs typeface="Arial"/>
              </a:rPr>
              <a:t>MAX,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5" dirty="0">
                <a:solidFill>
                  <a:srgbClr val="ECEBE3"/>
                </a:solidFill>
                <a:latin typeface="Arial"/>
                <a:cs typeface="Arial"/>
              </a:rPr>
              <a:t>MEAN,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0" dirty="0">
                <a:solidFill>
                  <a:srgbClr val="ECEBE3"/>
                </a:solidFill>
                <a:latin typeface="Arial"/>
                <a:cs typeface="Arial"/>
              </a:rPr>
              <a:t>MODE,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20" dirty="0">
                <a:solidFill>
                  <a:srgbClr val="ECEBE3"/>
                </a:solidFill>
                <a:latin typeface="Arial"/>
                <a:cs typeface="Arial"/>
              </a:rPr>
              <a:t>AND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60" dirty="0">
                <a:solidFill>
                  <a:srgbClr val="ECEBE3"/>
                </a:solidFill>
                <a:latin typeface="Arial"/>
                <a:cs typeface="Arial"/>
              </a:rPr>
              <a:t>VARIANCE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85" dirty="0">
                <a:solidFill>
                  <a:srgbClr val="ECEBE3"/>
                </a:solidFill>
                <a:latin typeface="Arial"/>
                <a:cs typeface="Arial"/>
              </a:rPr>
              <a:t>OF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05" dirty="0">
                <a:solidFill>
                  <a:srgbClr val="ECEBE3"/>
                </a:solidFill>
                <a:latin typeface="Arial"/>
                <a:cs typeface="Arial"/>
              </a:rPr>
              <a:t>'WEEKLY_SALES'. </a:t>
            </a:r>
            <a:r>
              <a:rPr sz="2350" b="1" spc="-20" dirty="0">
                <a:solidFill>
                  <a:srgbClr val="ECEBE3"/>
                </a:solidFill>
                <a:latin typeface="Arial"/>
                <a:cs typeface="Arial"/>
              </a:rPr>
              <a:t>#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85" dirty="0">
                <a:solidFill>
                  <a:srgbClr val="ECEBE3"/>
                </a:solidFill>
                <a:latin typeface="Arial"/>
                <a:cs typeface="Arial"/>
              </a:rPr>
              <a:t>IT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50" dirty="0">
                <a:solidFill>
                  <a:srgbClr val="ECEBE3"/>
                </a:solidFill>
                <a:latin typeface="Arial"/>
                <a:cs typeface="Arial"/>
              </a:rPr>
              <a:t>PROVIDES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25" dirty="0">
                <a:solidFill>
                  <a:srgbClr val="ECEBE3"/>
                </a:solidFill>
                <a:latin typeface="Arial"/>
                <a:cs typeface="Arial"/>
              </a:rPr>
              <a:t>A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5" dirty="0">
                <a:solidFill>
                  <a:srgbClr val="ECEBE3"/>
                </a:solidFill>
                <a:latin typeface="Arial"/>
                <a:cs typeface="Arial"/>
              </a:rPr>
              <a:t>QUICK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60" dirty="0">
                <a:solidFill>
                  <a:srgbClr val="ECEBE3"/>
                </a:solidFill>
                <a:latin typeface="Arial"/>
                <a:cs typeface="Arial"/>
              </a:rPr>
              <a:t>SUMMARY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85" dirty="0">
                <a:solidFill>
                  <a:srgbClr val="ECEBE3"/>
                </a:solidFill>
                <a:latin typeface="Arial"/>
                <a:cs typeface="Arial"/>
              </a:rPr>
              <a:t>OF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14" dirty="0">
                <a:solidFill>
                  <a:srgbClr val="ECEBE3"/>
                </a:solidFill>
                <a:latin typeface="Arial"/>
                <a:cs typeface="Arial"/>
              </a:rPr>
              <a:t>THE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0" dirty="0">
                <a:solidFill>
                  <a:srgbClr val="ECEBE3"/>
                </a:solidFill>
                <a:latin typeface="Arial"/>
                <a:cs typeface="Arial"/>
              </a:rPr>
              <a:t>SALES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55" dirty="0">
                <a:solidFill>
                  <a:srgbClr val="ECEBE3"/>
                </a:solidFill>
                <a:latin typeface="Arial"/>
                <a:cs typeface="Arial"/>
              </a:rPr>
              <a:t>DISTRIBUTION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14" dirty="0">
                <a:solidFill>
                  <a:srgbClr val="ECEBE3"/>
                </a:solidFill>
                <a:latin typeface="Arial"/>
                <a:cs typeface="Arial"/>
              </a:rPr>
              <a:t>FOR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5" dirty="0">
                <a:solidFill>
                  <a:srgbClr val="ECEBE3"/>
                </a:solidFill>
                <a:latin typeface="Arial"/>
                <a:cs typeface="Arial"/>
              </a:rPr>
              <a:t>DEEPER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0" dirty="0">
                <a:solidFill>
                  <a:srgbClr val="ECEBE3"/>
                </a:solidFill>
                <a:latin typeface="Arial"/>
                <a:cs typeface="Arial"/>
              </a:rPr>
              <a:t>INSIGHTS.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75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350" b="1" spc="-155" dirty="0">
                <a:solidFill>
                  <a:srgbClr val="ECEBE3"/>
                </a:solidFill>
                <a:latin typeface="Arial"/>
                <a:cs typeface="Arial"/>
              </a:rPr>
              <a:t>agg_stats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20" dirty="0">
                <a:solidFill>
                  <a:srgbClr val="ECEBE3"/>
                </a:solidFill>
                <a:latin typeface="Arial"/>
                <a:cs typeface="Arial"/>
              </a:rPr>
              <a:t>=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50" dirty="0">
                <a:solidFill>
                  <a:srgbClr val="ECEBE3"/>
                </a:solidFill>
                <a:latin typeface="Arial"/>
                <a:cs typeface="Arial"/>
              </a:rPr>
              <a:t>{</a:t>
            </a:r>
            <a:endParaRPr sz="235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1830"/>
              </a:spcBef>
            </a:pPr>
            <a:r>
              <a:rPr sz="2350" b="1" spc="-135" dirty="0">
                <a:solidFill>
                  <a:srgbClr val="ECEBE3"/>
                </a:solidFill>
                <a:latin typeface="Arial"/>
                <a:cs typeface="Arial"/>
              </a:rPr>
              <a:t>'min':</a:t>
            </a:r>
            <a:r>
              <a:rPr sz="23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14" dirty="0">
                <a:solidFill>
                  <a:srgbClr val="ECEBE3"/>
                </a:solidFill>
                <a:latin typeface="Arial"/>
                <a:cs typeface="Arial"/>
              </a:rPr>
              <a:t>df['Weekly_Sales'].min(),</a:t>
            </a:r>
            <a:endParaRPr sz="235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1830"/>
              </a:spcBef>
            </a:pPr>
            <a:r>
              <a:rPr sz="2350" b="1" spc="-135" dirty="0">
                <a:solidFill>
                  <a:srgbClr val="ECEBE3"/>
                </a:solidFill>
                <a:latin typeface="Arial"/>
                <a:cs typeface="Arial"/>
              </a:rPr>
              <a:t>'max':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14" dirty="0">
                <a:solidFill>
                  <a:srgbClr val="ECEBE3"/>
                </a:solidFill>
                <a:latin typeface="Arial"/>
                <a:cs typeface="Arial"/>
              </a:rPr>
              <a:t>df['Weekly_Sales'].max(),</a:t>
            </a:r>
            <a:endParaRPr sz="2350">
              <a:latin typeface="Arial"/>
              <a:cs typeface="Arial"/>
            </a:endParaRPr>
          </a:p>
          <a:p>
            <a:pPr marL="271780">
              <a:lnSpc>
                <a:spcPct val="100000"/>
              </a:lnSpc>
              <a:spcBef>
                <a:spcPts val="1830"/>
              </a:spcBef>
            </a:pP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'mean':</a:t>
            </a:r>
            <a:r>
              <a:rPr sz="23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14" dirty="0">
                <a:solidFill>
                  <a:srgbClr val="ECEBE3"/>
                </a:solidFill>
                <a:latin typeface="Arial"/>
                <a:cs typeface="Arial"/>
              </a:rPr>
              <a:t>df['Weekly_Sales'].mean(),</a:t>
            </a:r>
            <a:endParaRPr sz="2350">
              <a:latin typeface="Arial"/>
              <a:cs typeface="Arial"/>
            </a:endParaRPr>
          </a:p>
          <a:p>
            <a:pPr marL="271780" marR="11341735">
              <a:lnSpc>
                <a:spcPct val="164900"/>
              </a:lnSpc>
            </a:pP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'mode':</a:t>
            </a:r>
            <a:r>
              <a:rPr sz="235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55" dirty="0">
                <a:solidFill>
                  <a:srgbClr val="ECEBE3"/>
                </a:solidFill>
                <a:latin typeface="Arial"/>
                <a:cs typeface="Arial"/>
              </a:rPr>
              <a:t>df['Weekly_Sales'].mode()[0], 'variance':</a:t>
            </a:r>
            <a:r>
              <a:rPr sz="2350" b="1" spc="-21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14" dirty="0">
                <a:solidFill>
                  <a:srgbClr val="ECEBE3"/>
                </a:solidFill>
                <a:latin typeface="Arial"/>
                <a:cs typeface="Arial"/>
              </a:rPr>
              <a:t>df['Weekly_Sales'].var()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sz="2350" b="1" spc="-50" dirty="0">
                <a:solidFill>
                  <a:srgbClr val="ECEBE3"/>
                </a:solidFill>
                <a:latin typeface="Arial"/>
                <a:cs typeface="Arial"/>
              </a:rPr>
              <a:t>}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sz="2350" b="1" spc="-90" dirty="0">
                <a:solidFill>
                  <a:srgbClr val="ECEBE3"/>
                </a:solidFill>
                <a:latin typeface="Arial"/>
                <a:cs typeface="Arial"/>
              </a:rPr>
              <a:t>print(agg_stats)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540" y="4861411"/>
            <a:ext cx="6781799" cy="39433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90597" y="4277019"/>
            <a:ext cx="6724649" cy="45243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7117" y="333460"/>
            <a:ext cx="6390005" cy="84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9" dirty="0"/>
              <a:t>D</a:t>
            </a:r>
            <a:r>
              <a:rPr spc="-830" dirty="0"/>
              <a:t>A</a:t>
            </a:r>
            <a:r>
              <a:rPr spc="-700" dirty="0"/>
              <a:t>T</a:t>
            </a:r>
            <a:r>
              <a:rPr dirty="0"/>
              <a:t>A</a:t>
            </a:r>
            <a:r>
              <a:rPr spc="-655" dirty="0"/>
              <a:t> </a:t>
            </a:r>
            <a:r>
              <a:rPr spc="-345" dirty="0"/>
              <a:t>V</a:t>
            </a:r>
            <a:r>
              <a:rPr spc="-350" dirty="0"/>
              <a:t>I</a:t>
            </a:r>
            <a:r>
              <a:rPr spc="-345" dirty="0"/>
              <a:t>S</a:t>
            </a:r>
            <a:r>
              <a:rPr spc="-484" dirty="0"/>
              <a:t>U</a:t>
            </a:r>
            <a:r>
              <a:rPr spc="-345" dirty="0"/>
              <a:t>AL</a:t>
            </a:r>
            <a:r>
              <a:rPr spc="-350" dirty="0"/>
              <a:t>I</a:t>
            </a:r>
            <a:r>
              <a:rPr spc="-345" dirty="0"/>
              <a:t>Z</a:t>
            </a:r>
            <a:r>
              <a:rPr spc="-844" dirty="0"/>
              <a:t>A</a:t>
            </a:r>
            <a:r>
              <a:rPr spc="-345" dirty="0"/>
              <a:t>T</a:t>
            </a:r>
            <a:r>
              <a:rPr spc="-350" dirty="0"/>
              <a:t>IO</a:t>
            </a:r>
            <a:r>
              <a:rPr spc="-15" dirty="0"/>
              <a:t>N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6817" y="1600449"/>
            <a:ext cx="76200" cy="761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16197" y="1247383"/>
            <a:ext cx="10967085" cy="2044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7630" marR="5080" indent="-75565">
              <a:lnSpc>
                <a:spcPct val="141000"/>
              </a:lnSpc>
              <a:spcBef>
                <a:spcPts val="95"/>
              </a:spcBef>
            </a:pP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DATA</a:t>
            </a:r>
            <a:r>
              <a:rPr sz="23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70" dirty="0">
                <a:solidFill>
                  <a:srgbClr val="ECEBE3"/>
                </a:solidFill>
                <a:latin typeface="Arial"/>
                <a:cs typeface="Arial"/>
              </a:rPr>
              <a:t>VISUALIZATION</a:t>
            </a:r>
            <a:r>
              <a:rPr sz="23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80" dirty="0">
                <a:solidFill>
                  <a:srgbClr val="ECEBE3"/>
                </a:solidFill>
                <a:latin typeface="Arial"/>
                <a:cs typeface="Arial"/>
              </a:rPr>
              <a:t>IS</a:t>
            </a:r>
            <a:r>
              <a:rPr sz="23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14" dirty="0">
                <a:solidFill>
                  <a:srgbClr val="ECEBE3"/>
                </a:solidFill>
                <a:latin typeface="Arial"/>
                <a:cs typeface="Arial"/>
              </a:rPr>
              <a:t>THE</a:t>
            </a:r>
            <a:r>
              <a:rPr sz="23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5" dirty="0">
                <a:solidFill>
                  <a:srgbClr val="ECEBE3"/>
                </a:solidFill>
                <a:latin typeface="Arial"/>
                <a:cs typeface="Arial"/>
              </a:rPr>
              <a:t>GRAPHICAL</a:t>
            </a:r>
            <a:r>
              <a:rPr sz="23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80" dirty="0">
                <a:solidFill>
                  <a:srgbClr val="ECEBE3"/>
                </a:solidFill>
                <a:latin typeface="Arial"/>
                <a:cs typeface="Arial"/>
              </a:rPr>
              <a:t>REPRESENTATION</a:t>
            </a:r>
            <a:r>
              <a:rPr sz="23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85" dirty="0">
                <a:solidFill>
                  <a:srgbClr val="ECEBE3"/>
                </a:solidFill>
                <a:latin typeface="Arial"/>
                <a:cs typeface="Arial"/>
              </a:rPr>
              <a:t>OF</a:t>
            </a:r>
            <a:r>
              <a:rPr sz="23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70" dirty="0">
                <a:solidFill>
                  <a:srgbClr val="ECEBE3"/>
                </a:solidFill>
                <a:latin typeface="Arial"/>
                <a:cs typeface="Arial"/>
              </a:rPr>
              <a:t>INFORMATION</a:t>
            </a:r>
            <a:r>
              <a:rPr sz="23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25" dirty="0">
                <a:solidFill>
                  <a:srgbClr val="ECEBE3"/>
                </a:solidFill>
                <a:latin typeface="Arial"/>
                <a:cs typeface="Arial"/>
              </a:rPr>
              <a:t>AND 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DATA </a:t>
            </a:r>
            <a:r>
              <a:rPr sz="2350" b="1" spc="-130" dirty="0">
                <a:solidFill>
                  <a:srgbClr val="ECEBE3"/>
                </a:solidFill>
                <a:latin typeface="Arial"/>
                <a:cs typeface="Arial"/>
              </a:rPr>
              <a:t>USING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5" dirty="0">
                <a:solidFill>
                  <a:srgbClr val="ECEBE3"/>
                </a:solidFill>
                <a:latin typeface="Arial"/>
                <a:cs typeface="Arial"/>
              </a:rPr>
              <a:t>VISUAL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5" dirty="0">
                <a:solidFill>
                  <a:srgbClr val="ECEBE3"/>
                </a:solidFill>
                <a:latin typeface="Arial"/>
                <a:cs typeface="Arial"/>
              </a:rPr>
              <a:t>ELEMENTS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25" dirty="0">
                <a:solidFill>
                  <a:srgbClr val="ECEBE3"/>
                </a:solidFill>
                <a:latin typeface="Arial"/>
                <a:cs typeface="Arial"/>
              </a:rPr>
              <a:t>LIKE</a:t>
            </a:r>
            <a:r>
              <a:rPr sz="235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50" dirty="0">
                <a:solidFill>
                  <a:srgbClr val="ECEBE3"/>
                </a:solidFill>
                <a:latin typeface="Arial"/>
                <a:cs typeface="Arial"/>
              </a:rPr>
              <a:t>CHARTS,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GRAPHS,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0" dirty="0">
                <a:solidFill>
                  <a:srgbClr val="ECEBE3"/>
                </a:solidFill>
                <a:latin typeface="Arial"/>
                <a:cs typeface="Arial"/>
              </a:rPr>
              <a:t>MAPS,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20" dirty="0">
                <a:solidFill>
                  <a:srgbClr val="ECEBE3"/>
                </a:solidFill>
                <a:latin typeface="Arial"/>
                <a:cs typeface="Arial"/>
              </a:rPr>
              <a:t>AND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0" dirty="0">
                <a:solidFill>
                  <a:srgbClr val="ECEBE3"/>
                </a:solidFill>
                <a:latin typeface="Arial"/>
                <a:cs typeface="Arial"/>
              </a:rPr>
              <a:t>PLOTS.</a:t>
            </a:r>
            <a:endParaRPr sz="2350">
              <a:latin typeface="Arial"/>
              <a:cs typeface="Arial"/>
            </a:endParaRPr>
          </a:p>
          <a:p>
            <a:pPr marL="87630" marR="184785">
              <a:lnSpc>
                <a:spcPts val="3979"/>
              </a:lnSpc>
              <a:spcBef>
                <a:spcPts val="125"/>
              </a:spcBef>
            </a:pPr>
            <a:r>
              <a:rPr sz="2350" b="1" spc="-85" dirty="0">
                <a:solidFill>
                  <a:srgbClr val="ECEBE3"/>
                </a:solidFill>
                <a:latin typeface="Arial"/>
                <a:cs typeface="Arial"/>
              </a:rPr>
              <a:t>IT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0" dirty="0">
                <a:solidFill>
                  <a:srgbClr val="ECEBE3"/>
                </a:solidFill>
                <a:latin typeface="Arial"/>
                <a:cs typeface="Arial"/>
              </a:rPr>
              <a:t>HELPS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90" dirty="0">
                <a:solidFill>
                  <a:srgbClr val="ECEBE3"/>
                </a:solidFill>
                <a:latin typeface="Arial"/>
                <a:cs typeface="Arial"/>
              </a:rPr>
              <a:t>IN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65" dirty="0">
                <a:solidFill>
                  <a:srgbClr val="ECEBE3"/>
                </a:solidFill>
                <a:latin typeface="Arial"/>
                <a:cs typeface="Arial"/>
              </a:rPr>
              <a:t>UNDERSTANDING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TRENDS,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95" dirty="0">
                <a:solidFill>
                  <a:srgbClr val="ECEBE3"/>
                </a:solidFill>
                <a:latin typeface="Arial"/>
                <a:cs typeface="Arial"/>
              </a:rPr>
              <a:t>PATTERNS,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20" dirty="0">
                <a:solidFill>
                  <a:srgbClr val="ECEBE3"/>
                </a:solidFill>
                <a:latin typeface="Arial"/>
                <a:cs typeface="Arial"/>
              </a:rPr>
              <a:t>AND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OUTLIERS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90" dirty="0">
                <a:solidFill>
                  <a:srgbClr val="ECEBE3"/>
                </a:solidFill>
                <a:latin typeface="Arial"/>
                <a:cs typeface="Arial"/>
              </a:rPr>
              <a:t>IN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DATA </a:t>
            </a:r>
            <a:r>
              <a:rPr sz="2350" b="1" spc="-25" dirty="0">
                <a:solidFill>
                  <a:srgbClr val="ECEBE3"/>
                </a:solidFill>
                <a:latin typeface="Arial"/>
                <a:cs typeface="Arial"/>
              </a:rPr>
              <a:t>BY </a:t>
            </a: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MAKING</a:t>
            </a:r>
            <a:r>
              <a:rPr sz="23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COMPLEX</a:t>
            </a:r>
            <a:r>
              <a:rPr sz="23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DATA</a:t>
            </a:r>
            <a:r>
              <a:rPr sz="23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25" dirty="0">
                <a:solidFill>
                  <a:srgbClr val="ECEBE3"/>
                </a:solidFill>
                <a:latin typeface="Arial"/>
                <a:cs typeface="Arial"/>
              </a:rPr>
              <a:t>MORE</a:t>
            </a:r>
            <a:r>
              <a:rPr sz="23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55" dirty="0">
                <a:solidFill>
                  <a:srgbClr val="ECEBE3"/>
                </a:solidFill>
                <a:latin typeface="Arial"/>
                <a:cs typeface="Arial"/>
              </a:rPr>
              <a:t>ACCESSIBLE,</a:t>
            </a:r>
            <a:r>
              <a:rPr sz="23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70" dirty="0">
                <a:solidFill>
                  <a:srgbClr val="ECEBE3"/>
                </a:solidFill>
                <a:latin typeface="Arial"/>
                <a:cs typeface="Arial"/>
              </a:rPr>
              <a:t>UNDERSTANDABLE,</a:t>
            </a:r>
            <a:r>
              <a:rPr sz="23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20" dirty="0">
                <a:solidFill>
                  <a:srgbClr val="ECEBE3"/>
                </a:solidFill>
                <a:latin typeface="Arial"/>
                <a:cs typeface="Arial"/>
              </a:rPr>
              <a:t>AND</a:t>
            </a:r>
            <a:r>
              <a:rPr sz="23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45" dirty="0">
                <a:solidFill>
                  <a:srgbClr val="ECEBE3"/>
                </a:solidFill>
                <a:latin typeface="Arial"/>
                <a:cs typeface="Arial"/>
              </a:rPr>
              <a:t>USABLE.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5143500"/>
            <a:ext cx="8353424" cy="45434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2792" y="444301"/>
            <a:ext cx="5791199" cy="42100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5084" y="2858396"/>
            <a:ext cx="7562849" cy="64007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3256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110"/>
              </a:spcBef>
            </a:pPr>
            <a:r>
              <a:rPr spc="-509" dirty="0"/>
              <a:t>D</a:t>
            </a:r>
            <a:r>
              <a:rPr spc="-835" dirty="0"/>
              <a:t>A</a:t>
            </a:r>
            <a:r>
              <a:rPr spc="-700" dirty="0"/>
              <a:t>T</a:t>
            </a:r>
            <a:r>
              <a:rPr dirty="0"/>
              <a:t>A</a:t>
            </a:r>
            <a:r>
              <a:rPr spc="-655" dirty="0"/>
              <a:t> </a:t>
            </a:r>
            <a:r>
              <a:rPr spc="-340" dirty="0"/>
              <a:t>VIS</a:t>
            </a:r>
            <a:r>
              <a:rPr spc="-480" dirty="0"/>
              <a:t>U</a:t>
            </a:r>
            <a:r>
              <a:rPr spc="-340" dirty="0"/>
              <a:t>ALIZ</a:t>
            </a:r>
            <a:r>
              <a:rPr spc="-844" dirty="0"/>
              <a:t>A</a:t>
            </a:r>
            <a:r>
              <a:rPr spc="-340" dirty="0"/>
              <a:t>TIO</a:t>
            </a:r>
            <a:r>
              <a:rPr spc="-10" dirty="0"/>
              <a:t>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054288"/>
            <a:ext cx="18288000" cy="8229600"/>
            <a:chOff x="0" y="2054288"/>
            <a:chExt cx="182880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54288"/>
              <a:ext cx="18287999" cy="82295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570" y="3466258"/>
              <a:ext cx="75274" cy="752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570" y="5530931"/>
              <a:ext cx="75274" cy="752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310" y="8101019"/>
              <a:ext cx="64521" cy="6452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7101" rIns="0" bIns="0" rtlCol="0">
            <a:spAutoFit/>
          </a:bodyPr>
          <a:lstStyle/>
          <a:p>
            <a:pPr marL="313055">
              <a:lnSpc>
                <a:spcPct val="100000"/>
              </a:lnSpc>
              <a:spcBef>
                <a:spcPts val="110"/>
              </a:spcBef>
            </a:pPr>
            <a:r>
              <a:rPr spc="-254" dirty="0"/>
              <a:t>USES</a:t>
            </a:r>
            <a:r>
              <a:rPr spc="-650" dirty="0"/>
              <a:t> </a:t>
            </a:r>
            <a:r>
              <a:rPr spc="-165" dirty="0"/>
              <a:t>OF</a:t>
            </a:r>
            <a:r>
              <a:rPr spc="-645" dirty="0"/>
              <a:t> </a:t>
            </a:r>
            <a:r>
              <a:rPr spc="-509" dirty="0"/>
              <a:t>D</a:t>
            </a:r>
            <a:r>
              <a:rPr spc="-835" dirty="0"/>
              <a:t>A</a:t>
            </a:r>
            <a:r>
              <a:rPr spc="-700" dirty="0"/>
              <a:t>T</a:t>
            </a:r>
            <a:r>
              <a:rPr dirty="0"/>
              <a:t>A</a:t>
            </a:r>
            <a:r>
              <a:rPr spc="-645" dirty="0"/>
              <a:t> </a:t>
            </a:r>
            <a:r>
              <a:rPr spc="-330" dirty="0"/>
              <a:t>ANA</a:t>
            </a:r>
            <a:r>
              <a:rPr spc="-880" dirty="0"/>
              <a:t>L</a:t>
            </a:r>
            <a:r>
              <a:rPr spc="-560" dirty="0"/>
              <a:t>Y</a:t>
            </a:r>
            <a:r>
              <a:rPr spc="-330" dirty="0"/>
              <a:t>SI</a:t>
            </a:r>
            <a:r>
              <a:rPr dirty="0"/>
              <a:t>S</a:t>
            </a:r>
            <a:r>
              <a:rPr spc="-650" dirty="0"/>
              <a:t> </a:t>
            </a:r>
            <a:r>
              <a:rPr spc="-340" dirty="0"/>
              <a:t>LIBRA</a:t>
            </a:r>
            <a:r>
              <a:rPr spc="-570" dirty="0"/>
              <a:t>R</a:t>
            </a:r>
            <a:r>
              <a:rPr spc="-10" dirty="0"/>
              <a:t>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75417" y="7777530"/>
            <a:ext cx="5528310" cy="203327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654050">
              <a:lnSpc>
                <a:spcPct val="100000"/>
              </a:lnSpc>
              <a:spcBef>
                <a:spcPts val="1110"/>
              </a:spcBef>
            </a:pPr>
            <a:r>
              <a:rPr sz="2200" b="1" spc="-114" dirty="0">
                <a:solidFill>
                  <a:srgbClr val="0097B1"/>
                </a:solidFill>
                <a:latin typeface="Arial"/>
                <a:cs typeface="Arial"/>
              </a:rPr>
              <a:t>Joining</a:t>
            </a:r>
            <a:r>
              <a:rPr sz="2200" b="1" spc="-18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200" b="1" spc="-85" dirty="0">
                <a:solidFill>
                  <a:srgbClr val="0097B1"/>
                </a:solidFill>
                <a:latin typeface="Arial"/>
                <a:cs typeface="Arial"/>
              </a:rPr>
              <a:t>and</a:t>
            </a:r>
            <a:r>
              <a:rPr sz="2200" b="1" spc="-18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200" b="1" spc="-110" dirty="0">
                <a:solidFill>
                  <a:srgbClr val="0097B1"/>
                </a:solidFill>
                <a:latin typeface="Arial"/>
                <a:cs typeface="Arial"/>
              </a:rPr>
              <a:t>Merging:</a:t>
            </a:r>
            <a:r>
              <a:rPr sz="2200" b="1" spc="-180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200" b="1" spc="-110" dirty="0">
                <a:solidFill>
                  <a:srgbClr val="0097B1"/>
                </a:solidFill>
                <a:latin typeface="Arial"/>
                <a:cs typeface="Arial"/>
              </a:rPr>
              <a:t>Pandas</a:t>
            </a:r>
            <a:r>
              <a:rPr sz="2200" b="1" spc="-18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200" b="1" spc="-65" dirty="0">
                <a:solidFill>
                  <a:srgbClr val="0097B1"/>
                </a:solidFill>
                <a:latin typeface="Arial"/>
                <a:cs typeface="Arial"/>
              </a:rPr>
              <a:t>is</a:t>
            </a:r>
            <a:r>
              <a:rPr sz="2200" b="1" spc="-18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200" b="1" spc="-95" dirty="0">
                <a:solidFill>
                  <a:srgbClr val="0097B1"/>
                </a:solidFill>
                <a:latin typeface="Arial"/>
                <a:cs typeface="Arial"/>
              </a:rPr>
              <a:t>used</a:t>
            </a:r>
            <a:r>
              <a:rPr sz="2200" b="1" spc="-180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0097B1"/>
                </a:solidFill>
                <a:latin typeface="Arial"/>
                <a:cs typeface="Arial"/>
              </a:rPr>
              <a:t>to</a:t>
            </a:r>
            <a:endParaRPr sz="2200">
              <a:latin typeface="Arial"/>
              <a:cs typeface="Arial"/>
            </a:endParaRPr>
          </a:p>
          <a:p>
            <a:pPr marL="12700" marR="5080" indent="433705">
              <a:lnSpc>
                <a:spcPts val="4060"/>
              </a:lnSpc>
              <a:spcBef>
                <a:spcPts val="290"/>
              </a:spcBef>
            </a:pPr>
            <a:r>
              <a:rPr sz="2400" b="1" spc="-100" dirty="0">
                <a:solidFill>
                  <a:srgbClr val="0097B1"/>
                </a:solidFill>
                <a:latin typeface="Arial"/>
                <a:cs typeface="Arial"/>
              </a:rPr>
              <a:t>combine</a:t>
            </a:r>
            <a:r>
              <a:rPr sz="2400" b="1" spc="-19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0097B1"/>
                </a:solidFill>
                <a:latin typeface="Arial"/>
                <a:cs typeface="Arial"/>
              </a:rPr>
              <a:t>datasets</a:t>
            </a:r>
            <a:r>
              <a:rPr sz="2400" b="1" spc="-190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400" b="1" spc="-85" dirty="0">
                <a:solidFill>
                  <a:srgbClr val="0097B1"/>
                </a:solidFill>
                <a:latin typeface="Arial"/>
                <a:cs typeface="Arial"/>
              </a:rPr>
              <a:t>when</a:t>
            </a:r>
            <a:r>
              <a:rPr sz="2400" b="1" spc="-19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97B1"/>
                </a:solidFill>
                <a:latin typeface="Arial"/>
                <a:cs typeface="Arial"/>
              </a:rPr>
              <a:t>additional </a:t>
            </a:r>
            <a:r>
              <a:rPr sz="2400" b="1" spc="-105" dirty="0">
                <a:solidFill>
                  <a:srgbClr val="0097B1"/>
                </a:solidFill>
                <a:latin typeface="Arial"/>
                <a:cs typeface="Arial"/>
              </a:rPr>
              <a:t>information,</a:t>
            </a:r>
            <a:r>
              <a:rPr sz="2400" b="1" spc="-190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400" b="1" spc="-95" dirty="0">
                <a:solidFill>
                  <a:srgbClr val="0097B1"/>
                </a:solidFill>
                <a:latin typeface="Arial"/>
                <a:cs typeface="Arial"/>
              </a:rPr>
              <a:t>such</a:t>
            </a:r>
            <a:r>
              <a:rPr sz="2400" b="1" spc="-18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400" b="1" spc="-55" dirty="0">
                <a:solidFill>
                  <a:srgbClr val="0097B1"/>
                </a:solidFill>
                <a:latin typeface="Arial"/>
                <a:cs typeface="Arial"/>
              </a:rPr>
              <a:t>as</a:t>
            </a:r>
            <a:r>
              <a:rPr sz="2400" b="1" spc="-190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400" b="1" spc="-105" dirty="0">
                <a:solidFill>
                  <a:srgbClr val="0097B1"/>
                </a:solidFill>
                <a:latin typeface="Arial"/>
                <a:cs typeface="Arial"/>
              </a:rPr>
              <a:t>customer</a:t>
            </a:r>
            <a:r>
              <a:rPr sz="2400" b="1" spc="-18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400" b="1" spc="-114" dirty="0">
                <a:solidFill>
                  <a:srgbClr val="0097B1"/>
                </a:solidFill>
                <a:latin typeface="Arial"/>
                <a:cs typeface="Arial"/>
              </a:rPr>
              <a:t>reviews</a:t>
            </a:r>
            <a:r>
              <a:rPr sz="2400" b="1" spc="-190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0097B1"/>
                </a:solidFill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  <a:p>
            <a:pPr marL="321945">
              <a:lnSpc>
                <a:spcPct val="100000"/>
              </a:lnSpc>
              <a:spcBef>
                <a:spcPts val="855"/>
              </a:spcBef>
            </a:pPr>
            <a:r>
              <a:rPr sz="2400" b="1" spc="-95" dirty="0">
                <a:solidFill>
                  <a:srgbClr val="0097B1"/>
                </a:solidFill>
                <a:latin typeface="Arial"/>
                <a:cs typeface="Arial"/>
              </a:rPr>
              <a:t>hotel</a:t>
            </a:r>
            <a:r>
              <a:rPr sz="2400" b="1" spc="-19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400" b="1" spc="-110" dirty="0">
                <a:solidFill>
                  <a:srgbClr val="0097B1"/>
                </a:solidFill>
                <a:latin typeface="Arial"/>
                <a:cs typeface="Arial"/>
              </a:rPr>
              <a:t>amenities,</a:t>
            </a:r>
            <a:r>
              <a:rPr sz="2400" b="1" spc="-19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400" b="1" spc="-55" dirty="0">
                <a:solidFill>
                  <a:srgbClr val="0097B1"/>
                </a:solidFill>
                <a:latin typeface="Arial"/>
                <a:cs typeface="Arial"/>
              </a:rPr>
              <a:t>is</a:t>
            </a:r>
            <a:r>
              <a:rPr sz="2400" b="1" spc="-190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400" b="1" spc="-120" dirty="0">
                <a:solidFill>
                  <a:srgbClr val="0097B1"/>
                </a:solidFill>
                <a:latin typeface="Arial"/>
                <a:cs typeface="Arial"/>
              </a:rPr>
              <a:t>available</a:t>
            </a:r>
            <a:r>
              <a:rPr sz="2400" b="1" spc="-19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0097B1"/>
                </a:solidFill>
                <a:latin typeface="Arial"/>
                <a:cs typeface="Arial"/>
              </a:rPr>
              <a:t>separately.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2554" y="2152229"/>
            <a:ext cx="5430520" cy="25393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53135">
              <a:lnSpc>
                <a:spcPct val="100000"/>
              </a:lnSpc>
              <a:spcBef>
                <a:spcPts val="110"/>
              </a:spcBef>
            </a:pPr>
            <a:r>
              <a:rPr sz="4550" b="1" spc="-760" dirty="0">
                <a:solidFill>
                  <a:srgbClr val="737373"/>
                </a:solidFill>
                <a:latin typeface="Arial"/>
                <a:cs typeface="Arial"/>
              </a:rPr>
              <a:t>P</a:t>
            </a:r>
            <a:r>
              <a:rPr sz="4550" b="1" spc="-290" dirty="0">
                <a:solidFill>
                  <a:srgbClr val="737373"/>
                </a:solidFill>
                <a:latin typeface="Arial"/>
                <a:cs typeface="Arial"/>
              </a:rPr>
              <a:t>AN</a:t>
            </a:r>
            <a:r>
              <a:rPr sz="4550" b="1" spc="-445" dirty="0">
                <a:solidFill>
                  <a:srgbClr val="737373"/>
                </a:solidFill>
                <a:latin typeface="Arial"/>
                <a:cs typeface="Arial"/>
              </a:rPr>
              <a:t>D</a:t>
            </a:r>
            <a:r>
              <a:rPr sz="4550" b="1" spc="-290" dirty="0">
                <a:solidFill>
                  <a:srgbClr val="737373"/>
                </a:solidFill>
                <a:latin typeface="Arial"/>
                <a:cs typeface="Arial"/>
              </a:rPr>
              <a:t>A</a:t>
            </a:r>
            <a:r>
              <a:rPr sz="4550" b="1" spc="-10" dirty="0">
                <a:solidFill>
                  <a:srgbClr val="737373"/>
                </a:solidFill>
                <a:latin typeface="Arial"/>
                <a:cs typeface="Arial"/>
              </a:rPr>
              <a:t>S</a:t>
            </a:r>
            <a:endParaRPr sz="4550">
              <a:latin typeface="Arial"/>
              <a:cs typeface="Arial"/>
            </a:endParaRPr>
          </a:p>
          <a:p>
            <a:pPr marL="12700" marR="5080" algn="ctr">
              <a:lnSpc>
                <a:spcPct val="141100"/>
              </a:lnSpc>
              <a:spcBef>
                <a:spcPts val="2125"/>
              </a:spcBef>
            </a:pPr>
            <a:r>
              <a:rPr sz="2400" b="1" spc="-80" dirty="0">
                <a:solidFill>
                  <a:srgbClr val="0097B1"/>
                </a:solidFill>
                <a:latin typeface="Arial"/>
                <a:cs typeface="Arial"/>
              </a:rPr>
              <a:t>Data</a:t>
            </a:r>
            <a:r>
              <a:rPr sz="2400" b="1" spc="-200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400" b="1" spc="-105" dirty="0">
                <a:solidFill>
                  <a:srgbClr val="0097B1"/>
                </a:solidFill>
                <a:latin typeface="Arial"/>
                <a:cs typeface="Arial"/>
              </a:rPr>
              <a:t>Manipulation:.</a:t>
            </a:r>
            <a:r>
              <a:rPr sz="2400" b="1" spc="-19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0097B1"/>
                </a:solidFill>
                <a:latin typeface="Arial"/>
                <a:cs typeface="Arial"/>
              </a:rPr>
              <a:t>It</a:t>
            </a:r>
            <a:r>
              <a:rPr sz="2400" b="1" spc="-19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400" b="1" spc="-95" dirty="0">
                <a:solidFill>
                  <a:srgbClr val="0097B1"/>
                </a:solidFill>
                <a:latin typeface="Arial"/>
                <a:cs typeface="Arial"/>
              </a:rPr>
              <a:t>allows</a:t>
            </a:r>
            <a:r>
              <a:rPr sz="2400" b="1" spc="-19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97B1"/>
                </a:solidFill>
                <a:latin typeface="Arial"/>
                <a:cs typeface="Arial"/>
              </a:rPr>
              <a:t>filtering, </a:t>
            </a:r>
            <a:r>
              <a:rPr sz="2400" b="1" spc="-110" dirty="0">
                <a:solidFill>
                  <a:srgbClr val="0097B1"/>
                </a:solidFill>
                <a:latin typeface="Arial"/>
                <a:cs typeface="Arial"/>
              </a:rPr>
              <a:t>grouping,</a:t>
            </a:r>
            <a:r>
              <a:rPr sz="2400" b="1" spc="-19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400" b="1" spc="-75" dirty="0">
                <a:solidFill>
                  <a:srgbClr val="0097B1"/>
                </a:solidFill>
                <a:latin typeface="Arial"/>
                <a:cs typeface="Arial"/>
              </a:rPr>
              <a:t>and</a:t>
            </a:r>
            <a:r>
              <a:rPr sz="2400" b="1" spc="-19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400" b="1" spc="-105" dirty="0">
                <a:solidFill>
                  <a:srgbClr val="0097B1"/>
                </a:solidFill>
                <a:latin typeface="Arial"/>
                <a:cs typeface="Arial"/>
              </a:rPr>
              <a:t>aggregating</a:t>
            </a:r>
            <a:r>
              <a:rPr sz="2400" b="1" spc="-19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400" b="1" spc="-80" dirty="0">
                <a:solidFill>
                  <a:srgbClr val="0097B1"/>
                </a:solidFill>
                <a:latin typeface="Arial"/>
                <a:cs typeface="Arial"/>
              </a:rPr>
              <a:t>data</a:t>
            </a:r>
            <a:r>
              <a:rPr sz="2400" b="1" spc="-19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0097B1"/>
                </a:solidFill>
                <a:latin typeface="Arial"/>
                <a:cs typeface="Arial"/>
              </a:rPr>
              <a:t>to</a:t>
            </a:r>
            <a:r>
              <a:rPr sz="2400" b="1" spc="-19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0097B1"/>
                </a:solidFill>
                <a:latin typeface="Arial"/>
                <a:cs typeface="Arial"/>
              </a:rPr>
              <a:t>derive </a:t>
            </a:r>
            <a:r>
              <a:rPr sz="2400" b="1" spc="-105" dirty="0">
                <a:solidFill>
                  <a:srgbClr val="0097B1"/>
                </a:solidFill>
                <a:latin typeface="Arial"/>
                <a:cs typeface="Arial"/>
              </a:rPr>
              <a:t>meaningful</a:t>
            </a:r>
            <a:r>
              <a:rPr sz="2400" b="1" spc="-17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97B1"/>
                </a:solidFill>
                <a:latin typeface="Arial"/>
                <a:cs typeface="Arial"/>
              </a:rPr>
              <a:t>insights.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220658" y="3687329"/>
            <a:ext cx="76200" cy="4019550"/>
            <a:chOff x="6220658" y="3687329"/>
            <a:chExt cx="76200" cy="401955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0658" y="3687329"/>
              <a:ext cx="76200" cy="761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0658" y="7630678"/>
              <a:ext cx="76200" cy="7619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6609943" y="3459840"/>
            <a:ext cx="5628005" cy="420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b="1" spc="-110" dirty="0">
                <a:solidFill>
                  <a:srgbClr val="737373"/>
                </a:solidFill>
                <a:latin typeface="Arial"/>
                <a:cs typeface="Arial"/>
              </a:rPr>
              <a:t>Data</a:t>
            </a:r>
            <a:r>
              <a:rPr sz="2600" b="1" spc="-210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2600" b="1" spc="-140" dirty="0">
                <a:solidFill>
                  <a:srgbClr val="737373"/>
                </a:solidFill>
                <a:latin typeface="Arial"/>
                <a:cs typeface="Arial"/>
              </a:rPr>
              <a:t>Visualization:</a:t>
            </a:r>
            <a:r>
              <a:rPr sz="2600" b="1" spc="-204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2600" b="1" spc="-135" dirty="0">
                <a:solidFill>
                  <a:srgbClr val="737373"/>
                </a:solidFill>
                <a:latin typeface="Arial"/>
                <a:cs typeface="Arial"/>
              </a:rPr>
              <a:t>Matplotlib</a:t>
            </a:r>
            <a:r>
              <a:rPr sz="2600" b="1" spc="-204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2600" b="1" spc="-130" dirty="0">
                <a:solidFill>
                  <a:srgbClr val="737373"/>
                </a:solidFill>
                <a:latin typeface="Arial"/>
                <a:cs typeface="Arial"/>
              </a:rPr>
              <a:t>allows</a:t>
            </a:r>
            <a:r>
              <a:rPr sz="2600" b="1" spc="-204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737373"/>
                </a:solidFill>
                <a:latin typeface="Arial"/>
                <a:cs typeface="Arial"/>
              </a:rPr>
              <a:t>the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75377" y="4117065"/>
            <a:ext cx="5812155" cy="420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b="1" spc="-135" dirty="0">
                <a:solidFill>
                  <a:srgbClr val="737373"/>
                </a:solidFill>
                <a:latin typeface="Arial"/>
                <a:cs typeface="Arial"/>
              </a:rPr>
              <a:t>creation</a:t>
            </a:r>
            <a:r>
              <a:rPr sz="2600" b="1" spc="-235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2600" b="1" spc="-50" dirty="0">
                <a:solidFill>
                  <a:srgbClr val="737373"/>
                </a:solidFill>
                <a:latin typeface="Arial"/>
                <a:cs typeface="Arial"/>
              </a:rPr>
              <a:t>of</a:t>
            </a:r>
            <a:r>
              <a:rPr sz="2600" b="1" spc="-20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2600" b="1" spc="-150" dirty="0">
                <a:solidFill>
                  <a:srgbClr val="737373"/>
                </a:solidFill>
                <a:latin typeface="Arial"/>
                <a:cs typeface="Arial"/>
              </a:rPr>
              <a:t>various</a:t>
            </a:r>
            <a:r>
              <a:rPr sz="2600" b="1" spc="-229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2600" b="1" spc="-140" dirty="0">
                <a:solidFill>
                  <a:srgbClr val="737373"/>
                </a:solidFill>
                <a:latin typeface="Arial"/>
                <a:cs typeface="Arial"/>
              </a:rPr>
              <a:t>visualizations</a:t>
            </a:r>
            <a:r>
              <a:rPr sz="2600" b="1" spc="-235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2600" b="1" spc="-135" dirty="0">
                <a:solidFill>
                  <a:srgbClr val="737373"/>
                </a:solidFill>
                <a:latin typeface="Arial"/>
                <a:cs typeface="Arial"/>
              </a:rPr>
              <a:t>like</a:t>
            </a:r>
            <a:r>
              <a:rPr sz="2600" b="1" spc="-229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2600" b="1" spc="-30" dirty="0">
                <a:solidFill>
                  <a:srgbClr val="737373"/>
                </a:solidFill>
                <a:latin typeface="Arial"/>
                <a:cs typeface="Arial"/>
              </a:rPr>
              <a:t>line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5072" y="4774289"/>
            <a:ext cx="11848465" cy="3049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25795">
              <a:lnSpc>
                <a:spcPct val="100000"/>
              </a:lnSpc>
              <a:spcBef>
                <a:spcPts val="90"/>
              </a:spcBef>
            </a:pPr>
            <a:r>
              <a:rPr sz="2600" b="1" spc="-140" dirty="0">
                <a:solidFill>
                  <a:srgbClr val="737373"/>
                </a:solidFill>
                <a:latin typeface="Arial"/>
                <a:cs typeface="Arial"/>
              </a:rPr>
              <a:t>plots,</a:t>
            </a:r>
            <a:r>
              <a:rPr sz="2600" b="1" spc="-235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2600" b="1" spc="-110" dirty="0">
                <a:solidFill>
                  <a:srgbClr val="737373"/>
                </a:solidFill>
                <a:latin typeface="Arial"/>
                <a:cs typeface="Arial"/>
              </a:rPr>
              <a:t>bar</a:t>
            </a:r>
            <a:r>
              <a:rPr sz="2600" b="1" spc="-235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2600" b="1" spc="-135" dirty="0">
                <a:solidFill>
                  <a:srgbClr val="737373"/>
                </a:solidFill>
                <a:latin typeface="Arial"/>
                <a:cs typeface="Arial"/>
              </a:rPr>
              <a:t>charts,</a:t>
            </a:r>
            <a:r>
              <a:rPr sz="2600" b="1" spc="-229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2600" b="1" spc="-114" dirty="0">
                <a:solidFill>
                  <a:srgbClr val="737373"/>
                </a:solidFill>
                <a:latin typeface="Arial"/>
                <a:cs typeface="Arial"/>
              </a:rPr>
              <a:t>and</a:t>
            </a:r>
            <a:r>
              <a:rPr sz="2600" b="1" spc="-235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2600" b="1" spc="-125" dirty="0">
                <a:solidFill>
                  <a:srgbClr val="737373"/>
                </a:solidFill>
                <a:latin typeface="Arial"/>
                <a:cs typeface="Arial"/>
              </a:rPr>
              <a:t>scatter</a:t>
            </a:r>
            <a:r>
              <a:rPr sz="2600" b="1" spc="-235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2600" b="1" spc="-125" dirty="0">
                <a:solidFill>
                  <a:srgbClr val="737373"/>
                </a:solidFill>
                <a:latin typeface="Arial"/>
                <a:cs typeface="Arial"/>
              </a:rPr>
              <a:t>plots</a:t>
            </a:r>
            <a:r>
              <a:rPr sz="2600" b="1" spc="-229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2600" b="1" spc="-85" dirty="0">
                <a:solidFill>
                  <a:srgbClr val="737373"/>
                </a:solidFill>
                <a:latin typeface="Arial"/>
                <a:cs typeface="Arial"/>
              </a:rPr>
              <a:t>to</a:t>
            </a:r>
            <a:r>
              <a:rPr sz="2600" b="1" spc="-235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2600" b="1" spc="-35" dirty="0">
                <a:solidFill>
                  <a:srgbClr val="737373"/>
                </a:solidFill>
                <a:latin typeface="Arial"/>
                <a:cs typeface="Arial"/>
              </a:rPr>
              <a:t>depict</a:t>
            </a:r>
            <a:endParaRPr sz="2600">
              <a:latin typeface="Arial"/>
              <a:cs typeface="Arial"/>
            </a:endParaRPr>
          </a:p>
          <a:p>
            <a:pPr marL="255904" marR="262890" indent="-218440">
              <a:lnSpc>
                <a:spcPct val="105400"/>
              </a:lnSpc>
              <a:spcBef>
                <a:spcPts val="1885"/>
              </a:spcBef>
              <a:tabLst>
                <a:tab pos="5734685" algn="l"/>
              </a:tabLst>
            </a:pPr>
            <a:r>
              <a:rPr sz="3600" b="1" spc="-150" baseline="23148" dirty="0">
                <a:solidFill>
                  <a:srgbClr val="0097B1"/>
                </a:solidFill>
                <a:latin typeface="Arial"/>
                <a:cs typeface="Arial"/>
              </a:rPr>
              <a:t>Handling</a:t>
            </a:r>
            <a:r>
              <a:rPr sz="3600" b="1" spc="-307" baseline="23148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3600" b="1" spc="-150" baseline="23148" dirty="0">
                <a:solidFill>
                  <a:srgbClr val="0097B1"/>
                </a:solidFill>
                <a:latin typeface="Arial"/>
                <a:cs typeface="Arial"/>
              </a:rPr>
              <a:t>Missing</a:t>
            </a:r>
            <a:r>
              <a:rPr sz="3600" b="1" spc="-300" baseline="23148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3600" b="1" spc="-120" baseline="23148" dirty="0">
                <a:solidFill>
                  <a:srgbClr val="0097B1"/>
                </a:solidFill>
                <a:latin typeface="Arial"/>
                <a:cs typeface="Arial"/>
              </a:rPr>
              <a:t>Data:</a:t>
            </a:r>
            <a:r>
              <a:rPr sz="3600" b="1" spc="-300" baseline="23148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3600" b="1" spc="-165" baseline="23148" dirty="0">
                <a:solidFill>
                  <a:srgbClr val="0097B1"/>
                </a:solidFill>
                <a:latin typeface="Arial"/>
                <a:cs typeface="Arial"/>
              </a:rPr>
              <a:t>Pandas'</a:t>
            </a:r>
            <a:r>
              <a:rPr sz="3600" b="1" spc="-307" baseline="23148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3600" b="1" spc="-15" baseline="23148" dirty="0">
                <a:solidFill>
                  <a:srgbClr val="0097B1"/>
                </a:solidFill>
                <a:latin typeface="Arial"/>
                <a:cs typeface="Arial"/>
              </a:rPr>
              <a:t>functions</a:t>
            </a:r>
            <a:r>
              <a:rPr sz="3600" b="1" baseline="23148" dirty="0">
                <a:solidFill>
                  <a:srgbClr val="0097B1"/>
                </a:solidFill>
                <a:latin typeface="Arial"/>
                <a:cs typeface="Arial"/>
              </a:rPr>
              <a:t>	</a:t>
            </a:r>
            <a:r>
              <a:rPr sz="2600" b="1" spc="-140" dirty="0">
                <a:solidFill>
                  <a:srgbClr val="737373"/>
                </a:solidFill>
                <a:latin typeface="Arial"/>
                <a:cs typeface="Arial"/>
              </a:rPr>
              <a:t>booking</a:t>
            </a:r>
            <a:r>
              <a:rPr sz="2600" b="1" spc="-210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2600" b="1" spc="-145" dirty="0">
                <a:solidFill>
                  <a:srgbClr val="737373"/>
                </a:solidFill>
                <a:latin typeface="Arial"/>
                <a:cs typeface="Arial"/>
              </a:rPr>
              <a:t>trends,</a:t>
            </a:r>
            <a:r>
              <a:rPr sz="2600" b="1" spc="-204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2600" b="1" spc="-165" dirty="0">
                <a:solidFill>
                  <a:srgbClr val="737373"/>
                </a:solidFill>
                <a:latin typeface="Arial"/>
                <a:cs typeface="Arial"/>
              </a:rPr>
              <a:t>revenue</a:t>
            </a:r>
            <a:r>
              <a:rPr sz="2600" b="1" spc="-204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2600" b="1" spc="-140" dirty="0">
                <a:solidFill>
                  <a:srgbClr val="737373"/>
                </a:solidFill>
                <a:latin typeface="Arial"/>
                <a:cs typeface="Arial"/>
              </a:rPr>
              <a:t>fluctuations,</a:t>
            </a:r>
            <a:r>
              <a:rPr sz="2600" b="1" spc="-204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2600" b="1" spc="-25" dirty="0">
                <a:solidFill>
                  <a:srgbClr val="737373"/>
                </a:solidFill>
                <a:latin typeface="Arial"/>
                <a:cs typeface="Arial"/>
              </a:rPr>
              <a:t>and </a:t>
            </a:r>
            <a:r>
              <a:rPr sz="2400" b="1" spc="-100" dirty="0">
                <a:solidFill>
                  <a:srgbClr val="0097B1"/>
                </a:solidFill>
                <a:latin typeface="Arial"/>
                <a:cs typeface="Arial"/>
              </a:rPr>
              <a:t>handle</a:t>
            </a:r>
            <a:r>
              <a:rPr sz="2400" b="1" spc="-240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0097B1"/>
                </a:solidFill>
                <a:latin typeface="Arial"/>
                <a:cs typeface="Arial"/>
              </a:rPr>
              <a:t>missing</a:t>
            </a:r>
            <a:r>
              <a:rPr sz="2400" b="1" spc="-240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97B1"/>
                </a:solidFill>
                <a:latin typeface="Arial"/>
                <a:cs typeface="Arial"/>
              </a:rPr>
              <a:t>data</a:t>
            </a:r>
            <a:r>
              <a:rPr sz="2400" b="1" spc="19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0097B1"/>
                </a:solidFill>
                <a:latin typeface="Arial"/>
                <a:cs typeface="Arial"/>
              </a:rPr>
              <a:t>points</a:t>
            </a:r>
            <a:r>
              <a:rPr sz="2400" b="1" spc="-240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400" b="1" spc="-40" dirty="0">
                <a:solidFill>
                  <a:srgbClr val="0097B1"/>
                </a:solidFill>
                <a:latin typeface="Arial"/>
                <a:cs typeface="Arial"/>
              </a:rPr>
              <a:t>effectively,</a:t>
            </a:r>
            <a:endParaRPr sz="2400">
              <a:latin typeface="Arial"/>
              <a:cs typeface="Arial"/>
            </a:endParaRPr>
          </a:p>
          <a:p>
            <a:pPr marL="7059295">
              <a:lnSpc>
                <a:spcPts val="1655"/>
              </a:lnSpc>
            </a:pPr>
            <a:r>
              <a:rPr sz="2600" b="1" spc="-140" dirty="0">
                <a:solidFill>
                  <a:srgbClr val="737373"/>
                </a:solidFill>
                <a:latin typeface="Arial"/>
                <a:cs typeface="Arial"/>
              </a:rPr>
              <a:t>customer</a:t>
            </a:r>
            <a:r>
              <a:rPr sz="2600" b="1" spc="-204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2600" b="1" spc="-60" dirty="0">
                <a:solidFill>
                  <a:srgbClr val="737373"/>
                </a:solidFill>
                <a:latin typeface="Arial"/>
                <a:cs typeface="Arial"/>
              </a:rPr>
              <a:t>distribution.</a:t>
            </a:r>
            <a:endParaRPr sz="2600">
              <a:latin typeface="Arial"/>
              <a:cs typeface="Arial"/>
            </a:endParaRPr>
          </a:p>
          <a:p>
            <a:pPr marL="384175">
              <a:lnSpc>
                <a:spcPts val="2410"/>
              </a:lnSpc>
            </a:pPr>
            <a:r>
              <a:rPr sz="2400" b="1" spc="-105" dirty="0">
                <a:solidFill>
                  <a:srgbClr val="0097B1"/>
                </a:solidFill>
                <a:latin typeface="Arial"/>
                <a:cs typeface="Arial"/>
              </a:rPr>
              <a:t>ensuring</a:t>
            </a:r>
            <a:r>
              <a:rPr sz="2400" b="1" spc="-19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400" b="1" spc="-80" dirty="0">
                <a:solidFill>
                  <a:srgbClr val="0097B1"/>
                </a:solidFill>
                <a:latin typeface="Arial"/>
                <a:cs typeface="Arial"/>
              </a:rPr>
              <a:t>data</a:t>
            </a:r>
            <a:r>
              <a:rPr sz="2400" b="1" spc="-19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400" b="1" spc="-100" dirty="0">
                <a:solidFill>
                  <a:srgbClr val="0097B1"/>
                </a:solidFill>
                <a:latin typeface="Arial"/>
                <a:cs typeface="Arial"/>
              </a:rPr>
              <a:t>quality</a:t>
            </a:r>
            <a:r>
              <a:rPr sz="2400" b="1" spc="-19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400" b="1" spc="-75" dirty="0">
                <a:solidFill>
                  <a:srgbClr val="0097B1"/>
                </a:solidFill>
                <a:latin typeface="Arial"/>
                <a:cs typeface="Arial"/>
              </a:rPr>
              <a:t>and</a:t>
            </a:r>
            <a:r>
              <a:rPr sz="2400" b="1" spc="-190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97B1"/>
                </a:solidFill>
                <a:latin typeface="Arial"/>
                <a:cs typeface="Arial"/>
              </a:rPr>
              <a:t>preventing</a:t>
            </a:r>
            <a:endParaRPr sz="2400">
              <a:latin typeface="Arial"/>
              <a:cs typeface="Arial"/>
            </a:endParaRPr>
          </a:p>
          <a:p>
            <a:pPr marL="1125220">
              <a:lnSpc>
                <a:spcPct val="100000"/>
              </a:lnSpc>
              <a:spcBef>
                <a:spcPts val="1185"/>
              </a:spcBef>
            </a:pPr>
            <a:r>
              <a:rPr sz="2400" b="1" spc="-40" dirty="0">
                <a:solidFill>
                  <a:srgbClr val="0097B1"/>
                </a:solidFill>
                <a:latin typeface="Arial"/>
                <a:cs typeface="Arial"/>
              </a:rPr>
              <a:t>biases</a:t>
            </a:r>
            <a:r>
              <a:rPr sz="2400" b="1" spc="50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400" b="1" spc="-55" dirty="0">
                <a:solidFill>
                  <a:srgbClr val="0097B1"/>
                </a:solidFill>
                <a:latin typeface="Arial"/>
                <a:cs typeface="Arial"/>
              </a:rPr>
              <a:t>in</a:t>
            </a:r>
            <a:r>
              <a:rPr sz="2400" b="1" spc="-240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400" b="1" spc="-80" dirty="0">
                <a:solidFill>
                  <a:srgbClr val="0097B1"/>
                </a:solidFill>
                <a:latin typeface="Arial"/>
                <a:cs typeface="Arial"/>
              </a:rPr>
              <a:t>the</a:t>
            </a:r>
            <a:r>
              <a:rPr sz="2400" b="1" spc="-240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97B1"/>
                </a:solidFill>
                <a:latin typeface="Arial"/>
                <a:cs typeface="Arial"/>
              </a:rPr>
              <a:t>analysis.</a:t>
            </a:r>
            <a:endParaRPr sz="2400">
              <a:latin typeface="Arial"/>
              <a:cs typeface="Arial"/>
            </a:endParaRPr>
          </a:p>
          <a:p>
            <a:pPr marL="6235700">
              <a:lnSpc>
                <a:spcPct val="100000"/>
              </a:lnSpc>
              <a:spcBef>
                <a:spcPts val="1230"/>
              </a:spcBef>
            </a:pPr>
            <a:r>
              <a:rPr sz="2600" b="1" spc="-125" dirty="0">
                <a:solidFill>
                  <a:srgbClr val="737373"/>
                </a:solidFill>
                <a:latin typeface="Arial"/>
                <a:cs typeface="Arial"/>
              </a:rPr>
              <a:t>Time</a:t>
            </a:r>
            <a:r>
              <a:rPr sz="2600" b="1" spc="-229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2600" b="1" spc="-135" dirty="0">
                <a:solidFill>
                  <a:srgbClr val="737373"/>
                </a:solidFill>
                <a:latin typeface="Arial"/>
                <a:cs typeface="Arial"/>
              </a:rPr>
              <a:t>Series</a:t>
            </a:r>
            <a:r>
              <a:rPr sz="2600" b="1" spc="-225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2600" b="1" spc="-135" dirty="0">
                <a:solidFill>
                  <a:srgbClr val="737373"/>
                </a:solidFill>
                <a:latin typeface="Arial"/>
                <a:cs typeface="Arial"/>
              </a:rPr>
              <a:t>Analysis:</a:t>
            </a:r>
            <a:r>
              <a:rPr sz="2600" b="1" spc="-229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2600" b="1" spc="-120" dirty="0">
                <a:solidFill>
                  <a:srgbClr val="737373"/>
                </a:solidFill>
                <a:latin typeface="Arial"/>
                <a:cs typeface="Arial"/>
              </a:rPr>
              <a:t>With</a:t>
            </a:r>
            <a:r>
              <a:rPr sz="2600" b="1" spc="-225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2600" b="1" spc="-35" dirty="0">
                <a:solidFill>
                  <a:srgbClr val="737373"/>
                </a:solidFill>
                <a:latin typeface="Arial"/>
                <a:cs typeface="Arial"/>
              </a:rPr>
              <a:t>Matplotlib,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12597" y="8060414"/>
            <a:ext cx="5462905" cy="420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b="1" spc="-120" dirty="0">
                <a:solidFill>
                  <a:srgbClr val="737373"/>
                </a:solidFill>
                <a:latin typeface="Arial"/>
                <a:cs typeface="Arial"/>
              </a:rPr>
              <a:t>time</a:t>
            </a:r>
            <a:r>
              <a:rPr sz="2600" b="1" spc="-235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2600" b="1" spc="-135" dirty="0">
                <a:solidFill>
                  <a:srgbClr val="737373"/>
                </a:solidFill>
                <a:latin typeface="Arial"/>
                <a:cs typeface="Arial"/>
              </a:rPr>
              <a:t>series</a:t>
            </a:r>
            <a:r>
              <a:rPr sz="2600" b="1" spc="-235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2600" b="1" spc="-125" dirty="0">
                <a:solidFill>
                  <a:srgbClr val="737373"/>
                </a:solidFill>
                <a:latin typeface="Arial"/>
                <a:cs typeface="Arial"/>
              </a:rPr>
              <a:t>plots</a:t>
            </a:r>
            <a:r>
              <a:rPr sz="2600" b="1" spc="-229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2600" b="1" spc="-105" dirty="0">
                <a:solidFill>
                  <a:srgbClr val="737373"/>
                </a:solidFill>
                <a:latin typeface="Arial"/>
                <a:cs typeface="Arial"/>
              </a:rPr>
              <a:t>can</a:t>
            </a:r>
            <a:r>
              <a:rPr sz="2600" b="1" spc="-235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2600" b="1" spc="-135" dirty="0">
                <a:solidFill>
                  <a:srgbClr val="737373"/>
                </a:solidFill>
                <a:latin typeface="Arial"/>
                <a:cs typeface="Arial"/>
              </a:rPr>
              <a:t>illustrate</a:t>
            </a:r>
            <a:r>
              <a:rPr sz="2600" b="1" spc="-229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2600" b="1" spc="-90" dirty="0">
                <a:solidFill>
                  <a:srgbClr val="737373"/>
                </a:solidFill>
                <a:latin typeface="Arial"/>
                <a:cs typeface="Arial"/>
              </a:rPr>
              <a:t>booking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90893" y="8717639"/>
            <a:ext cx="5106670" cy="420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b="1" spc="-120" dirty="0">
                <a:solidFill>
                  <a:srgbClr val="737373"/>
                </a:solidFill>
                <a:latin typeface="Arial"/>
                <a:cs typeface="Arial"/>
              </a:rPr>
              <a:t>patterns</a:t>
            </a:r>
            <a:r>
              <a:rPr sz="2600" b="1" spc="-225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2600" b="1" spc="-150" dirty="0">
                <a:solidFill>
                  <a:srgbClr val="737373"/>
                </a:solidFill>
                <a:latin typeface="Arial"/>
                <a:cs typeface="Arial"/>
              </a:rPr>
              <a:t>over</a:t>
            </a:r>
            <a:r>
              <a:rPr sz="2600" b="1" spc="-225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2600" b="1" spc="-140" dirty="0">
                <a:solidFill>
                  <a:srgbClr val="737373"/>
                </a:solidFill>
                <a:latin typeface="Arial"/>
                <a:cs typeface="Arial"/>
              </a:rPr>
              <a:t>specific</a:t>
            </a:r>
            <a:r>
              <a:rPr sz="2600" b="1" spc="-225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2600" b="1" spc="-120" dirty="0">
                <a:solidFill>
                  <a:srgbClr val="737373"/>
                </a:solidFill>
                <a:latin typeface="Arial"/>
                <a:cs typeface="Arial"/>
              </a:rPr>
              <a:t>time</a:t>
            </a:r>
            <a:r>
              <a:rPr sz="2600" b="1" spc="-225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2600" b="1" spc="-110" dirty="0">
                <a:solidFill>
                  <a:srgbClr val="737373"/>
                </a:solidFill>
                <a:latin typeface="Arial"/>
                <a:cs typeface="Arial"/>
              </a:rPr>
              <a:t>intervals,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39063" y="9374864"/>
            <a:ext cx="6183630" cy="420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00" b="1" spc="-145" dirty="0">
                <a:solidFill>
                  <a:srgbClr val="737373"/>
                </a:solidFill>
                <a:latin typeface="Arial"/>
                <a:cs typeface="Arial"/>
              </a:rPr>
              <a:t>highlighting</a:t>
            </a:r>
            <a:r>
              <a:rPr sz="2600" b="1" spc="-204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2600" b="1" spc="-135" dirty="0">
                <a:solidFill>
                  <a:srgbClr val="737373"/>
                </a:solidFill>
                <a:latin typeface="Arial"/>
                <a:cs typeface="Arial"/>
              </a:rPr>
              <a:t>seasonal</a:t>
            </a:r>
            <a:r>
              <a:rPr sz="2600" b="1" spc="-204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2600" b="1" spc="-145" dirty="0">
                <a:solidFill>
                  <a:srgbClr val="737373"/>
                </a:solidFill>
                <a:latin typeface="Arial"/>
                <a:cs typeface="Arial"/>
              </a:rPr>
              <a:t>variations</a:t>
            </a:r>
            <a:r>
              <a:rPr sz="2600" b="1" spc="-200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2600" b="1" spc="-114" dirty="0">
                <a:solidFill>
                  <a:srgbClr val="737373"/>
                </a:solidFill>
                <a:latin typeface="Arial"/>
                <a:cs typeface="Arial"/>
              </a:rPr>
              <a:t>and</a:t>
            </a:r>
            <a:r>
              <a:rPr sz="2600" b="1" spc="-204" dirty="0">
                <a:solidFill>
                  <a:srgbClr val="737373"/>
                </a:solidFill>
                <a:latin typeface="Arial"/>
                <a:cs typeface="Arial"/>
              </a:rPr>
              <a:t> </a:t>
            </a:r>
            <a:r>
              <a:rPr sz="2600" b="1" spc="-85" dirty="0">
                <a:solidFill>
                  <a:srgbClr val="737373"/>
                </a:solidFill>
                <a:latin typeface="Arial"/>
                <a:cs typeface="Arial"/>
              </a:rPr>
              <a:t>trends.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44000" y="2152229"/>
            <a:ext cx="3340735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50" b="1" spc="-290" dirty="0">
                <a:solidFill>
                  <a:srgbClr val="737373"/>
                </a:solidFill>
                <a:latin typeface="Arial"/>
                <a:cs typeface="Arial"/>
              </a:rPr>
              <a:t>M</a:t>
            </a:r>
            <a:r>
              <a:rPr sz="4550" b="1" spc="-720" dirty="0">
                <a:solidFill>
                  <a:srgbClr val="737373"/>
                </a:solidFill>
                <a:latin typeface="Arial"/>
                <a:cs typeface="Arial"/>
              </a:rPr>
              <a:t>A</a:t>
            </a:r>
            <a:r>
              <a:rPr sz="4550" b="1" spc="-290" dirty="0">
                <a:solidFill>
                  <a:srgbClr val="737373"/>
                </a:solidFill>
                <a:latin typeface="Arial"/>
                <a:cs typeface="Arial"/>
              </a:rPr>
              <a:t>TP</a:t>
            </a:r>
            <a:r>
              <a:rPr sz="4550" b="1" spc="-484" dirty="0">
                <a:solidFill>
                  <a:srgbClr val="737373"/>
                </a:solidFill>
                <a:latin typeface="Arial"/>
                <a:cs typeface="Arial"/>
              </a:rPr>
              <a:t>L</a:t>
            </a:r>
            <a:r>
              <a:rPr sz="4550" b="1" spc="-445" dirty="0">
                <a:solidFill>
                  <a:srgbClr val="737373"/>
                </a:solidFill>
                <a:latin typeface="Arial"/>
                <a:cs typeface="Arial"/>
              </a:rPr>
              <a:t>O</a:t>
            </a:r>
            <a:r>
              <a:rPr sz="4550" b="1" spc="-290" dirty="0">
                <a:solidFill>
                  <a:srgbClr val="737373"/>
                </a:solidFill>
                <a:latin typeface="Arial"/>
                <a:cs typeface="Arial"/>
              </a:rPr>
              <a:t>TLI</a:t>
            </a:r>
            <a:r>
              <a:rPr sz="4550" b="1" spc="-10" dirty="0">
                <a:solidFill>
                  <a:srgbClr val="737373"/>
                </a:solidFill>
                <a:latin typeface="Arial"/>
                <a:cs typeface="Arial"/>
              </a:rPr>
              <a:t>B</a:t>
            </a:r>
            <a:endParaRPr sz="45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537948" y="2152229"/>
            <a:ext cx="2709545" cy="720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50" b="1" spc="-235" dirty="0">
                <a:solidFill>
                  <a:srgbClr val="737373"/>
                </a:solidFill>
                <a:latin typeface="Arial"/>
                <a:cs typeface="Arial"/>
              </a:rPr>
              <a:t>SEABORN</a:t>
            </a:r>
            <a:endParaRPr sz="455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2485155" y="3721488"/>
            <a:ext cx="66675" cy="3933825"/>
            <a:chOff x="12485155" y="3721488"/>
            <a:chExt cx="66675" cy="3933825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85155" y="3721488"/>
              <a:ext cx="66675" cy="6667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85155" y="7588638"/>
              <a:ext cx="66675" cy="66674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2926232" y="3535815"/>
            <a:ext cx="4879340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b="1" spc="-95" dirty="0">
                <a:solidFill>
                  <a:srgbClr val="0097B1"/>
                </a:solidFill>
                <a:latin typeface="Arial"/>
                <a:cs typeface="Arial"/>
              </a:rPr>
              <a:t>Enhanced</a:t>
            </a:r>
            <a:r>
              <a:rPr sz="2150" b="1" spc="-15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70" dirty="0">
                <a:solidFill>
                  <a:srgbClr val="0097B1"/>
                </a:solidFill>
                <a:latin typeface="Arial"/>
                <a:cs typeface="Arial"/>
              </a:rPr>
              <a:t>Data</a:t>
            </a:r>
            <a:r>
              <a:rPr sz="2150" b="1" spc="-15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100" dirty="0">
                <a:solidFill>
                  <a:srgbClr val="0097B1"/>
                </a:solidFill>
                <a:latin typeface="Arial"/>
                <a:cs typeface="Arial"/>
              </a:rPr>
              <a:t>Visualization:</a:t>
            </a:r>
            <a:r>
              <a:rPr sz="2150" b="1" spc="-15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80" dirty="0">
                <a:solidFill>
                  <a:srgbClr val="0097B1"/>
                </a:solidFill>
                <a:latin typeface="Arial"/>
                <a:cs typeface="Arial"/>
              </a:rPr>
              <a:t>Seaborn</a:t>
            </a:r>
            <a:r>
              <a:rPr sz="2150" b="1" spc="-150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25" dirty="0">
                <a:solidFill>
                  <a:srgbClr val="0097B1"/>
                </a:solidFill>
                <a:latin typeface="Arial"/>
                <a:cs typeface="Arial"/>
              </a:rPr>
              <a:t>is</a:t>
            </a:r>
            <a:endParaRPr sz="21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998860" y="4088264"/>
            <a:ext cx="4262120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b="1" spc="-95" dirty="0">
                <a:solidFill>
                  <a:srgbClr val="0097B1"/>
                </a:solidFill>
                <a:latin typeface="Arial"/>
                <a:cs typeface="Arial"/>
              </a:rPr>
              <a:t>built</a:t>
            </a:r>
            <a:r>
              <a:rPr sz="2150" b="1" spc="-21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50" dirty="0">
                <a:solidFill>
                  <a:srgbClr val="0097B1"/>
                </a:solidFill>
                <a:latin typeface="Arial"/>
                <a:cs typeface="Arial"/>
              </a:rPr>
              <a:t>on</a:t>
            </a:r>
            <a:r>
              <a:rPr sz="2150" b="1" spc="-21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70" dirty="0">
                <a:solidFill>
                  <a:srgbClr val="0097B1"/>
                </a:solidFill>
                <a:latin typeface="Arial"/>
                <a:cs typeface="Arial"/>
              </a:rPr>
              <a:t>top</a:t>
            </a:r>
            <a:r>
              <a:rPr sz="2150" b="1" spc="-21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0097B1"/>
                </a:solidFill>
                <a:latin typeface="Arial"/>
                <a:cs typeface="Arial"/>
              </a:rPr>
              <a:t>of</a:t>
            </a:r>
            <a:r>
              <a:rPr sz="2150" b="1" spc="-150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95" dirty="0">
                <a:solidFill>
                  <a:srgbClr val="0097B1"/>
                </a:solidFill>
                <a:latin typeface="Arial"/>
                <a:cs typeface="Arial"/>
              </a:rPr>
              <a:t>Matplotlib</a:t>
            </a:r>
            <a:r>
              <a:rPr sz="2150" b="1" spc="-21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0097B1"/>
                </a:solidFill>
                <a:latin typeface="Arial"/>
                <a:cs typeface="Arial"/>
              </a:rPr>
              <a:t>and</a:t>
            </a:r>
            <a:r>
              <a:rPr sz="2150" b="1" spc="24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35" dirty="0">
                <a:solidFill>
                  <a:srgbClr val="0097B1"/>
                </a:solidFill>
                <a:latin typeface="Arial"/>
                <a:cs typeface="Arial"/>
              </a:rPr>
              <a:t>offers</a:t>
            </a:r>
            <a:endParaRPr sz="21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559371" y="4640714"/>
            <a:ext cx="5204460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b="1" spc="-85" dirty="0">
                <a:solidFill>
                  <a:srgbClr val="0097B1"/>
                </a:solidFill>
                <a:latin typeface="Arial"/>
                <a:cs typeface="Arial"/>
              </a:rPr>
              <a:t>more</a:t>
            </a:r>
            <a:r>
              <a:rPr sz="2150" b="1" spc="-17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100" dirty="0">
                <a:solidFill>
                  <a:srgbClr val="0097B1"/>
                </a:solidFill>
                <a:latin typeface="Arial"/>
                <a:cs typeface="Arial"/>
              </a:rPr>
              <a:t>aesthetically</a:t>
            </a:r>
            <a:r>
              <a:rPr sz="2150" b="1" spc="-170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95" dirty="0">
                <a:solidFill>
                  <a:srgbClr val="0097B1"/>
                </a:solidFill>
                <a:latin typeface="Arial"/>
                <a:cs typeface="Arial"/>
              </a:rPr>
              <a:t>pleasing</a:t>
            </a:r>
            <a:r>
              <a:rPr sz="2150" b="1" spc="-170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70" dirty="0">
                <a:solidFill>
                  <a:srgbClr val="0097B1"/>
                </a:solidFill>
                <a:latin typeface="Arial"/>
                <a:cs typeface="Arial"/>
              </a:rPr>
              <a:t>and</a:t>
            </a:r>
            <a:r>
              <a:rPr sz="2150" b="1" spc="-170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65" dirty="0">
                <a:solidFill>
                  <a:srgbClr val="0097B1"/>
                </a:solidFill>
                <a:latin typeface="Arial"/>
                <a:cs typeface="Arial"/>
              </a:rPr>
              <a:t>informative</a:t>
            </a:r>
            <a:endParaRPr sz="21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798686" y="5193164"/>
            <a:ext cx="466280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b="1" spc="-105" dirty="0">
                <a:solidFill>
                  <a:srgbClr val="0097B1"/>
                </a:solidFill>
                <a:latin typeface="Arial"/>
                <a:cs typeface="Arial"/>
              </a:rPr>
              <a:t>visualizations.</a:t>
            </a:r>
            <a:r>
              <a:rPr sz="2150" b="1" spc="-21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55" dirty="0">
                <a:solidFill>
                  <a:srgbClr val="0097B1"/>
                </a:solidFill>
                <a:latin typeface="Arial"/>
                <a:cs typeface="Arial"/>
              </a:rPr>
              <a:t>it</a:t>
            </a:r>
            <a:r>
              <a:rPr sz="2150" b="1" spc="-21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100" dirty="0">
                <a:solidFill>
                  <a:srgbClr val="0097B1"/>
                </a:solidFill>
                <a:latin typeface="Arial"/>
                <a:cs typeface="Arial"/>
              </a:rPr>
              <a:t>simplifies</a:t>
            </a:r>
            <a:r>
              <a:rPr sz="2150" b="1" spc="-21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0097B1"/>
                </a:solidFill>
                <a:latin typeface="Arial"/>
                <a:cs typeface="Arial"/>
              </a:rPr>
              <a:t>the</a:t>
            </a:r>
            <a:r>
              <a:rPr sz="2150" b="1" spc="290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55" dirty="0">
                <a:solidFill>
                  <a:srgbClr val="0097B1"/>
                </a:solidFill>
                <a:latin typeface="Arial"/>
                <a:cs typeface="Arial"/>
              </a:rPr>
              <a:t>creation</a:t>
            </a:r>
            <a:endParaRPr sz="21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651049" y="5745614"/>
            <a:ext cx="4894580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b="1" dirty="0">
                <a:solidFill>
                  <a:srgbClr val="0097B1"/>
                </a:solidFill>
                <a:latin typeface="Arial"/>
                <a:cs typeface="Arial"/>
              </a:rPr>
              <a:t>of</a:t>
            </a:r>
            <a:r>
              <a:rPr sz="2150" b="1" spc="-2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105" dirty="0">
                <a:solidFill>
                  <a:srgbClr val="0097B1"/>
                </a:solidFill>
                <a:latin typeface="Arial"/>
                <a:cs typeface="Arial"/>
              </a:rPr>
              <a:t>complex</a:t>
            </a:r>
            <a:r>
              <a:rPr sz="2150" b="1" spc="-19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80" dirty="0">
                <a:solidFill>
                  <a:srgbClr val="0097B1"/>
                </a:solidFill>
                <a:latin typeface="Arial"/>
                <a:cs typeface="Arial"/>
              </a:rPr>
              <a:t>plot</a:t>
            </a:r>
            <a:r>
              <a:rPr sz="2150" b="1" spc="-19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100" dirty="0">
                <a:solidFill>
                  <a:srgbClr val="0097B1"/>
                </a:solidFill>
                <a:latin typeface="Arial"/>
                <a:cs typeface="Arial"/>
              </a:rPr>
              <a:t>like</a:t>
            </a:r>
            <a:r>
              <a:rPr sz="2150" b="1" spc="-190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95" dirty="0">
                <a:solidFill>
                  <a:srgbClr val="0097B1"/>
                </a:solidFill>
                <a:latin typeface="Arial"/>
                <a:cs typeface="Arial"/>
              </a:rPr>
              <a:t>heatmaps,</a:t>
            </a:r>
            <a:r>
              <a:rPr sz="2150" b="1" spc="-19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85" dirty="0">
                <a:solidFill>
                  <a:srgbClr val="0097B1"/>
                </a:solidFill>
                <a:latin typeface="Arial"/>
                <a:cs typeface="Arial"/>
              </a:rPr>
              <a:t>pair</a:t>
            </a:r>
            <a:r>
              <a:rPr sz="2150" b="1" spc="-190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40" dirty="0">
                <a:solidFill>
                  <a:srgbClr val="0097B1"/>
                </a:solidFill>
                <a:latin typeface="Arial"/>
                <a:cs typeface="Arial"/>
              </a:rPr>
              <a:t>plots,</a:t>
            </a:r>
            <a:endParaRPr sz="21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176984" y="6298064"/>
            <a:ext cx="1906270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b="1" spc="-70" dirty="0">
                <a:solidFill>
                  <a:srgbClr val="0097B1"/>
                </a:solidFill>
                <a:latin typeface="Arial"/>
                <a:cs typeface="Arial"/>
              </a:rPr>
              <a:t>and</a:t>
            </a:r>
            <a:r>
              <a:rPr sz="2150" b="1" spc="-18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95" dirty="0">
                <a:solidFill>
                  <a:srgbClr val="0097B1"/>
                </a:solidFill>
                <a:latin typeface="Arial"/>
                <a:cs typeface="Arial"/>
              </a:rPr>
              <a:t>violin</a:t>
            </a:r>
            <a:r>
              <a:rPr sz="2150" b="1" spc="-180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70" dirty="0">
                <a:solidFill>
                  <a:srgbClr val="0097B1"/>
                </a:solidFill>
                <a:latin typeface="Arial"/>
                <a:cs typeface="Arial"/>
              </a:rPr>
              <a:t>plots.</a:t>
            </a:r>
            <a:endParaRPr sz="21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878458" y="7402964"/>
            <a:ext cx="497522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b="1" spc="-95" dirty="0">
                <a:solidFill>
                  <a:srgbClr val="0097B1"/>
                </a:solidFill>
                <a:latin typeface="Arial"/>
                <a:cs typeface="Arial"/>
              </a:rPr>
              <a:t>Categorical</a:t>
            </a:r>
            <a:r>
              <a:rPr sz="2150" b="1" spc="-16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70" dirty="0">
                <a:solidFill>
                  <a:srgbClr val="0097B1"/>
                </a:solidFill>
                <a:latin typeface="Arial"/>
                <a:cs typeface="Arial"/>
              </a:rPr>
              <a:t>Data</a:t>
            </a:r>
            <a:r>
              <a:rPr sz="2150" b="1" spc="-160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100" dirty="0">
                <a:solidFill>
                  <a:srgbClr val="0097B1"/>
                </a:solidFill>
                <a:latin typeface="Arial"/>
                <a:cs typeface="Arial"/>
              </a:rPr>
              <a:t>Visualization:</a:t>
            </a:r>
            <a:r>
              <a:rPr sz="2150" b="1" spc="-160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55" dirty="0">
                <a:solidFill>
                  <a:srgbClr val="0097B1"/>
                </a:solidFill>
                <a:latin typeface="Arial"/>
                <a:cs typeface="Arial"/>
              </a:rPr>
              <a:t>It</a:t>
            </a:r>
            <a:r>
              <a:rPr sz="2150" b="1" spc="-16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114" dirty="0">
                <a:solidFill>
                  <a:srgbClr val="0097B1"/>
                </a:solidFill>
                <a:latin typeface="Arial"/>
                <a:cs typeface="Arial"/>
              </a:rPr>
              <a:t>excels</a:t>
            </a:r>
            <a:r>
              <a:rPr sz="2150" b="1" spc="-160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25" dirty="0">
                <a:solidFill>
                  <a:srgbClr val="0097B1"/>
                </a:solidFill>
                <a:latin typeface="Arial"/>
                <a:cs typeface="Arial"/>
              </a:rPr>
              <a:t>at</a:t>
            </a:r>
            <a:endParaRPr sz="21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853604" y="7955414"/>
            <a:ext cx="502475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b="1" spc="-100" dirty="0">
                <a:solidFill>
                  <a:srgbClr val="0097B1"/>
                </a:solidFill>
                <a:latin typeface="Arial"/>
                <a:cs typeface="Arial"/>
              </a:rPr>
              <a:t>visualizing</a:t>
            </a:r>
            <a:r>
              <a:rPr sz="2150" b="1" spc="-16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95" dirty="0">
                <a:solidFill>
                  <a:srgbClr val="0097B1"/>
                </a:solidFill>
                <a:latin typeface="Arial"/>
                <a:cs typeface="Arial"/>
              </a:rPr>
              <a:t>categorical</a:t>
            </a:r>
            <a:r>
              <a:rPr sz="2150" b="1" spc="-160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80" dirty="0">
                <a:solidFill>
                  <a:srgbClr val="0097B1"/>
                </a:solidFill>
                <a:latin typeface="Arial"/>
                <a:cs typeface="Arial"/>
              </a:rPr>
              <a:t>data,</a:t>
            </a:r>
            <a:r>
              <a:rPr sz="2150" b="1" spc="-16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90" dirty="0">
                <a:solidFill>
                  <a:srgbClr val="0097B1"/>
                </a:solidFill>
                <a:latin typeface="Arial"/>
                <a:cs typeface="Arial"/>
              </a:rPr>
              <a:t>such</a:t>
            </a:r>
            <a:r>
              <a:rPr sz="2150" b="1" spc="-160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55" dirty="0">
                <a:solidFill>
                  <a:srgbClr val="0097B1"/>
                </a:solidFill>
                <a:latin typeface="Arial"/>
                <a:cs typeface="Arial"/>
              </a:rPr>
              <a:t>as</a:t>
            </a:r>
            <a:r>
              <a:rPr sz="2150" b="1" spc="-16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20" dirty="0">
                <a:solidFill>
                  <a:srgbClr val="0097B1"/>
                </a:solidFill>
                <a:latin typeface="Arial"/>
                <a:cs typeface="Arial"/>
              </a:rPr>
              <a:t>room</a:t>
            </a:r>
            <a:endParaRPr sz="21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887388" y="8507864"/>
            <a:ext cx="495744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b="1" spc="-85" dirty="0">
                <a:solidFill>
                  <a:srgbClr val="0097B1"/>
                </a:solidFill>
                <a:latin typeface="Arial"/>
                <a:cs typeface="Arial"/>
              </a:rPr>
              <a:t>types</a:t>
            </a:r>
            <a:r>
              <a:rPr sz="2150" b="1" spc="-170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55" dirty="0">
                <a:solidFill>
                  <a:srgbClr val="0097B1"/>
                </a:solidFill>
                <a:latin typeface="Arial"/>
                <a:cs typeface="Arial"/>
              </a:rPr>
              <a:t>or</a:t>
            </a:r>
            <a:r>
              <a:rPr sz="2150" b="1" spc="-170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95" dirty="0">
                <a:solidFill>
                  <a:srgbClr val="0097B1"/>
                </a:solidFill>
                <a:latin typeface="Arial"/>
                <a:cs typeface="Arial"/>
              </a:rPr>
              <a:t>customer</a:t>
            </a:r>
            <a:r>
              <a:rPr sz="2150" b="1" spc="-170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100" dirty="0">
                <a:solidFill>
                  <a:srgbClr val="0097B1"/>
                </a:solidFill>
                <a:latin typeface="Arial"/>
                <a:cs typeface="Arial"/>
              </a:rPr>
              <a:t>nationalities,</a:t>
            </a:r>
            <a:r>
              <a:rPr sz="2150" b="1" spc="-16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90" dirty="0">
                <a:solidFill>
                  <a:srgbClr val="0097B1"/>
                </a:solidFill>
                <a:latin typeface="Arial"/>
                <a:cs typeface="Arial"/>
              </a:rPr>
              <a:t>using</a:t>
            </a:r>
            <a:r>
              <a:rPr sz="2150" b="1" spc="-170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25" dirty="0">
                <a:solidFill>
                  <a:srgbClr val="0097B1"/>
                </a:solidFill>
                <a:latin typeface="Arial"/>
                <a:cs typeface="Arial"/>
              </a:rPr>
              <a:t>bar</a:t>
            </a:r>
            <a:endParaRPr sz="21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505174" y="9060314"/>
            <a:ext cx="372173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b="1" spc="-90" dirty="0">
                <a:solidFill>
                  <a:srgbClr val="0097B1"/>
                </a:solidFill>
                <a:latin typeface="Arial"/>
                <a:cs typeface="Arial"/>
              </a:rPr>
              <a:t>plots</a:t>
            </a:r>
            <a:r>
              <a:rPr sz="2150" b="1" spc="-180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55" dirty="0">
                <a:solidFill>
                  <a:srgbClr val="0097B1"/>
                </a:solidFill>
                <a:latin typeface="Arial"/>
                <a:cs typeface="Arial"/>
              </a:rPr>
              <a:t>or</a:t>
            </a:r>
            <a:r>
              <a:rPr sz="2150" b="1" spc="-17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90" dirty="0">
                <a:solidFill>
                  <a:srgbClr val="0097B1"/>
                </a:solidFill>
                <a:latin typeface="Arial"/>
                <a:cs typeface="Arial"/>
              </a:rPr>
              <a:t>box</a:t>
            </a:r>
            <a:r>
              <a:rPr sz="2150" b="1" spc="-17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105" dirty="0">
                <a:solidFill>
                  <a:srgbClr val="0097B1"/>
                </a:solidFill>
                <a:latin typeface="Arial"/>
                <a:cs typeface="Arial"/>
              </a:rPr>
              <a:t>plots,which</a:t>
            </a:r>
            <a:r>
              <a:rPr sz="2150" b="1" spc="-180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85" dirty="0">
                <a:solidFill>
                  <a:srgbClr val="0097B1"/>
                </a:solidFill>
                <a:latin typeface="Arial"/>
                <a:cs typeface="Arial"/>
              </a:rPr>
              <a:t>aids</a:t>
            </a:r>
            <a:r>
              <a:rPr sz="2150" b="1" spc="-17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25" dirty="0">
                <a:solidFill>
                  <a:srgbClr val="0097B1"/>
                </a:solidFill>
                <a:latin typeface="Arial"/>
                <a:cs typeface="Arial"/>
              </a:rPr>
              <a:t>in</a:t>
            </a:r>
            <a:endParaRPr sz="21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041574" y="9612764"/>
            <a:ext cx="464883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b="1" spc="-105" dirty="0">
                <a:solidFill>
                  <a:srgbClr val="0097B1"/>
                </a:solidFill>
                <a:latin typeface="Arial"/>
                <a:cs typeface="Arial"/>
              </a:rPr>
              <a:t>understanding</a:t>
            </a:r>
            <a:r>
              <a:rPr sz="2150" b="1" spc="-14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105" dirty="0">
                <a:solidFill>
                  <a:srgbClr val="0097B1"/>
                </a:solidFill>
                <a:latin typeface="Arial"/>
                <a:cs typeface="Arial"/>
              </a:rPr>
              <a:t>preferences</a:t>
            </a:r>
            <a:r>
              <a:rPr sz="2150" b="1" spc="-14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70" dirty="0">
                <a:solidFill>
                  <a:srgbClr val="0097B1"/>
                </a:solidFill>
                <a:latin typeface="Arial"/>
                <a:cs typeface="Arial"/>
              </a:rPr>
              <a:t>and</a:t>
            </a:r>
            <a:r>
              <a:rPr sz="2150" b="1" spc="-145" dirty="0">
                <a:solidFill>
                  <a:srgbClr val="0097B1"/>
                </a:solidFill>
                <a:latin typeface="Arial"/>
                <a:cs typeface="Arial"/>
              </a:rPr>
              <a:t> </a:t>
            </a:r>
            <a:r>
              <a:rPr sz="2150" b="1" spc="-55" dirty="0">
                <a:solidFill>
                  <a:srgbClr val="0097B1"/>
                </a:solidFill>
                <a:latin typeface="Arial"/>
                <a:cs typeface="Arial"/>
              </a:rPr>
              <a:t>trends.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6361" y="4488943"/>
            <a:ext cx="76200" cy="761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78001" y="6262199"/>
            <a:ext cx="8013065" cy="644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50" b="1" spc="-215" dirty="0">
                <a:solidFill>
                  <a:srgbClr val="ECEBE3"/>
                </a:solidFill>
                <a:latin typeface="Arial"/>
                <a:cs typeface="Arial"/>
              </a:rPr>
              <a:t>2.RICH</a:t>
            </a:r>
            <a:r>
              <a:rPr sz="4050" b="1" spc="-48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4050" b="1" spc="-390" dirty="0">
                <a:solidFill>
                  <a:srgbClr val="ECEBE3"/>
                </a:solidFill>
                <a:latin typeface="Arial"/>
                <a:cs typeface="Arial"/>
              </a:rPr>
              <a:t>D</a:t>
            </a:r>
            <a:r>
              <a:rPr sz="4050" b="1" spc="-630" dirty="0">
                <a:solidFill>
                  <a:srgbClr val="ECEBE3"/>
                </a:solidFill>
                <a:latin typeface="Arial"/>
                <a:cs typeface="Arial"/>
              </a:rPr>
              <a:t>A</a:t>
            </a:r>
            <a:r>
              <a:rPr sz="4050" b="1" spc="-530" dirty="0">
                <a:solidFill>
                  <a:srgbClr val="ECEBE3"/>
                </a:solidFill>
                <a:latin typeface="Arial"/>
                <a:cs typeface="Arial"/>
              </a:rPr>
              <a:t>T</a:t>
            </a:r>
            <a:r>
              <a:rPr sz="4050" b="1" dirty="0">
                <a:solidFill>
                  <a:srgbClr val="ECEBE3"/>
                </a:solidFill>
                <a:latin typeface="Arial"/>
                <a:cs typeface="Arial"/>
              </a:rPr>
              <a:t>A</a:t>
            </a:r>
            <a:r>
              <a:rPr sz="4050" b="1" spc="-48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4050" b="1" spc="-250" dirty="0">
                <a:solidFill>
                  <a:srgbClr val="ECEBE3"/>
                </a:solidFill>
                <a:latin typeface="Arial"/>
                <a:cs typeface="Arial"/>
              </a:rPr>
              <a:t>ANA</a:t>
            </a:r>
            <a:r>
              <a:rPr sz="4050" b="1" spc="-670" dirty="0">
                <a:solidFill>
                  <a:srgbClr val="ECEBE3"/>
                </a:solidFill>
                <a:latin typeface="Arial"/>
                <a:cs typeface="Arial"/>
              </a:rPr>
              <a:t>L</a:t>
            </a:r>
            <a:r>
              <a:rPr sz="4050" b="1" spc="-425" dirty="0">
                <a:solidFill>
                  <a:srgbClr val="ECEBE3"/>
                </a:solidFill>
                <a:latin typeface="Arial"/>
                <a:cs typeface="Arial"/>
              </a:rPr>
              <a:t>Y</a:t>
            </a:r>
            <a:r>
              <a:rPr sz="4050" b="1" spc="-250" dirty="0">
                <a:solidFill>
                  <a:srgbClr val="ECEBE3"/>
                </a:solidFill>
                <a:latin typeface="Arial"/>
                <a:cs typeface="Arial"/>
              </a:rPr>
              <a:t>SI</a:t>
            </a:r>
            <a:r>
              <a:rPr sz="4050" b="1" dirty="0">
                <a:solidFill>
                  <a:srgbClr val="ECEBE3"/>
                </a:solidFill>
                <a:latin typeface="Arial"/>
                <a:cs typeface="Arial"/>
              </a:rPr>
              <a:t>S</a:t>
            </a:r>
            <a:r>
              <a:rPr sz="4050" b="1" spc="-48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4050" b="1" spc="-204" dirty="0">
                <a:solidFill>
                  <a:srgbClr val="ECEBE3"/>
                </a:solidFill>
                <a:latin typeface="Arial"/>
                <a:cs typeface="Arial"/>
              </a:rPr>
              <a:t>LIBRARIES:</a:t>
            </a:r>
            <a:endParaRPr sz="40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1099" y="335137"/>
            <a:ext cx="4258310" cy="8426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40" dirty="0"/>
              <a:t>A</a:t>
            </a:r>
            <a:r>
              <a:rPr spc="-570" dirty="0"/>
              <a:t>D</a:t>
            </a:r>
            <a:r>
              <a:rPr spc="-750" dirty="0"/>
              <a:t>V</a:t>
            </a:r>
            <a:r>
              <a:rPr spc="-340" dirty="0"/>
              <a:t>AN</a:t>
            </a:r>
            <a:r>
              <a:rPr spc="-710" dirty="0"/>
              <a:t>T</a:t>
            </a:r>
            <a:r>
              <a:rPr spc="-570" dirty="0"/>
              <a:t>A</a:t>
            </a:r>
            <a:r>
              <a:rPr spc="-340" dirty="0"/>
              <a:t>GE</a:t>
            </a:r>
            <a:r>
              <a:rPr spc="-10" dirty="0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8001" y="1632950"/>
            <a:ext cx="7480300" cy="644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50" b="1" spc="-250" dirty="0">
                <a:solidFill>
                  <a:srgbClr val="ECEBE3"/>
                </a:solidFill>
                <a:latin typeface="Arial"/>
                <a:cs typeface="Arial"/>
              </a:rPr>
              <a:t>1.VERS</a:t>
            </a:r>
            <a:r>
              <a:rPr sz="4050" b="1" spc="-630" dirty="0">
                <a:solidFill>
                  <a:srgbClr val="ECEBE3"/>
                </a:solidFill>
                <a:latin typeface="Arial"/>
                <a:cs typeface="Arial"/>
              </a:rPr>
              <a:t>A</a:t>
            </a:r>
            <a:r>
              <a:rPr sz="4050" b="1" spc="-250" dirty="0">
                <a:solidFill>
                  <a:srgbClr val="ECEBE3"/>
                </a:solidFill>
                <a:latin typeface="Arial"/>
                <a:cs typeface="Arial"/>
              </a:rPr>
              <a:t>TILIT</a:t>
            </a:r>
            <a:r>
              <a:rPr sz="4050" b="1" dirty="0">
                <a:solidFill>
                  <a:srgbClr val="ECEBE3"/>
                </a:solidFill>
                <a:latin typeface="Arial"/>
                <a:cs typeface="Arial"/>
              </a:rPr>
              <a:t>Y</a:t>
            </a:r>
            <a:r>
              <a:rPr sz="4050" b="1" spc="-49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4050" b="1" spc="-175" dirty="0">
                <a:solidFill>
                  <a:srgbClr val="ECEBE3"/>
                </a:solidFill>
                <a:latin typeface="Arial"/>
                <a:cs typeface="Arial"/>
              </a:rPr>
              <a:t>AND</a:t>
            </a:r>
            <a:r>
              <a:rPr sz="4050" b="1" spc="-48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4050" b="1" spc="-260" dirty="0">
                <a:solidFill>
                  <a:srgbClr val="ECEBE3"/>
                </a:solidFill>
                <a:latin typeface="Arial"/>
                <a:cs typeface="Arial"/>
              </a:rPr>
              <a:t>FLEXIBILIT</a:t>
            </a:r>
            <a:r>
              <a:rPr sz="4050" b="1" spc="-535" dirty="0">
                <a:solidFill>
                  <a:srgbClr val="ECEBE3"/>
                </a:solidFill>
                <a:latin typeface="Arial"/>
                <a:cs typeface="Arial"/>
              </a:rPr>
              <a:t>Y</a:t>
            </a:r>
            <a:r>
              <a:rPr sz="4050" b="1" spc="-10" dirty="0">
                <a:solidFill>
                  <a:srgbClr val="ECEBE3"/>
                </a:solidFill>
                <a:latin typeface="Arial"/>
                <a:cs typeface="Arial"/>
              </a:rPr>
              <a:t>:</a:t>
            </a:r>
            <a:endParaRPr sz="40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5108" y="3037284"/>
            <a:ext cx="76200" cy="761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79846" y="2772743"/>
            <a:ext cx="15746094" cy="2334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67105" marR="5080" indent="-955040">
              <a:lnSpc>
                <a:spcPct val="114799"/>
              </a:lnSpc>
              <a:spcBef>
                <a:spcPts val="95"/>
              </a:spcBef>
            </a:pPr>
            <a:r>
              <a:rPr sz="2450" b="1" spc="-170" dirty="0">
                <a:solidFill>
                  <a:srgbClr val="ECEBE3"/>
                </a:solidFill>
                <a:latin typeface="Arial"/>
                <a:cs typeface="Arial"/>
              </a:rPr>
              <a:t>MULTI-</a:t>
            </a:r>
            <a:r>
              <a:rPr sz="2450" b="1" spc="-165" dirty="0">
                <a:solidFill>
                  <a:srgbClr val="ECEBE3"/>
                </a:solidFill>
                <a:latin typeface="Arial"/>
                <a:cs typeface="Arial"/>
              </a:rPr>
              <a:t>CATEGORY</a:t>
            </a:r>
            <a:r>
              <a:rPr sz="24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45" dirty="0">
                <a:solidFill>
                  <a:srgbClr val="ECEBE3"/>
                </a:solidFill>
                <a:latin typeface="Arial"/>
                <a:cs typeface="Arial"/>
              </a:rPr>
              <a:t>SUPPORT:</a:t>
            </a:r>
            <a:r>
              <a:rPr sz="24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95" dirty="0">
                <a:solidFill>
                  <a:srgbClr val="ECEBE3"/>
                </a:solidFill>
                <a:latin typeface="Arial"/>
                <a:cs typeface="Arial"/>
              </a:rPr>
              <a:t>THE</a:t>
            </a:r>
            <a:r>
              <a:rPr sz="24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35" dirty="0">
                <a:solidFill>
                  <a:srgbClr val="ECEBE3"/>
                </a:solidFill>
                <a:latin typeface="Arial"/>
                <a:cs typeface="Arial"/>
              </a:rPr>
              <a:t>SYSTEM</a:t>
            </a:r>
            <a:r>
              <a:rPr sz="24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95" dirty="0">
                <a:solidFill>
                  <a:srgbClr val="ECEBE3"/>
                </a:solidFill>
                <a:latin typeface="Arial"/>
                <a:cs typeface="Arial"/>
              </a:rPr>
              <a:t>CAN</a:t>
            </a:r>
            <a:r>
              <a:rPr sz="24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14" dirty="0">
                <a:solidFill>
                  <a:srgbClr val="ECEBE3"/>
                </a:solidFill>
                <a:latin typeface="Arial"/>
                <a:cs typeface="Arial"/>
              </a:rPr>
              <a:t>HANDLE</a:t>
            </a:r>
            <a:r>
              <a:rPr sz="24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20" dirty="0">
                <a:solidFill>
                  <a:srgbClr val="ECEBE3"/>
                </a:solidFill>
                <a:latin typeface="Arial"/>
                <a:cs typeface="Arial"/>
              </a:rPr>
              <a:t>DIVERSE</a:t>
            </a:r>
            <a:r>
              <a:rPr sz="24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25" dirty="0">
                <a:solidFill>
                  <a:srgbClr val="ECEBE3"/>
                </a:solidFill>
                <a:latin typeface="Arial"/>
                <a:cs typeface="Arial"/>
              </a:rPr>
              <a:t>PRODUCT</a:t>
            </a:r>
            <a:r>
              <a:rPr sz="24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45" dirty="0">
                <a:solidFill>
                  <a:srgbClr val="ECEBE3"/>
                </a:solidFill>
                <a:latin typeface="Arial"/>
                <a:cs typeface="Arial"/>
              </a:rPr>
              <a:t>CATEGORIES</a:t>
            </a:r>
            <a:r>
              <a:rPr sz="24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0" dirty="0">
                <a:solidFill>
                  <a:srgbClr val="ECEBE3"/>
                </a:solidFill>
                <a:latin typeface="Arial"/>
                <a:cs typeface="Arial"/>
              </a:rPr>
              <a:t>LIKE</a:t>
            </a:r>
            <a:r>
              <a:rPr sz="2450" b="1" spc="3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70" dirty="0">
                <a:solidFill>
                  <a:srgbClr val="ECEBE3"/>
                </a:solidFill>
                <a:latin typeface="Arial"/>
                <a:cs typeface="Arial"/>
              </a:rPr>
              <a:t>ELECTRONICS, </a:t>
            </a:r>
            <a:r>
              <a:rPr sz="2450" b="1" spc="-145" dirty="0">
                <a:solidFill>
                  <a:srgbClr val="ECEBE3"/>
                </a:solidFill>
                <a:latin typeface="Arial"/>
                <a:cs typeface="Arial"/>
              </a:rPr>
              <a:t>CLOTHING,</a:t>
            </a:r>
            <a:r>
              <a:rPr sz="2450" b="1" spc="-21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25" dirty="0">
                <a:solidFill>
                  <a:srgbClr val="ECEBE3"/>
                </a:solidFill>
                <a:latin typeface="Arial"/>
                <a:cs typeface="Arial"/>
              </a:rPr>
              <a:t>GROCERIES,</a:t>
            </a:r>
            <a:r>
              <a:rPr sz="2450" b="1" spc="-20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50" dirty="0">
                <a:solidFill>
                  <a:srgbClr val="ECEBE3"/>
                </a:solidFill>
                <a:latin typeface="Arial"/>
                <a:cs typeface="Arial"/>
              </a:rPr>
              <a:t>ETC.,</a:t>
            </a:r>
            <a:r>
              <a:rPr sz="2450" b="1" spc="-20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14" dirty="0">
                <a:solidFill>
                  <a:srgbClr val="ECEBE3"/>
                </a:solidFill>
                <a:latin typeface="Arial"/>
                <a:cs typeface="Arial"/>
              </a:rPr>
              <a:t>MAKING</a:t>
            </a:r>
            <a:r>
              <a:rPr sz="2450" b="1" spc="-20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70" dirty="0">
                <a:solidFill>
                  <a:srgbClr val="ECEBE3"/>
                </a:solidFill>
                <a:latin typeface="Arial"/>
                <a:cs typeface="Arial"/>
              </a:rPr>
              <a:t>IT</a:t>
            </a:r>
            <a:r>
              <a:rPr sz="2450" b="1" spc="-21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50" dirty="0">
                <a:solidFill>
                  <a:srgbClr val="ECEBE3"/>
                </a:solidFill>
                <a:latin typeface="Arial"/>
                <a:cs typeface="Arial"/>
              </a:rPr>
              <a:t>ADAPTABLE</a:t>
            </a:r>
            <a:r>
              <a:rPr sz="2450" b="1" spc="-20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35" dirty="0">
                <a:solidFill>
                  <a:srgbClr val="ECEBE3"/>
                </a:solidFill>
                <a:latin typeface="Arial"/>
                <a:cs typeface="Arial"/>
              </a:rPr>
              <a:t>TO</a:t>
            </a:r>
            <a:r>
              <a:rPr sz="2450" b="1" spc="-20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35" dirty="0">
                <a:solidFill>
                  <a:srgbClr val="ECEBE3"/>
                </a:solidFill>
                <a:latin typeface="Arial"/>
                <a:cs typeface="Arial"/>
              </a:rPr>
              <a:t>WALMART'S</a:t>
            </a:r>
            <a:r>
              <a:rPr sz="2450" b="1" spc="-20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05" dirty="0">
                <a:solidFill>
                  <a:srgbClr val="ECEBE3"/>
                </a:solidFill>
                <a:latin typeface="Arial"/>
                <a:cs typeface="Arial"/>
              </a:rPr>
              <a:t>WIDE</a:t>
            </a:r>
            <a:r>
              <a:rPr sz="2450" b="1" spc="-20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25" dirty="0">
                <a:solidFill>
                  <a:srgbClr val="ECEBE3"/>
                </a:solidFill>
                <a:latin typeface="Arial"/>
                <a:cs typeface="Arial"/>
              </a:rPr>
              <a:t>PRODUCT</a:t>
            </a:r>
            <a:r>
              <a:rPr sz="2450" b="1" spc="-21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0" dirty="0">
                <a:solidFill>
                  <a:srgbClr val="ECEBE3"/>
                </a:solidFill>
                <a:latin typeface="Arial"/>
                <a:cs typeface="Arial"/>
              </a:rPr>
              <a:t>RANGE.</a:t>
            </a:r>
            <a:endParaRPr sz="2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64"/>
              </a:spcBef>
            </a:pPr>
            <a:endParaRPr sz="2450">
              <a:latin typeface="Arial"/>
              <a:cs typeface="Arial"/>
            </a:endParaRPr>
          </a:p>
          <a:p>
            <a:pPr marL="215900" marR="3841115" indent="-172720">
              <a:lnSpc>
                <a:spcPct val="114799"/>
              </a:lnSpc>
            </a:pPr>
            <a:r>
              <a:rPr sz="2450" b="1" spc="-135" dirty="0">
                <a:solidFill>
                  <a:srgbClr val="ECEBE3"/>
                </a:solidFill>
                <a:latin typeface="Arial"/>
                <a:cs typeface="Arial"/>
              </a:rPr>
              <a:t>CUSTOMIZABLE</a:t>
            </a:r>
            <a:r>
              <a:rPr sz="2450" b="1" spc="-21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45" dirty="0">
                <a:solidFill>
                  <a:srgbClr val="ECEBE3"/>
                </a:solidFill>
                <a:latin typeface="Arial"/>
                <a:cs typeface="Arial"/>
              </a:rPr>
              <a:t>FILTERS</a:t>
            </a:r>
            <a:r>
              <a:rPr sz="2450" b="1" spc="-21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95" dirty="0">
                <a:solidFill>
                  <a:srgbClr val="ECEBE3"/>
                </a:solidFill>
                <a:latin typeface="Arial"/>
                <a:cs typeface="Arial"/>
              </a:rPr>
              <a:t>AND</a:t>
            </a:r>
            <a:r>
              <a:rPr sz="2450" b="1" spc="-21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30" dirty="0">
                <a:solidFill>
                  <a:srgbClr val="ECEBE3"/>
                </a:solidFill>
                <a:latin typeface="Arial"/>
                <a:cs typeface="Arial"/>
              </a:rPr>
              <a:t>REPORTS:</a:t>
            </a:r>
            <a:r>
              <a:rPr sz="2450" b="1" spc="-21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10" dirty="0">
                <a:solidFill>
                  <a:srgbClr val="ECEBE3"/>
                </a:solidFill>
                <a:latin typeface="Arial"/>
                <a:cs typeface="Arial"/>
              </a:rPr>
              <a:t>USERS</a:t>
            </a:r>
            <a:r>
              <a:rPr sz="2450" b="1" spc="-21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95" dirty="0">
                <a:solidFill>
                  <a:srgbClr val="ECEBE3"/>
                </a:solidFill>
                <a:latin typeface="Arial"/>
                <a:cs typeface="Arial"/>
              </a:rPr>
              <a:t>CAN</a:t>
            </a:r>
            <a:r>
              <a:rPr sz="2450" b="1" spc="-21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50" dirty="0">
                <a:solidFill>
                  <a:srgbClr val="ECEBE3"/>
                </a:solidFill>
                <a:latin typeface="Arial"/>
                <a:cs typeface="Arial"/>
              </a:rPr>
              <a:t>FILTER</a:t>
            </a:r>
            <a:r>
              <a:rPr sz="2450" b="1" spc="-21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225" dirty="0">
                <a:solidFill>
                  <a:srgbClr val="ECEBE3"/>
                </a:solidFill>
                <a:latin typeface="Arial"/>
                <a:cs typeface="Arial"/>
              </a:rPr>
              <a:t>DATA</a:t>
            </a:r>
            <a:r>
              <a:rPr sz="2450" b="1" spc="-21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65" dirty="0">
                <a:solidFill>
                  <a:srgbClr val="ECEBE3"/>
                </a:solidFill>
                <a:latin typeface="Arial"/>
                <a:cs typeface="Arial"/>
              </a:rPr>
              <a:t>BY</a:t>
            </a:r>
            <a:r>
              <a:rPr sz="2450" b="1" spc="-21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05" dirty="0">
                <a:solidFill>
                  <a:srgbClr val="ECEBE3"/>
                </a:solidFill>
                <a:latin typeface="Arial"/>
                <a:cs typeface="Arial"/>
              </a:rPr>
              <a:t>TIME</a:t>
            </a:r>
            <a:r>
              <a:rPr sz="2450" b="1" spc="-21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70" dirty="0">
                <a:solidFill>
                  <a:srgbClr val="ECEBE3"/>
                </a:solidFill>
                <a:latin typeface="Arial"/>
                <a:cs typeface="Arial"/>
              </a:rPr>
              <a:t>PERIOD, </a:t>
            </a:r>
            <a:r>
              <a:rPr sz="2450" b="1" spc="-125" dirty="0">
                <a:solidFill>
                  <a:srgbClr val="ECEBE3"/>
                </a:solidFill>
                <a:latin typeface="Arial"/>
                <a:cs typeface="Arial"/>
              </a:rPr>
              <a:t>PRODUCT</a:t>
            </a:r>
            <a:r>
              <a:rPr sz="2450" b="1" spc="-20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10" dirty="0">
                <a:solidFill>
                  <a:srgbClr val="ECEBE3"/>
                </a:solidFill>
                <a:latin typeface="Arial"/>
                <a:cs typeface="Arial"/>
              </a:rPr>
              <a:t>TYPE,</a:t>
            </a:r>
            <a:r>
              <a:rPr sz="2450" b="1" spc="-20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35" dirty="0">
                <a:solidFill>
                  <a:srgbClr val="ECEBE3"/>
                </a:solidFill>
                <a:latin typeface="Arial"/>
                <a:cs typeface="Arial"/>
              </a:rPr>
              <a:t>STORE</a:t>
            </a:r>
            <a:r>
              <a:rPr sz="2450" b="1" spc="-20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60" dirty="0">
                <a:solidFill>
                  <a:srgbClr val="ECEBE3"/>
                </a:solidFill>
                <a:latin typeface="Arial"/>
                <a:cs typeface="Arial"/>
              </a:rPr>
              <a:t>LOCATION,</a:t>
            </a:r>
            <a:r>
              <a:rPr sz="2450" b="1" spc="-20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50" dirty="0">
                <a:solidFill>
                  <a:srgbClr val="ECEBE3"/>
                </a:solidFill>
                <a:latin typeface="Arial"/>
                <a:cs typeface="Arial"/>
              </a:rPr>
              <a:t>ETC.,</a:t>
            </a:r>
            <a:r>
              <a:rPr sz="2450" b="1" spc="-20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35" dirty="0">
                <a:solidFill>
                  <a:srgbClr val="ECEBE3"/>
                </a:solidFill>
                <a:latin typeface="Arial"/>
                <a:cs typeface="Arial"/>
              </a:rPr>
              <a:t>ALLOWING</a:t>
            </a:r>
            <a:r>
              <a:rPr sz="2450" b="1" spc="-20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95" dirty="0">
                <a:solidFill>
                  <a:srgbClr val="ECEBE3"/>
                </a:solidFill>
                <a:latin typeface="Arial"/>
                <a:cs typeface="Arial"/>
              </a:rPr>
              <a:t>FOR</a:t>
            </a:r>
            <a:r>
              <a:rPr sz="2450" b="1" spc="-20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50" dirty="0">
                <a:solidFill>
                  <a:srgbClr val="ECEBE3"/>
                </a:solidFill>
                <a:latin typeface="Arial"/>
                <a:cs typeface="Arial"/>
              </a:rPr>
              <a:t>TARGETED</a:t>
            </a:r>
            <a:r>
              <a:rPr sz="2450" b="1" spc="-20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0" dirty="0">
                <a:solidFill>
                  <a:srgbClr val="ECEBE3"/>
                </a:solidFill>
                <a:latin typeface="Arial"/>
                <a:cs typeface="Arial"/>
              </a:rPr>
              <a:t>INSIGHTS.</a:t>
            </a:r>
            <a:endParaRPr sz="245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402" y="8181391"/>
            <a:ext cx="76200" cy="761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84728" y="7970571"/>
            <a:ext cx="15473680" cy="16389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17550">
              <a:lnSpc>
                <a:spcPct val="100000"/>
              </a:lnSpc>
              <a:spcBef>
                <a:spcPts val="110"/>
              </a:spcBef>
            </a:pPr>
            <a:r>
              <a:rPr sz="2450" b="1" spc="-165" dirty="0">
                <a:solidFill>
                  <a:srgbClr val="ECEBE3"/>
                </a:solidFill>
                <a:latin typeface="Arial"/>
                <a:cs typeface="Arial"/>
              </a:rPr>
              <a:t>PANDAS,</a:t>
            </a:r>
            <a:r>
              <a:rPr sz="2450" b="1" spc="-21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65" dirty="0">
                <a:solidFill>
                  <a:srgbClr val="ECEBE3"/>
                </a:solidFill>
                <a:latin typeface="Arial"/>
                <a:cs typeface="Arial"/>
              </a:rPr>
              <a:t>MATPLOTLIB,</a:t>
            </a:r>
            <a:r>
              <a:rPr sz="2450" b="1" spc="-21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95" dirty="0">
                <a:solidFill>
                  <a:srgbClr val="ECEBE3"/>
                </a:solidFill>
                <a:latin typeface="Arial"/>
                <a:cs typeface="Arial"/>
              </a:rPr>
              <a:t>AND</a:t>
            </a:r>
            <a:r>
              <a:rPr sz="2450" b="1" spc="-21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20" dirty="0">
                <a:solidFill>
                  <a:srgbClr val="ECEBE3"/>
                </a:solidFill>
                <a:latin typeface="Arial"/>
                <a:cs typeface="Arial"/>
              </a:rPr>
              <a:t>SEABORN</a:t>
            </a:r>
            <a:r>
              <a:rPr sz="2450" b="1" spc="-21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30" dirty="0">
                <a:solidFill>
                  <a:srgbClr val="ECEBE3"/>
                </a:solidFill>
                <a:latin typeface="Arial"/>
                <a:cs typeface="Arial"/>
              </a:rPr>
              <a:t>PROVIDE</a:t>
            </a:r>
            <a:r>
              <a:rPr sz="2450" b="1" spc="-21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dirty="0">
                <a:solidFill>
                  <a:srgbClr val="ECEBE3"/>
                </a:solidFill>
                <a:latin typeface="Arial"/>
                <a:cs typeface="Arial"/>
              </a:rPr>
              <a:t>A</a:t>
            </a:r>
            <a:r>
              <a:rPr sz="2450" b="1" spc="-21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25" dirty="0">
                <a:solidFill>
                  <a:srgbClr val="ECEBE3"/>
                </a:solidFill>
                <a:latin typeface="Arial"/>
                <a:cs typeface="Arial"/>
              </a:rPr>
              <a:t>COMPREHENSIVE</a:t>
            </a:r>
            <a:r>
              <a:rPr sz="2450" b="1" spc="-21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10" dirty="0">
                <a:solidFill>
                  <a:srgbClr val="ECEBE3"/>
                </a:solidFill>
                <a:latin typeface="Arial"/>
                <a:cs typeface="Arial"/>
              </a:rPr>
              <a:t>SUITE</a:t>
            </a:r>
            <a:r>
              <a:rPr sz="2450" b="1" spc="-21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65" dirty="0">
                <a:solidFill>
                  <a:srgbClr val="ECEBE3"/>
                </a:solidFill>
                <a:latin typeface="Arial"/>
                <a:cs typeface="Arial"/>
              </a:rPr>
              <a:t>OF</a:t>
            </a:r>
            <a:r>
              <a:rPr sz="2450" b="1" spc="-21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225" dirty="0">
                <a:solidFill>
                  <a:srgbClr val="ECEBE3"/>
                </a:solidFill>
                <a:latin typeface="Arial"/>
                <a:cs typeface="Arial"/>
              </a:rPr>
              <a:t>DATA</a:t>
            </a:r>
            <a:r>
              <a:rPr sz="2450" b="1" spc="-21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50" dirty="0">
                <a:solidFill>
                  <a:srgbClr val="ECEBE3"/>
                </a:solidFill>
                <a:latin typeface="Arial"/>
                <a:cs typeface="Arial"/>
              </a:rPr>
              <a:t>MANIPULATION,</a:t>
            </a:r>
            <a:endParaRPr sz="2450">
              <a:latin typeface="Arial"/>
              <a:cs typeface="Arial"/>
            </a:endParaRPr>
          </a:p>
          <a:p>
            <a:pPr marL="12700" marR="5080" indent="235585">
              <a:lnSpc>
                <a:spcPct val="165800"/>
              </a:lnSpc>
              <a:tabLst>
                <a:tab pos="4064000" algn="l"/>
              </a:tabLst>
            </a:pPr>
            <a:r>
              <a:rPr sz="2450" b="1" spc="-145" dirty="0">
                <a:solidFill>
                  <a:srgbClr val="ECEBE3"/>
                </a:solidFill>
                <a:latin typeface="Arial"/>
                <a:cs typeface="Arial"/>
              </a:rPr>
              <a:t>VISUALIZATION,</a:t>
            </a:r>
            <a:r>
              <a:rPr sz="24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95" dirty="0">
                <a:solidFill>
                  <a:srgbClr val="ECEBE3"/>
                </a:solidFill>
                <a:latin typeface="Arial"/>
                <a:cs typeface="Arial"/>
              </a:rPr>
              <a:t>AND</a:t>
            </a:r>
            <a:r>
              <a:rPr sz="2450" b="1" spc="-229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60" dirty="0">
                <a:solidFill>
                  <a:srgbClr val="ECEBE3"/>
                </a:solidFill>
                <a:latin typeface="Arial"/>
                <a:cs typeface="Arial"/>
              </a:rPr>
              <a:t>STATISTICAL</a:t>
            </a:r>
            <a:r>
              <a:rPr sz="2450" b="1" spc="-229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25" dirty="0">
                <a:solidFill>
                  <a:srgbClr val="ECEBE3"/>
                </a:solidFill>
                <a:latin typeface="Arial"/>
                <a:cs typeface="Arial"/>
              </a:rPr>
              <a:t>FUNCTIONS.</a:t>
            </a:r>
            <a:r>
              <a:rPr sz="2450" b="1" spc="-229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40" dirty="0">
                <a:solidFill>
                  <a:srgbClr val="ECEBE3"/>
                </a:solidFill>
                <a:latin typeface="Arial"/>
                <a:cs typeface="Arial"/>
              </a:rPr>
              <a:t>THEIR</a:t>
            </a:r>
            <a:r>
              <a:rPr sz="2450" b="1" spc="35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20" dirty="0">
                <a:solidFill>
                  <a:srgbClr val="ECEBE3"/>
                </a:solidFill>
                <a:latin typeface="Arial"/>
                <a:cs typeface="Arial"/>
              </a:rPr>
              <a:t>EXTENSIVE</a:t>
            </a:r>
            <a:r>
              <a:rPr sz="2450" b="1" spc="-229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45" dirty="0">
                <a:solidFill>
                  <a:srgbClr val="ECEBE3"/>
                </a:solidFill>
                <a:latin typeface="Arial"/>
                <a:cs typeface="Arial"/>
              </a:rPr>
              <a:t>CAPABILITIES</a:t>
            </a:r>
            <a:r>
              <a:rPr sz="24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20" dirty="0">
                <a:solidFill>
                  <a:srgbClr val="ECEBE3"/>
                </a:solidFill>
                <a:latin typeface="Arial"/>
                <a:cs typeface="Arial"/>
              </a:rPr>
              <a:t>EMPOWER</a:t>
            </a:r>
            <a:r>
              <a:rPr sz="2450" b="1" spc="-229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65" dirty="0">
                <a:solidFill>
                  <a:srgbClr val="ECEBE3"/>
                </a:solidFill>
                <a:latin typeface="Arial"/>
                <a:cs typeface="Arial"/>
              </a:rPr>
              <a:t>ANALYSTS</a:t>
            </a:r>
            <a:r>
              <a:rPr sz="2450" b="1" spc="-229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25" dirty="0">
                <a:solidFill>
                  <a:srgbClr val="ECEBE3"/>
                </a:solidFill>
                <a:latin typeface="Arial"/>
                <a:cs typeface="Arial"/>
              </a:rPr>
              <a:t>TO </a:t>
            </a:r>
            <a:r>
              <a:rPr sz="2450" b="1" spc="-120" dirty="0">
                <a:solidFill>
                  <a:srgbClr val="ECEBE3"/>
                </a:solidFill>
                <a:latin typeface="Arial"/>
                <a:cs typeface="Arial"/>
              </a:rPr>
              <a:t>PERFORM</a:t>
            </a:r>
            <a:r>
              <a:rPr sz="2450" b="1" spc="-19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20" dirty="0">
                <a:solidFill>
                  <a:srgbClr val="ECEBE3"/>
                </a:solidFill>
                <a:latin typeface="Arial"/>
                <a:cs typeface="Arial"/>
              </a:rPr>
              <a:t>COMPLEX</a:t>
            </a:r>
            <a:r>
              <a:rPr sz="2450" b="1" spc="-19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20" dirty="0">
                <a:solidFill>
                  <a:srgbClr val="ECEBE3"/>
                </a:solidFill>
                <a:latin typeface="Arial"/>
                <a:cs typeface="Arial"/>
              </a:rPr>
              <a:t>DATA</a:t>
            </a:r>
            <a:r>
              <a:rPr sz="2450" b="1" dirty="0">
                <a:solidFill>
                  <a:srgbClr val="ECEBE3"/>
                </a:solidFill>
                <a:latin typeface="Arial"/>
                <a:cs typeface="Arial"/>
              </a:rPr>
              <a:t>	</a:t>
            </a:r>
            <a:r>
              <a:rPr sz="2450" b="1" spc="-165" dirty="0">
                <a:solidFill>
                  <a:srgbClr val="ECEBE3"/>
                </a:solidFill>
                <a:latin typeface="Arial"/>
                <a:cs typeface="Arial"/>
              </a:rPr>
              <a:t>ANALYSIS</a:t>
            </a:r>
            <a:r>
              <a:rPr sz="2450" b="1" spc="-20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95" dirty="0">
                <a:solidFill>
                  <a:srgbClr val="ECEBE3"/>
                </a:solidFill>
                <a:latin typeface="Arial"/>
                <a:cs typeface="Arial"/>
              </a:rPr>
              <a:t>AND</a:t>
            </a:r>
            <a:r>
              <a:rPr sz="2450" b="1" spc="-20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50" dirty="0">
                <a:solidFill>
                  <a:srgbClr val="ECEBE3"/>
                </a:solidFill>
                <a:latin typeface="Arial"/>
                <a:cs typeface="Arial"/>
              </a:rPr>
              <a:t>GENERATE</a:t>
            </a:r>
            <a:r>
              <a:rPr sz="2450" b="1" spc="-20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45" dirty="0">
                <a:solidFill>
                  <a:srgbClr val="ECEBE3"/>
                </a:solidFill>
                <a:latin typeface="Arial"/>
                <a:cs typeface="Arial"/>
              </a:rPr>
              <a:t>INFORMATIVE</a:t>
            </a:r>
            <a:r>
              <a:rPr sz="2450" b="1" spc="-20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40" dirty="0">
                <a:solidFill>
                  <a:srgbClr val="ECEBE3"/>
                </a:solidFill>
                <a:latin typeface="Arial"/>
                <a:cs typeface="Arial"/>
              </a:rPr>
              <a:t>VISUALIZATIONS</a:t>
            </a:r>
            <a:r>
              <a:rPr sz="2450" b="1" spc="-20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05" dirty="0">
                <a:solidFill>
                  <a:srgbClr val="ECEBE3"/>
                </a:solidFill>
                <a:latin typeface="Arial"/>
                <a:cs typeface="Arial"/>
              </a:rPr>
              <a:t>WITH</a:t>
            </a:r>
            <a:r>
              <a:rPr sz="2450" b="1" spc="-20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150" dirty="0">
                <a:solidFill>
                  <a:srgbClr val="ECEBE3"/>
                </a:solidFill>
                <a:latin typeface="Arial"/>
                <a:cs typeface="Arial"/>
              </a:rPr>
              <a:t>RELATIVE</a:t>
            </a:r>
            <a:r>
              <a:rPr sz="2450" b="1" spc="-20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450" b="1" spc="-25" dirty="0">
                <a:solidFill>
                  <a:srgbClr val="ECEBE3"/>
                </a:solidFill>
                <a:latin typeface="Arial"/>
                <a:cs typeface="Arial"/>
              </a:rPr>
              <a:t>EASE.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0273" y="1777259"/>
            <a:ext cx="5362575" cy="644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50" b="1" spc="-250" dirty="0">
                <a:solidFill>
                  <a:srgbClr val="ECEBE3"/>
                </a:solidFill>
                <a:latin typeface="Arial"/>
                <a:cs typeface="Arial"/>
              </a:rPr>
              <a:t>3.</a:t>
            </a:r>
            <a:r>
              <a:rPr sz="4050" b="1" spc="-390" dirty="0">
                <a:solidFill>
                  <a:srgbClr val="ECEBE3"/>
                </a:solidFill>
                <a:latin typeface="Arial"/>
                <a:cs typeface="Arial"/>
              </a:rPr>
              <a:t>D</a:t>
            </a:r>
            <a:r>
              <a:rPr sz="4050" b="1" spc="-630" dirty="0">
                <a:solidFill>
                  <a:srgbClr val="ECEBE3"/>
                </a:solidFill>
                <a:latin typeface="Arial"/>
                <a:cs typeface="Arial"/>
              </a:rPr>
              <a:t>A</a:t>
            </a:r>
            <a:r>
              <a:rPr sz="4050" b="1" spc="-530" dirty="0">
                <a:solidFill>
                  <a:srgbClr val="ECEBE3"/>
                </a:solidFill>
                <a:latin typeface="Arial"/>
                <a:cs typeface="Arial"/>
              </a:rPr>
              <a:t>T</a:t>
            </a:r>
            <a:r>
              <a:rPr sz="4050" b="1" dirty="0">
                <a:solidFill>
                  <a:srgbClr val="ECEBE3"/>
                </a:solidFill>
                <a:latin typeface="Arial"/>
                <a:cs typeface="Arial"/>
              </a:rPr>
              <a:t>A</a:t>
            </a:r>
            <a:r>
              <a:rPr sz="4050" b="1" spc="-49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4050" b="1" spc="-260" dirty="0">
                <a:solidFill>
                  <a:srgbClr val="ECEBE3"/>
                </a:solidFill>
                <a:latin typeface="Arial"/>
                <a:cs typeface="Arial"/>
              </a:rPr>
              <a:t>VIS</a:t>
            </a:r>
            <a:r>
              <a:rPr sz="4050" b="1" spc="-365" dirty="0">
                <a:solidFill>
                  <a:srgbClr val="ECEBE3"/>
                </a:solidFill>
                <a:latin typeface="Arial"/>
                <a:cs typeface="Arial"/>
              </a:rPr>
              <a:t>U</a:t>
            </a:r>
            <a:r>
              <a:rPr sz="4050" b="1" spc="-260" dirty="0">
                <a:solidFill>
                  <a:srgbClr val="ECEBE3"/>
                </a:solidFill>
                <a:latin typeface="Arial"/>
                <a:cs typeface="Arial"/>
              </a:rPr>
              <a:t>ALIZ</a:t>
            </a:r>
            <a:r>
              <a:rPr sz="4050" b="1" spc="-640" dirty="0">
                <a:solidFill>
                  <a:srgbClr val="ECEBE3"/>
                </a:solidFill>
                <a:latin typeface="Arial"/>
                <a:cs typeface="Arial"/>
              </a:rPr>
              <a:t>A</a:t>
            </a:r>
            <a:r>
              <a:rPr sz="4050" b="1" spc="-260" dirty="0">
                <a:solidFill>
                  <a:srgbClr val="ECEBE3"/>
                </a:solidFill>
                <a:latin typeface="Arial"/>
                <a:cs typeface="Arial"/>
              </a:rPr>
              <a:t>TION</a:t>
            </a:r>
            <a:r>
              <a:rPr sz="4050" b="1" spc="-10" dirty="0">
                <a:solidFill>
                  <a:srgbClr val="ECEBE3"/>
                </a:solidFill>
                <a:latin typeface="Arial"/>
                <a:cs typeface="Arial"/>
              </a:rPr>
              <a:t>:</a:t>
            </a:r>
            <a:endParaRPr sz="40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558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10"/>
              </a:spcBef>
            </a:pPr>
            <a:r>
              <a:rPr spc="-340" dirty="0"/>
              <a:t>A</a:t>
            </a:r>
            <a:r>
              <a:rPr spc="-570" dirty="0"/>
              <a:t>D</a:t>
            </a:r>
            <a:r>
              <a:rPr spc="-750" dirty="0"/>
              <a:t>V</a:t>
            </a:r>
            <a:r>
              <a:rPr spc="-340" dirty="0"/>
              <a:t>AN</a:t>
            </a:r>
            <a:r>
              <a:rPr spc="-710" dirty="0"/>
              <a:t>T</a:t>
            </a:r>
            <a:r>
              <a:rPr spc="-570" dirty="0"/>
              <a:t>A</a:t>
            </a:r>
            <a:r>
              <a:rPr spc="-340" dirty="0"/>
              <a:t>GE</a:t>
            </a:r>
            <a:r>
              <a:rPr spc="-10" dirty="0"/>
              <a:t>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391" y="3224392"/>
            <a:ext cx="76200" cy="761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65" dirty="0"/>
              <a:t>MATPLOTLIB</a:t>
            </a:r>
            <a:r>
              <a:rPr spc="-204" dirty="0"/>
              <a:t> </a:t>
            </a:r>
            <a:r>
              <a:rPr spc="-95" dirty="0"/>
              <a:t>AND</a:t>
            </a:r>
            <a:r>
              <a:rPr spc="-204" dirty="0"/>
              <a:t> </a:t>
            </a:r>
            <a:r>
              <a:rPr spc="-120" dirty="0"/>
              <a:t>SEABORN</a:t>
            </a:r>
            <a:r>
              <a:rPr spc="-204" dirty="0"/>
              <a:t> </a:t>
            </a:r>
            <a:r>
              <a:rPr spc="-130" dirty="0"/>
              <a:t>EXCEL</a:t>
            </a:r>
            <a:r>
              <a:rPr spc="-204" dirty="0"/>
              <a:t> </a:t>
            </a:r>
            <a:r>
              <a:rPr spc="-180" dirty="0"/>
              <a:t>AT</a:t>
            </a:r>
            <a:r>
              <a:rPr spc="-204" dirty="0"/>
              <a:t> </a:t>
            </a:r>
            <a:r>
              <a:rPr spc="-150" dirty="0"/>
              <a:t>CREATING</a:t>
            </a:r>
            <a:r>
              <a:rPr spc="-204" dirty="0"/>
              <a:t> </a:t>
            </a:r>
            <a:r>
              <a:rPr spc="-160" dirty="0"/>
              <a:t>VISUALLY</a:t>
            </a:r>
            <a:r>
              <a:rPr spc="-204" dirty="0"/>
              <a:t> </a:t>
            </a:r>
            <a:r>
              <a:rPr spc="-120" dirty="0"/>
              <a:t>APPEALING</a:t>
            </a:r>
            <a:r>
              <a:rPr spc="-204" dirty="0"/>
              <a:t> </a:t>
            </a:r>
            <a:r>
              <a:rPr spc="-95" dirty="0"/>
              <a:t>AND</a:t>
            </a:r>
            <a:r>
              <a:rPr spc="-204" dirty="0"/>
              <a:t> </a:t>
            </a:r>
            <a:r>
              <a:rPr spc="-95" dirty="0"/>
              <a:t>INFORMATIVE</a:t>
            </a:r>
          </a:p>
          <a:p>
            <a:pPr marL="48895" marR="208279">
              <a:lnSpc>
                <a:spcPct val="165800"/>
              </a:lnSpc>
              <a:tabLst>
                <a:tab pos="2167890" algn="l"/>
              </a:tabLst>
            </a:pPr>
            <a:r>
              <a:rPr spc="-90" dirty="0"/>
              <a:t>PLOTS,</a:t>
            </a:r>
            <a:r>
              <a:rPr spc="270" dirty="0"/>
              <a:t> </a:t>
            </a:r>
            <a:r>
              <a:rPr spc="-125" dirty="0"/>
              <a:t>CHARTS,</a:t>
            </a:r>
            <a:r>
              <a:rPr spc="-250" dirty="0"/>
              <a:t> </a:t>
            </a:r>
            <a:r>
              <a:rPr spc="-95" dirty="0"/>
              <a:t>AND</a:t>
            </a:r>
            <a:r>
              <a:rPr spc="-250" dirty="0"/>
              <a:t> </a:t>
            </a:r>
            <a:r>
              <a:rPr spc="-120" dirty="0"/>
              <a:t>GRAPHS.</a:t>
            </a:r>
            <a:r>
              <a:rPr spc="-250" dirty="0"/>
              <a:t> </a:t>
            </a:r>
            <a:r>
              <a:rPr spc="-110" dirty="0"/>
              <a:t>THESE</a:t>
            </a:r>
            <a:r>
              <a:rPr spc="-250" dirty="0"/>
              <a:t> </a:t>
            </a:r>
            <a:r>
              <a:rPr spc="-140" dirty="0"/>
              <a:t>VISUALIZATIONS</a:t>
            </a:r>
            <a:r>
              <a:rPr spc="-250" dirty="0"/>
              <a:t> </a:t>
            </a:r>
            <a:r>
              <a:rPr spc="-120" dirty="0"/>
              <a:t>ENHANCE</a:t>
            </a:r>
            <a:r>
              <a:rPr spc="-250" dirty="0"/>
              <a:t> </a:t>
            </a:r>
            <a:r>
              <a:rPr spc="-95" dirty="0"/>
              <a:t>THE</a:t>
            </a:r>
            <a:r>
              <a:rPr spc="-250" dirty="0"/>
              <a:t> </a:t>
            </a:r>
            <a:r>
              <a:rPr spc="-65" dirty="0"/>
              <a:t>PRESENTATION OF</a:t>
            </a:r>
            <a:r>
              <a:rPr spc="-250" dirty="0"/>
              <a:t> </a:t>
            </a:r>
            <a:r>
              <a:rPr spc="-10" dirty="0"/>
              <a:t>COMPLEX</a:t>
            </a:r>
            <a:r>
              <a:rPr dirty="0"/>
              <a:t>	</a:t>
            </a:r>
            <a:r>
              <a:rPr spc="-204" dirty="0"/>
              <a:t>DATA,</a:t>
            </a:r>
            <a:r>
              <a:rPr spc="-250" dirty="0"/>
              <a:t> </a:t>
            </a:r>
            <a:r>
              <a:rPr spc="-114" dirty="0"/>
              <a:t>MAKING</a:t>
            </a:r>
            <a:r>
              <a:rPr spc="-250" dirty="0"/>
              <a:t> </a:t>
            </a:r>
            <a:r>
              <a:rPr spc="-70" dirty="0"/>
              <a:t>IT</a:t>
            </a:r>
            <a:r>
              <a:rPr spc="-250" dirty="0"/>
              <a:t> </a:t>
            </a:r>
            <a:r>
              <a:rPr spc="-114" dirty="0"/>
              <a:t>EASIER</a:t>
            </a:r>
            <a:r>
              <a:rPr spc="-250" dirty="0"/>
              <a:t> </a:t>
            </a:r>
            <a:r>
              <a:rPr spc="-95" dirty="0"/>
              <a:t>FOR</a:t>
            </a:r>
            <a:r>
              <a:rPr spc="-250" dirty="0"/>
              <a:t> </a:t>
            </a:r>
            <a:r>
              <a:rPr spc="-140" dirty="0"/>
              <a:t>STAKEHOLDERS</a:t>
            </a:r>
            <a:r>
              <a:rPr spc="-250" dirty="0"/>
              <a:t> </a:t>
            </a:r>
            <a:r>
              <a:rPr spc="-135" dirty="0"/>
              <a:t>TO</a:t>
            </a:r>
            <a:r>
              <a:rPr spc="-250" dirty="0"/>
              <a:t> </a:t>
            </a:r>
            <a:r>
              <a:rPr spc="-105" dirty="0"/>
              <a:t>UNDERSTAND</a:t>
            </a:r>
            <a:r>
              <a:rPr spc="280" dirty="0"/>
              <a:t> </a:t>
            </a:r>
            <a:r>
              <a:rPr spc="-65" dirty="0"/>
              <a:t>TRENDS, </a:t>
            </a:r>
            <a:r>
              <a:rPr spc="-135" dirty="0"/>
              <a:t>PATTERNS,</a:t>
            </a:r>
            <a:r>
              <a:rPr spc="35" dirty="0"/>
              <a:t> </a:t>
            </a:r>
            <a:r>
              <a:rPr spc="-95" dirty="0"/>
              <a:t>AND</a:t>
            </a:r>
            <a:r>
              <a:rPr spc="-250" dirty="0"/>
              <a:t> </a:t>
            </a:r>
            <a:r>
              <a:rPr spc="-65" dirty="0"/>
              <a:t>CORRELATIONS.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00422" y="6106511"/>
            <a:ext cx="8034020" cy="644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50" b="1" spc="-365" dirty="0">
                <a:solidFill>
                  <a:srgbClr val="ECEBE3"/>
                </a:solidFill>
                <a:latin typeface="Arial"/>
                <a:cs typeface="Arial"/>
              </a:rPr>
              <a:t>4.DATA-</a:t>
            </a:r>
            <a:r>
              <a:rPr sz="4050" b="1" spc="-215" dirty="0">
                <a:solidFill>
                  <a:srgbClr val="ECEBE3"/>
                </a:solidFill>
                <a:latin typeface="Arial"/>
                <a:cs typeface="Arial"/>
              </a:rPr>
              <a:t>DRIVEN</a:t>
            </a:r>
            <a:r>
              <a:rPr sz="4050" b="1" spc="-4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4050" b="1" spc="-225" dirty="0">
                <a:solidFill>
                  <a:srgbClr val="ECEBE3"/>
                </a:solidFill>
                <a:latin typeface="Arial"/>
                <a:cs typeface="Arial"/>
              </a:rPr>
              <a:t>DECISION</a:t>
            </a:r>
            <a:r>
              <a:rPr sz="4050" b="1" spc="-4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4050" b="1" spc="-175" dirty="0">
                <a:solidFill>
                  <a:srgbClr val="ECEBE3"/>
                </a:solidFill>
                <a:latin typeface="Arial"/>
                <a:cs typeface="Arial"/>
              </a:rPr>
              <a:t>MAKING:</a:t>
            </a:r>
            <a:endParaRPr sz="40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1698" y="7549199"/>
            <a:ext cx="76200" cy="761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252273" y="7341618"/>
            <a:ext cx="11238230" cy="21570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10"/>
              </a:spcBef>
            </a:pPr>
            <a:r>
              <a:rPr sz="2350" b="1" spc="-70" dirty="0">
                <a:solidFill>
                  <a:srgbClr val="ECEBE3"/>
                </a:solidFill>
                <a:latin typeface="Arial"/>
                <a:cs typeface="Arial"/>
              </a:rPr>
              <a:t>BY</a:t>
            </a:r>
            <a:r>
              <a:rPr sz="2350" b="1" spc="-19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5" dirty="0">
                <a:solidFill>
                  <a:srgbClr val="ECEBE3"/>
                </a:solidFill>
                <a:latin typeface="Arial"/>
                <a:cs typeface="Arial"/>
              </a:rPr>
              <a:t>ANALYZING</a:t>
            </a:r>
            <a:r>
              <a:rPr sz="2350" b="1" spc="-19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14" dirty="0">
                <a:solidFill>
                  <a:srgbClr val="ECEBE3"/>
                </a:solidFill>
                <a:latin typeface="Arial"/>
                <a:cs typeface="Arial"/>
              </a:rPr>
              <a:t>BOOKING</a:t>
            </a:r>
            <a:r>
              <a:rPr sz="2350" b="1" spc="-19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70" dirty="0">
                <a:solidFill>
                  <a:srgbClr val="ECEBE3"/>
                </a:solidFill>
                <a:latin typeface="Arial"/>
                <a:cs typeface="Arial"/>
              </a:rPr>
              <a:t>PATTERNS,</a:t>
            </a:r>
            <a:r>
              <a:rPr sz="2350" b="1" spc="-19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0" dirty="0">
                <a:solidFill>
                  <a:srgbClr val="ECEBE3"/>
                </a:solidFill>
                <a:latin typeface="Arial"/>
                <a:cs typeface="Arial"/>
              </a:rPr>
              <a:t>CUSTOMER</a:t>
            </a:r>
            <a:r>
              <a:rPr sz="2350" b="1" spc="-19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20" dirty="0">
                <a:solidFill>
                  <a:srgbClr val="ECEBE3"/>
                </a:solidFill>
                <a:latin typeface="Arial"/>
                <a:cs typeface="Arial"/>
              </a:rPr>
              <a:t>PREFERENCES,</a:t>
            </a:r>
            <a:r>
              <a:rPr sz="2350" b="1" spc="-19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90" dirty="0">
                <a:solidFill>
                  <a:srgbClr val="ECEBE3"/>
                </a:solidFill>
                <a:latin typeface="Arial"/>
                <a:cs typeface="Arial"/>
              </a:rPr>
              <a:t>AND</a:t>
            </a:r>
            <a:r>
              <a:rPr sz="2350" b="1" spc="-19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0" dirty="0">
                <a:solidFill>
                  <a:srgbClr val="ECEBE3"/>
                </a:solidFill>
                <a:latin typeface="Arial"/>
                <a:cs typeface="Arial"/>
              </a:rPr>
              <a:t>REVENUE</a:t>
            </a:r>
            <a:endParaRPr sz="2350">
              <a:latin typeface="Arial"/>
              <a:cs typeface="Arial"/>
            </a:endParaRPr>
          </a:p>
          <a:p>
            <a:pPr marL="26670" marR="5080" indent="-14604">
              <a:lnSpc>
                <a:spcPct val="164900"/>
              </a:lnSpc>
            </a:pPr>
            <a:r>
              <a:rPr sz="2350" b="1" spc="-114" dirty="0">
                <a:solidFill>
                  <a:srgbClr val="ECEBE3"/>
                </a:solidFill>
                <a:latin typeface="Arial"/>
                <a:cs typeface="Arial"/>
              </a:rPr>
              <a:t>TRENDS,</a:t>
            </a:r>
            <a:r>
              <a:rPr sz="2350" b="1" spc="-229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25" dirty="0">
                <a:solidFill>
                  <a:srgbClr val="ECEBE3"/>
                </a:solidFill>
                <a:latin typeface="Arial"/>
                <a:cs typeface="Arial"/>
              </a:rPr>
              <a:t>HOTEL</a:t>
            </a:r>
            <a:r>
              <a:rPr sz="2350" b="1" spc="-22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0" dirty="0">
                <a:solidFill>
                  <a:srgbClr val="ECEBE3"/>
                </a:solidFill>
                <a:latin typeface="Arial"/>
                <a:cs typeface="Arial"/>
              </a:rPr>
              <a:t>MANAGEMENT</a:t>
            </a:r>
            <a:r>
              <a:rPr sz="2350" b="1" spc="-229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90" dirty="0">
                <a:solidFill>
                  <a:srgbClr val="ECEBE3"/>
                </a:solidFill>
                <a:latin typeface="Arial"/>
                <a:cs typeface="Arial"/>
              </a:rPr>
              <a:t>CAN</a:t>
            </a:r>
            <a:r>
              <a:rPr sz="2350" b="1" spc="-22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00" dirty="0">
                <a:solidFill>
                  <a:srgbClr val="ECEBE3"/>
                </a:solidFill>
                <a:latin typeface="Arial"/>
                <a:cs typeface="Arial"/>
              </a:rPr>
              <a:t>MAKE</a:t>
            </a:r>
            <a:r>
              <a:rPr sz="2350" b="1" spc="-225" dirty="0">
                <a:solidFill>
                  <a:srgbClr val="ECEBE3"/>
                </a:solidFill>
                <a:latin typeface="Arial"/>
                <a:cs typeface="Arial"/>
              </a:rPr>
              <a:t> DATA-</a:t>
            </a:r>
            <a:r>
              <a:rPr sz="2350" b="1" spc="-110" dirty="0">
                <a:solidFill>
                  <a:srgbClr val="ECEBE3"/>
                </a:solidFill>
                <a:latin typeface="Arial"/>
                <a:cs typeface="Arial"/>
              </a:rPr>
              <a:t>DRIVEN</a:t>
            </a:r>
            <a:r>
              <a:rPr sz="2350" b="1" spc="-229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20" dirty="0">
                <a:solidFill>
                  <a:srgbClr val="ECEBE3"/>
                </a:solidFill>
                <a:latin typeface="Arial"/>
                <a:cs typeface="Arial"/>
              </a:rPr>
              <a:t>DECISIONS</a:t>
            </a:r>
            <a:r>
              <a:rPr sz="2350" b="1" spc="-22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ECEBE3"/>
                </a:solidFill>
                <a:latin typeface="Arial"/>
                <a:cs typeface="Arial"/>
              </a:rPr>
              <a:t>TO</a:t>
            </a:r>
            <a:r>
              <a:rPr sz="2350" b="1" spc="32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45" dirty="0">
                <a:solidFill>
                  <a:srgbClr val="ECEBE3"/>
                </a:solidFill>
                <a:latin typeface="Arial"/>
                <a:cs typeface="Arial"/>
              </a:rPr>
              <a:t>OPTIMIZE </a:t>
            </a:r>
            <a:r>
              <a:rPr sz="2350" b="1" spc="-120" dirty="0">
                <a:solidFill>
                  <a:srgbClr val="ECEBE3"/>
                </a:solidFill>
                <a:latin typeface="Arial"/>
                <a:cs typeface="Arial"/>
              </a:rPr>
              <a:t>PRICING,</a:t>
            </a:r>
            <a:r>
              <a:rPr sz="23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20" dirty="0">
                <a:solidFill>
                  <a:srgbClr val="ECEBE3"/>
                </a:solidFill>
                <a:latin typeface="Arial"/>
                <a:cs typeface="Arial"/>
              </a:rPr>
              <a:t>MARKETING</a:t>
            </a:r>
            <a:r>
              <a:rPr sz="23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STRATEGIES,</a:t>
            </a:r>
            <a:r>
              <a:rPr sz="23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90" dirty="0">
                <a:solidFill>
                  <a:srgbClr val="ECEBE3"/>
                </a:solidFill>
                <a:latin typeface="Arial"/>
                <a:cs typeface="Arial"/>
              </a:rPr>
              <a:t>AND</a:t>
            </a:r>
            <a:r>
              <a:rPr sz="23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OPERATIONAL</a:t>
            </a:r>
            <a:r>
              <a:rPr sz="2350" b="1" spc="-229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00" dirty="0">
                <a:solidFill>
                  <a:srgbClr val="ECEBE3"/>
                </a:solidFill>
                <a:latin typeface="Arial"/>
                <a:cs typeface="Arial"/>
              </a:rPr>
              <a:t>EFFICIENC</a:t>
            </a:r>
            <a:r>
              <a:rPr sz="2350" b="1" spc="-484" dirty="0">
                <a:solidFill>
                  <a:srgbClr val="ECEBE3"/>
                </a:solidFill>
                <a:latin typeface="Arial"/>
                <a:cs typeface="Arial"/>
              </a:rPr>
              <a:t>Y</a:t>
            </a:r>
            <a:r>
              <a:rPr sz="2350" b="1" spc="25" dirty="0">
                <a:solidFill>
                  <a:srgbClr val="ECEBE3"/>
                </a:solidFill>
                <a:latin typeface="Arial"/>
                <a:cs typeface="Arial"/>
              </a:rPr>
              <a:t>.</a:t>
            </a:r>
            <a:r>
              <a:rPr sz="2350" b="1" spc="31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00" dirty="0">
                <a:solidFill>
                  <a:srgbClr val="ECEBE3"/>
                </a:solidFill>
                <a:latin typeface="Arial"/>
                <a:cs typeface="Arial"/>
              </a:rPr>
              <a:t>THIS</a:t>
            </a:r>
            <a:r>
              <a:rPr sz="23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0" dirty="0">
                <a:solidFill>
                  <a:srgbClr val="ECEBE3"/>
                </a:solidFill>
                <a:latin typeface="Arial"/>
                <a:cs typeface="Arial"/>
              </a:rPr>
              <a:t>LEADS </a:t>
            </a:r>
            <a:r>
              <a:rPr sz="2350" b="1" dirty="0">
                <a:solidFill>
                  <a:srgbClr val="ECEBE3"/>
                </a:solidFill>
                <a:latin typeface="Arial"/>
                <a:cs typeface="Arial"/>
              </a:rPr>
              <a:t>TO</a:t>
            </a:r>
            <a:r>
              <a:rPr sz="2350" b="1" spc="8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10" dirty="0">
                <a:solidFill>
                  <a:srgbClr val="ECEBE3"/>
                </a:solidFill>
                <a:latin typeface="Arial"/>
                <a:cs typeface="Arial"/>
              </a:rPr>
              <a:t>BETTER</a:t>
            </a:r>
            <a:r>
              <a:rPr sz="23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25" dirty="0">
                <a:solidFill>
                  <a:srgbClr val="ECEBE3"/>
                </a:solidFill>
                <a:latin typeface="Arial"/>
                <a:cs typeface="Arial"/>
              </a:rPr>
              <a:t>RESOURCE</a:t>
            </a:r>
            <a:r>
              <a:rPr sz="23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50" dirty="0">
                <a:solidFill>
                  <a:srgbClr val="ECEBE3"/>
                </a:solidFill>
                <a:latin typeface="Arial"/>
                <a:cs typeface="Arial"/>
              </a:rPr>
              <a:t>ALLOCATION</a:t>
            </a:r>
            <a:r>
              <a:rPr sz="23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90" dirty="0">
                <a:solidFill>
                  <a:srgbClr val="ECEBE3"/>
                </a:solidFill>
                <a:latin typeface="Arial"/>
                <a:cs typeface="Arial"/>
              </a:rPr>
              <a:t>AND</a:t>
            </a:r>
            <a:r>
              <a:rPr sz="23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0" dirty="0">
                <a:solidFill>
                  <a:srgbClr val="ECEBE3"/>
                </a:solidFill>
                <a:latin typeface="Arial"/>
                <a:cs typeface="Arial"/>
              </a:rPr>
              <a:t>IMPROVED</a:t>
            </a:r>
            <a:r>
              <a:rPr sz="23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90" dirty="0">
                <a:solidFill>
                  <a:srgbClr val="ECEBE3"/>
                </a:solidFill>
                <a:latin typeface="Arial"/>
                <a:cs typeface="Arial"/>
              </a:rPr>
              <a:t>CUSTOMER</a:t>
            </a:r>
            <a:r>
              <a:rPr sz="2350" b="1" spc="229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20" dirty="0">
                <a:solidFill>
                  <a:srgbClr val="ECEBE3"/>
                </a:solidFill>
                <a:latin typeface="Arial"/>
                <a:cs typeface="Arial"/>
              </a:rPr>
              <a:t>EXPERIENCES.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049" y="4910962"/>
            <a:ext cx="76200" cy="761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049" y="5501512"/>
            <a:ext cx="76200" cy="761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049" y="6092062"/>
            <a:ext cx="76200" cy="761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3074" y="1750631"/>
            <a:ext cx="12900025" cy="7472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50" b="1" spc="-105" dirty="0">
                <a:solidFill>
                  <a:srgbClr val="ECEBE3"/>
                </a:solidFill>
                <a:latin typeface="Arial"/>
                <a:cs typeface="Arial"/>
              </a:rPr>
              <a:t>THE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50" dirty="0">
                <a:solidFill>
                  <a:srgbClr val="ECEBE3"/>
                </a:solidFill>
                <a:latin typeface="Arial"/>
                <a:cs typeface="Arial"/>
              </a:rPr>
              <a:t>WALMART</a:t>
            </a:r>
            <a:r>
              <a:rPr sz="235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55" dirty="0">
                <a:solidFill>
                  <a:srgbClr val="ECEBE3"/>
                </a:solidFill>
                <a:latin typeface="Arial"/>
                <a:cs typeface="Arial"/>
              </a:rPr>
              <a:t>E-</a:t>
            </a:r>
            <a:r>
              <a:rPr sz="2350" b="1" spc="-135" dirty="0">
                <a:solidFill>
                  <a:srgbClr val="ECEBE3"/>
                </a:solidFill>
                <a:latin typeface="Arial"/>
                <a:cs typeface="Arial"/>
              </a:rPr>
              <a:t>COMMERCE</a:t>
            </a:r>
            <a:r>
              <a:rPr sz="235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25" dirty="0">
                <a:solidFill>
                  <a:srgbClr val="ECEBE3"/>
                </a:solidFill>
                <a:latin typeface="Arial"/>
                <a:cs typeface="Arial"/>
              </a:rPr>
              <a:t>SALES</a:t>
            </a:r>
            <a:r>
              <a:rPr sz="235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80" dirty="0">
                <a:solidFill>
                  <a:srgbClr val="ECEBE3"/>
                </a:solidFill>
                <a:latin typeface="Arial"/>
                <a:cs typeface="Arial"/>
              </a:rPr>
              <a:t>ANALYSIS</a:t>
            </a:r>
            <a:r>
              <a:rPr sz="235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PROJECT</a:t>
            </a:r>
            <a:r>
              <a:rPr sz="235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PROVIDED</a:t>
            </a:r>
            <a:r>
              <a:rPr sz="235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80" dirty="0">
                <a:solidFill>
                  <a:srgbClr val="ECEBE3"/>
                </a:solidFill>
                <a:latin typeface="Arial"/>
                <a:cs typeface="Arial"/>
              </a:rPr>
              <a:t>VALUABLE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5" dirty="0">
                <a:solidFill>
                  <a:srgbClr val="ECEBE3"/>
                </a:solidFill>
                <a:latin typeface="Arial"/>
                <a:cs typeface="Arial"/>
              </a:rPr>
              <a:t>INSIGHTS</a:t>
            </a:r>
            <a:r>
              <a:rPr sz="235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20" dirty="0">
                <a:solidFill>
                  <a:srgbClr val="ECEBE3"/>
                </a:solidFill>
                <a:latin typeface="Arial"/>
                <a:cs typeface="Arial"/>
              </a:rPr>
              <a:t>INTO</a:t>
            </a:r>
            <a:endParaRPr sz="2350">
              <a:latin typeface="Arial"/>
              <a:cs typeface="Arial"/>
            </a:endParaRPr>
          </a:p>
          <a:p>
            <a:pPr marL="12700" marR="154305">
              <a:lnSpc>
                <a:spcPct val="164900"/>
              </a:lnSpc>
            </a:pPr>
            <a:r>
              <a:rPr sz="2350" b="1" spc="-150" dirty="0">
                <a:solidFill>
                  <a:srgbClr val="ECEBE3"/>
                </a:solidFill>
                <a:latin typeface="Arial"/>
                <a:cs typeface="Arial"/>
              </a:rPr>
              <a:t>CUSTOMER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5" dirty="0">
                <a:solidFill>
                  <a:srgbClr val="ECEBE3"/>
                </a:solidFill>
                <a:latin typeface="Arial"/>
                <a:cs typeface="Arial"/>
              </a:rPr>
              <a:t>PURCHASING</a:t>
            </a:r>
            <a:r>
              <a:rPr sz="23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90" dirty="0">
                <a:solidFill>
                  <a:srgbClr val="ECEBE3"/>
                </a:solidFill>
                <a:latin typeface="Arial"/>
                <a:cs typeface="Arial"/>
              </a:rPr>
              <a:t>PATTERNS,</a:t>
            </a:r>
            <a:r>
              <a:rPr sz="23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0" dirty="0">
                <a:solidFill>
                  <a:srgbClr val="ECEBE3"/>
                </a:solidFill>
                <a:latin typeface="Arial"/>
                <a:cs typeface="Arial"/>
              </a:rPr>
              <a:t>PRODUCT</a:t>
            </a:r>
            <a:r>
              <a:rPr sz="23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PERFORMANCE,</a:t>
            </a:r>
            <a:r>
              <a:rPr sz="23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05" dirty="0">
                <a:solidFill>
                  <a:srgbClr val="ECEBE3"/>
                </a:solidFill>
                <a:latin typeface="Arial"/>
                <a:cs typeface="Arial"/>
              </a:rPr>
              <a:t>AND</a:t>
            </a:r>
            <a:r>
              <a:rPr sz="23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25" dirty="0">
                <a:solidFill>
                  <a:srgbClr val="ECEBE3"/>
                </a:solidFill>
                <a:latin typeface="Arial"/>
                <a:cs typeface="Arial"/>
              </a:rPr>
              <a:t>SALES</a:t>
            </a:r>
            <a:r>
              <a:rPr sz="23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0" dirty="0">
                <a:solidFill>
                  <a:srgbClr val="ECEBE3"/>
                </a:solidFill>
                <a:latin typeface="Arial"/>
                <a:cs typeface="Arial"/>
              </a:rPr>
              <a:t>TRENDS</a:t>
            </a:r>
            <a:r>
              <a:rPr sz="23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70" dirty="0">
                <a:solidFill>
                  <a:srgbClr val="ECEBE3"/>
                </a:solidFill>
                <a:latin typeface="Arial"/>
                <a:cs typeface="Arial"/>
              </a:rPr>
              <a:t>ACROSS </a:t>
            </a:r>
            <a:r>
              <a:rPr sz="2350" b="1" spc="-135" dirty="0">
                <a:solidFill>
                  <a:srgbClr val="ECEBE3"/>
                </a:solidFill>
                <a:latin typeface="Arial"/>
                <a:cs typeface="Arial"/>
              </a:rPr>
              <a:t>DIFFERENT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0" dirty="0">
                <a:solidFill>
                  <a:srgbClr val="ECEBE3"/>
                </a:solidFill>
                <a:latin typeface="Arial"/>
                <a:cs typeface="Arial"/>
              </a:rPr>
              <a:t>REGIONS</a:t>
            </a:r>
            <a:r>
              <a:rPr sz="235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05" dirty="0">
                <a:solidFill>
                  <a:srgbClr val="ECEBE3"/>
                </a:solidFill>
                <a:latin typeface="Arial"/>
                <a:cs typeface="Arial"/>
              </a:rPr>
              <a:t>AND</a:t>
            </a:r>
            <a:r>
              <a:rPr sz="23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14" dirty="0">
                <a:solidFill>
                  <a:srgbClr val="ECEBE3"/>
                </a:solidFill>
                <a:latin typeface="Arial"/>
                <a:cs typeface="Arial"/>
              </a:rPr>
              <a:t>TIME</a:t>
            </a:r>
            <a:r>
              <a:rPr sz="235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5" dirty="0">
                <a:solidFill>
                  <a:srgbClr val="ECEBE3"/>
                </a:solidFill>
                <a:latin typeface="Arial"/>
                <a:cs typeface="Arial"/>
              </a:rPr>
              <a:t>PERIODS.</a:t>
            </a:r>
            <a:r>
              <a:rPr sz="23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80" dirty="0">
                <a:solidFill>
                  <a:srgbClr val="ECEBE3"/>
                </a:solidFill>
                <a:latin typeface="Arial"/>
                <a:cs typeface="Arial"/>
              </a:rPr>
              <a:t>BY</a:t>
            </a:r>
            <a:r>
              <a:rPr sz="235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50" dirty="0">
                <a:solidFill>
                  <a:srgbClr val="ECEBE3"/>
                </a:solidFill>
                <a:latin typeface="Arial"/>
                <a:cs typeface="Arial"/>
              </a:rPr>
              <a:t>LEVERAGING</a:t>
            </a:r>
            <a:r>
              <a:rPr sz="23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235" dirty="0">
                <a:solidFill>
                  <a:srgbClr val="ECEBE3"/>
                </a:solidFill>
                <a:latin typeface="Arial"/>
                <a:cs typeface="Arial"/>
              </a:rPr>
              <a:t>DATA</a:t>
            </a:r>
            <a:r>
              <a:rPr sz="235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80" dirty="0">
                <a:solidFill>
                  <a:srgbClr val="ECEBE3"/>
                </a:solidFill>
                <a:latin typeface="Arial"/>
                <a:cs typeface="Arial"/>
              </a:rPr>
              <a:t>ANALYSIS</a:t>
            </a:r>
            <a:r>
              <a:rPr sz="23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0" dirty="0">
                <a:solidFill>
                  <a:srgbClr val="ECEBE3"/>
                </a:solidFill>
                <a:latin typeface="Arial"/>
                <a:cs typeface="Arial"/>
              </a:rPr>
              <a:t>TECHNIQUES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sz="2350" b="1" spc="-125" dirty="0">
                <a:solidFill>
                  <a:srgbClr val="ECEBE3"/>
                </a:solidFill>
                <a:latin typeface="Arial"/>
                <a:cs typeface="Arial"/>
              </a:rPr>
              <a:t>USING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0" dirty="0">
                <a:solidFill>
                  <a:srgbClr val="ECEBE3"/>
                </a:solidFill>
                <a:latin typeface="Arial"/>
                <a:cs typeface="Arial"/>
              </a:rPr>
              <a:t>PYTHON</a:t>
            </a:r>
            <a:r>
              <a:rPr sz="235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05" dirty="0">
                <a:solidFill>
                  <a:srgbClr val="ECEBE3"/>
                </a:solidFill>
                <a:latin typeface="Arial"/>
                <a:cs typeface="Arial"/>
              </a:rPr>
              <a:t>AND</a:t>
            </a:r>
            <a:r>
              <a:rPr sz="235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5" dirty="0">
                <a:solidFill>
                  <a:srgbClr val="ECEBE3"/>
                </a:solidFill>
                <a:latin typeface="Arial"/>
                <a:cs typeface="Arial"/>
              </a:rPr>
              <a:t>LIBRARIES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14" dirty="0">
                <a:solidFill>
                  <a:srgbClr val="ECEBE3"/>
                </a:solidFill>
                <a:latin typeface="Arial"/>
                <a:cs typeface="Arial"/>
              </a:rPr>
              <a:t>LIKE</a:t>
            </a:r>
            <a:r>
              <a:rPr sz="235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80" dirty="0">
                <a:solidFill>
                  <a:srgbClr val="ECEBE3"/>
                </a:solidFill>
                <a:latin typeface="Arial"/>
                <a:cs typeface="Arial"/>
              </a:rPr>
              <a:t>PANDAS,</a:t>
            </a:r>
            <a:r>
              <a:rPr sz="235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80" dirty="0">
                <a:solidFill>
                  <a:srgbClr val="ECEBE3"/>
                </a:solidFill>
                <a:latin typeface="Arial"/>
                <a:cs typeface="Arial"/>
              </a:rPr>
              <a:t>MATPLOTLIB,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05" dirty="0">
                <a:solidFill>
                  <a:srgbClr val="ECEBE3"/>
                </a:solidFill>
                <a:latin typeface="Arial"/>
                <a:cs typeface="Arial"/>
              </a:rPr>
              <a:t>AND</a:t>
            </a:r>
            <a:r>
              <a:rPr sz="235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5" dirty="0">
                <a:solidFill>
                  <a:srgbClr val="ECEBE3"/>
                </a:solidFill>
                <a:latin typeface="Arial"/>
                <a:cs typeface="Arial"/>
              </a:rPr>
              <a:t>SEABORN,</a:t>
            </a:r>
            <a:r>
              <a:rPr sz="235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80" dirty="0">
                <a:solidFill>
                  <a:srgbClr val="ECEBE3"/>
                </a:solidFill>
                <a:latin typeface="Arial"/>
                <a:cs typeface="Arial"/>
              </a:rPr>
              <a:t>WE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14" dirty="0">
                <a:solidFill>
                  <a:srgbClr val="ECEBE3"/>
                </a:solidFill>
                <a:latin typeface="Arial"/>
                <a:cs typeface="Arial"/>
              </a:rPr>
              <a:t>WERE</a:t>
            </a:r>
            <a:r>
              <a:rPr sz="235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14" dirty="0">
                <a:solidFill>
                  <a:srgbClr val="ECEBE3"/>
                </a:solidFill>
                <a:latin typeface="Arial"/>
                <a:cs typeface="Arial"/>
              </a:rPr>
              <a:t>ABLE</a:t>
            </a:r>
            <a:r>
              <a:rPr sz="235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25" dirty="0">
                <a:solidFill>
                  <a:srgbClr val="ECEBE3"/>
                </a:solidFill>
                <a:latin typeface="Arial"/>
                <a:cs typeface="Arial"/>
              </a:rPr>
              <a:t>TO: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45"/>
              </a:spcBef>
            </a:pPr>
            <a:endParaRPr sz="2350">
              <a:latin typeface="Arial"/>
              <a:cs typeface="Arial"/>
            </a:endParaRPr>
          </a:p>
          <a:p>
            <a:pPr marL="652145" marR="780415">
              <a:lnSpc>
                <a:spcPct val="164900"/>
              </a:lnSpc>
            </a:pPr>
            <a:r>
              <a:rPr sz="2350" b="1" spc="-135" dirty="0">
                <a:solidFill>
                  <a:srgbClr val="ECEBE3"/>
                </a:solidFill>
                <a:latin typeface="Arial"/>
                <a:cs typeface="Arial"/>
              </a:rPr>
              <a:t>IDENTIFY</a:t>
            </a:r>
            <a:r>
              <a:rPr sz="235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14" dirty="0">
                <a:solidFill>
                  <a:srgbClr val="ECEBE3"/>
                </a:solidFill>
                <a:latin typeface="Arial"/>
                <a:cs typeface="Arial"/>
              </a:rPr>
              <a:t>PEAK</a:t>
            </a:r>
            <a:r>
              <a:rPr sz="23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25" dirty="0">
                <a:solidFill>
                  <a:srgbClr val="ECEBE3"/>
                </a:solidFill>
                <a:latin typeface="Arial"/>
                <a:cs typeface="Arial"/>
              </a:rPr>
              <a:t>SALES</a:t>
            </a:r>
            <a:r>
              <a:rPr sz="235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0" dirty="0">
                <a:solidFill>
                  <a:srgbClr val="ECEBE3"/>
                </a:solidFill>
                <a:latin typeface="Arial"/>
                <a:cs typeface="Arial"/>
              </a:rPr>
              <a:t>PERIODS</a:t>
            </a:r>
            <a:r>
              <a:rPr sz="23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05" dirty="0">
                <a:solidFill>
                  <a:srgbClr val="ECEBE3"/>
                </a:solidFill>
                <a:latin typeface="Arial"/>
                <a:cs typeface="Arial"/>
              </a:rPr>
              <a:t>AND</a:t>
            </a:r>
            <a:r>
              <a:rPr sz="23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55" dirty="0">
                <a:solidFill>
                  <a:srgbClr val="ECEBE3"/>
                </a:solidFill>
                <a:latin typeface="Arial"/>
                <a:cs typeface="Arial"/>
              </a:rPr>
              <a:t>HIGH-</a:t>
            </a: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PERFORMING</a:t>
            </a:r>
            <a:r>
              <a:rPr sz="235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0" dirty="0">
                <a:solidFill>
                  <a:srgbClr val="ECEBE3"/>
                </a:solidFill>
                <a:latin typeface="Arial"/>
                <a:cs typeface="Arial"/>
              </a:rPr>
              <a:t>PRODUCT</a:t>
            </a:r>
            <a:r>
              <a:rPr sz="23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35" dirty="0">
                <a:solidFill>
                  <a:srgbClr val="ECEBE3"/>
                </a:solidFill>
                <a:latin typeface="Arial"/>
                <a:cs typeface="Arial"/>
              </a:rPr>
              <a:t>CATEGORIES. </a:t>
            </a:r>
            <a:r>
              <a:rPr sz="2350" b="1" spc="-155" dirty="0">
                <a:solidFill>
                  <a:srgbClr val="ECEBE3"/>
                </a:solidFill>
                <a:latin typeface="Arial"/>
                <a:cs typeface="Arial"/>
              </a:rPr>
              <a:t>UNDERSTAND</a:t>
            </a:r>
            <a:r>
              <a:rPr sz="2350" b="1" spc="-229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5" dirty="0">
                <a:solidFill>
                  <a:srgbClr val="ECEBE3"/>
                </a:solidFill>
                <a:latin typeface="Arial"/>
                <a:cs typeface="Arial"/>
              </a:rPr>
              <a:t>REGIONAL</a:t>
            </a:r>
            <a:r>
              <a:rPr sz="2350" b="1" spc="-229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25" dirty="0">
                <a:solidFill>
                  <a:srgbClr val="ECEBE3"/>
                </a:solidFill>
                <a:latin typeface="Arial"/>
                <a:cs typeface="Arial"/>
              </a:rPr>
              <a:t>SALES</a:t>
            </a:r>
            <a:r>
              <a:rPr sz="2350" b="1" spc="-22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5" dirty="0">
                <a:solidFill>
                  <a:srgbClr val="ECEBE3"/>
                </a:solidFill>
                <a:latin typeface="Arial"/>
                <a:cs typeface="Arial"/>
              </a:rPr>
              <a:t>DISTRIBUTION</a:t>
            </a:r>
            <a:r>
              <a:rPr sz="2350" b="1" spc="-229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05" dirty="0">
                <a:solidFill>
                  <a:srgbClr val="ECEBE3"/>
                </a:solidFill>
                <a:latin typeface="Arial"/>
                <a:cs typeface="Arial"/>
              </a:rPr>
              <a:t>AND</a:t>
            </a:r>
            <a:r>
              <a:rPr sz="2350" b="1" spc="-22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75" dirty="0">
                <a:solidFill>
                  <a:srgbClr val="ECEBE3"/>
                </a:solidFill>
                <a:latin typeface="Arial"/>
                <a:cs typeface="Arial"/>
              </a:rPr>
              <a:t>STORE-</a:t>
            </a:r>
            <a:r>
              <a:rPr sz="2350" b="1" spc="-114" dirty="0">
                <a:solidFill>
                  <a:srgbClr val="ECEBE3"/>
                </a:solidFill>
                <a:latin typeface="Arial"/>
                <a:cs typeface="Arial"/>
              </a:rPr>
              <a:t>WISE</a:t>
            </a:r>
            <a:r>
              <a:rPr sz="2350" b="1" spc="-229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30" dirty="0">
                <a:solidFill>
                  <a:srgbClr val="ECEBE3"/>
                </a:solidFill>
                <a:latin typeface="Arial"/>
                <a:cs typeface="Arial"/>
              </a:rPr>
              <a:t>PERFORMANCE. </a:t>
            </a:r>
            <a:r>
              <a:rPr sz="2350" b="1" spc="-165" dirty="0">
                <a:solidFill>
                  <a:srgbClr val="ECEBE3"/>
                </a:solidFill>
                <a:latin typeface="Arial"/>
                <a:cs typeface="Arial"/>
              </a:rPr>
              <a:t>ANALYZE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05" dirty="0">
                <a:solidFill>
                  <a:srgbClr val="ECEBE3"/>
                </a:solidFill>
                <a:latin typeface="Arial"/>
                <a:cs typeface="Arial"/>
              </a:rPr>
              <a:t>THE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85" dirty="0">
                <a:solidFill>
                  <a:srgbClr val="ECEBE3"/>
                </a:solidFill>
                <a:latin typeface="Arial"/>
                <a:cs typeface="Arial"/>
              </a:rPr>
              <a:t>IMPACT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80" dirty="0">
                <a:solidFill>
                  <a:srgbClr val="ECEBE3"/>
                </a:solidFill>
                <a:latin typeface="Arial"/>
                <a:cs typeface="Arial"/>
              </a:rPr>
              <a:t>OF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85" dirty="0">
                <a:solidFill>
                  <a:srgbClr val="ECEBE3"/>
                </a:solidFill>
                <a:latin typeface="Arial"/>
                <a:cs typeface="Arial"/>
              </a:rPr>
              <a:t>HOLIDAYS,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85" dirty="0">
                <a:solidFill>
                  <a:srgbClr val="ECEBE3"/>
                </a:solidFill>
                <a:latin typeface="Arial"/>
                <a:cs typeface="Arial"/>
              </a:rPr>
              <a:t>WEEKDAYS,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05" dirty="0">
                <a:solidFill>
                  <a:srgbClr val="ECEBE3"/>
                </a:solidFill>
                <a:latin typeface="Arial"/>
                <a:cs typeface="Arial"/>
              </a:rPr>
              <a:t>AND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0" dirty="0">
                <a:solidFill>
                  <a:srgbClr val="ECEBE3"/>
                </a:solidFill>
                <a:latin typeface="Arial"/>
                <a:cs typeface="Arial"/>
              </a:rPr>
              <a:t>SEASONS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80" dirty="0">
                <a:solidFill>
                  <a:srgbClr val="ECEBE3"/>
                </a:solidFill>
                <a:latin typeface="Arial"/>
                <a:cs typeface="Arial"/>
              </a:rPr>
              <a:t>ON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OVERALL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40" dirty="0">
                <a:solidFill>
                  <a:srgbClr val="ECEBE3"/>
                </a:solidFill>
                <a:latin typeface="Arial"/>
                <a:cs typeface="Arial"/>
              </a:rPr>
              <a:t>SALES.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45"/>
              </a:spcBef>
            </a:pPr>
            <a:endParaRPr sz="2350">
              <a:latin typeface="Arial"/>
              <a:cs typeface="Arial"/>
            </a:endParaRPr>
          </a:p>
          <a:p>
            <a:pPr marL="337185" marR="998219">
              <a:lnSpc>
                <a:spcPct val="164900"/>
              </a:lnSpc>
              <a:spcBef>
                <a:spcPts val="5"/>
              </a:spcBef>
            </a:pPr>
            <a:r>
              <a:rPr sz="2350" b="1" spc="-114" dirty="0">
                <a:solidFill>
                  <a:srgbClr val="ECEBE3"/>
                </a:solidFill>
                <a:latin typeface="Arial"/>
                <a:cs typeface="Arial"/>
              </a:rPr>
              <a:t>THIS</a:t>
            </a:r>
            <a:r>
              <a:rPr sz="2350" b="1" spc="-229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PROJECT</a:t>
            </a:r>
            <a:r>
              <a:rPr sz="2350" b="1" spc="-22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60" dirty="0">
                <a:solidFill>
                  <a:srgbClr val="ECEBE3"/>
                </a:solidFill>
                <a:latin typeface="Arial"/>
                <a:cs typeface="Arial"/>
              </a:rPr>
              <a:t>DEMONSTRATES</a:t>
            </a:r>
            <a:r>
              <a:rPr sz="2350" b="1" spc="-229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05" dirty="0">
                <a:solidFill>
                  <a:srgbClr val="ECEBE3"/>
                </a:solidFill>
                <a:latin typeface="Arial"/>
                <a:cs typeface="Arial"/>
              </a:rPr>
              <a:t>THE</a:t>
            </a:r>
            <a:r>
              <a:rPr sz="2350" b="1" spc="-22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25" dirty="0">
                <a:solidFill>
                  <a:srgbClr val="ECEBE3"/>
                </a:solidFill>
                <a:latin typeface="Arial"/>
                <a:cs typeface="Arial"/>
              </a:rPr>
              <a:t>POWER</a:t>
            </a:r>
            <a:r>
              <a:rPr sz="2350" b="1" spc="-22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80" dirty="0">
                <a:solidFill>
                  <a:srgbClr val="ECEBE3"/>
                </a:solidFill>
                <a:latin typeface="Arial"/>
                <a:cs typeface="Arial"/>
              </a:rPr>
              <a:t>OF</a:t>
            </a:r>
            <a:r>
              <a:rPr sz="2350" b="1" spc="-229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DATA-</a:t>
            </a:r>
            <a:r>
              <a:rPr sz="2350" b="1" spc="-130" dirty="0">
                <a:solidFill>
                  <a:srgbClr val="ECEBE3"/>
                </a:solidFill>
                <a:latin typeface="Arial"/>
                <a:cs typeface="Arial"/>
              </a:rPr>
              <a:t>DRIVEN</a:t>
            </a:r>
            <a:r>
              <a:rPr sz="2350" b="1" spc="-22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55" dirty="0">
                <a:solidFill>
                  <a:srgbClr val="ECEBE3"/>
                </a:solidFill>
                <a:latin typeface="Arial"/>
                <a:cs typeface="Arial"/>
              </a:rPr>
              <a:t>DECISION-</a:t>
            </a:r>
            <a:r>
              <a:rPr sz="2350" b="1" spc="-130" dirty="0">
                <a:solidFill>
                  <a:srgbClr val="ECEBE3"/>
                </a:solidFill>
                <a:latin typeface="Arial"/>
                <a:cs typeface="Arial"/>
              </a:rPr>
              <a:t>MAKING</a:t>
            </a:r>
            <a:r>
              <a:rPr sz="2350" b="1" spc="-22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25" dirty="0">
                <a:solidFill>
                  <a:srgbClr val="ECEBE3"/>
                </a:solidFill>
                <a:latin typeface="Arial"/>
                <a:cs typeface="Arial"/>
              </a:rPr>
              <a:t>IN </a:t>
            </a:r>
            <a:r>
              <a:rPr sz="2350" b="1" spc="-105" dirty="0">
                <a:solidFill>
                  <a:srgbClr val="ECEBE3"/>
                </a:solidFill>
                <a:latin typeface="Arial"/>
                <a:cs typeface="Arial"/>
              </a:rPr>
              <a:t>THE</a:t>
            </a:r>
            <a:r>
              <a:rPr sz="2350" b="1" spc="-26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55" dirty="0">
                <a:solidFill>
                  <a:srgbClr val="ECEBE3"/>
                </a:solidFill>
                <a:latin typeface="Arial"/>
                <a:cs typeface="Arial"/>
              </a:rPr>
              <a:t>RETAIL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5" dirty="0">
                <a:solidFill>
                  <a:srgbClr val="ECEBE3"/>
                </a:solidFill>
                <a:latin typeface="Arial"/>
                <a:cs typeface="Arial"/>
              </a:rPr>
              <a:t>INDUST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R</a:t>
            </a:r>
            <a:r>
              <a:rPr sz="2350" b="1" spc="-530" dirty="0">
                <a:solidFill>
                  <a:srgbClr val="ECEBE3"/>
                </a:solidFill>
                <a:latin typeface="Arial"/>
                <a:cs typeface="Arial"/>
              </a:rPr>
              <a:t>Y</a:t>
            </a:r>
            <a:r>
              <a:rPr sz="2350" b="1" dirty="0">
                <a:solidFill>
                  <a:srgbClr val="ECEBE3"/>
                </a:solidFill>
                <a:latin typeface="Arial"/>
                <a:cs typeface="Arial"/>
              </a:rPr>
              <a:t>.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80" dirty="0">
                <a:solidFill>
                  <a:srgbClr val="ECEBE3"/>
                </a:solidFill>
                <a:latin typeface="Arial"/>
                <a:cs typeface="Arial"/>
              </a:rPr>
              <a:t>BY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60" dirty="0">
                <a:solidFill>
                  <a:srgbClr val="ECEBE3"/>
                </a:solidFill>
                <a:latin typeface="Arial"/>
                <a:cs typeface="Arial"/>
              </a:rPr>
              <a:t>CONTINUOUSLY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65" dirty="0">
                <a:solidFill>
                  <a:srgbClr val="ECEBE3"/>
                </a:solidFill>
                <a:latin typeface="Arial"/>
                <a:cs typeface="Arial"/>
              </a:rPr>
              <a:t>ANALYZING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25" dirty="0">
                <a:solidFill>
                  <a:srgbClr val="ECEBE3"/>
                </a:solidFill>
                <a:latin typeface="Arial"/>
                <a:cs typeface="Arial"/>
              </a:rPr>
              <a:t>SALES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210" dirty="0">
                <a:solidFill>
                  <a:srgbClr val="ECEBE3"/>
                </a:solidFill>
                <a:latin typeface="Arial"/>
                <a:cs typeface="Arial"/>
              </a:rPr>
              <a:t>DATA,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50" dirty="0">
                <a:solidFill>
                  <a:srgbClr val="ECEBE3"/>
                </a:solidFill>
                <a:latin typeface="Arial"/>
                <a:cs typeface="Arial"/>
              </a:rPr>
              <a:t>WALMART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25" dirty="0">
                <a:solidFill>
                  <a:srgbClr val="ECEBE3"/>
                </a:solidFill>
                <a:latin typeface="Arial"/>
                <a:cs typeface="Arial"/>
              </a:rPr>
              <a:t>AND </a:t>
            </a:r>
            <a:r>
              <a:rPr sz="2350" b="1" spc="-130" dirty="0">
                <a:solidFill>
                  <a:srgbClr val="ECEBE3"/>
                </a:solidFill>
                <a:latin typeface="Arial"/>
                <a:cs typeface="Arial"/>
              </a:rPr>
              <a:t>SIMILAR</a:t>
            </a:r>
            <a:r>
              <a:rPr sz="23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5" dirty="0">
                <a:solidFill>
                  <a:srgbClr val="ECEBE3"/>
                </a:solidFill>
                <a:latin typeface="Arial"/>
                <a:cs typeface="Arial"/>
              </a:rPr>
              <a:t>BUSINESSES</a:t>
            </a:r>
            <a:r>
              <a:rPr sz="23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05" dirty="0">
                <a:solidFill>
                  <a:srgbClr val="ECEBE3"/>
                </a:solidFill>
                <a:latin typeface="Arial"/>
                <a:cs typeface="Arial"/>
              </a:rPr>
              <a:t>CAN</a:t>
            </a:r>
            <a:r>
              <a:rPr sz="23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0" dirty="0">
                <a:solidFill>
                  <a:srgbClr val="ECEBE3"/>
                </a:solidFill>
                <a:latin typeface="Arial"/>
                <a:cs typeface="Arial"/>
              </a:rPr>
              <a:t>ENHANCE</a:t>
            </a:r>
            <a:r>
              <a:rPr sz="23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50" dirty="0">
                <a:solidFill>
                  <a:srgbClr val="ECEBE3"/>
                </a:solidFill>
                <a:latin typeface="Arial"/>
                <a:cs typeface="Arial"/>
              </a:rPr>
              <a:t>CUSTOMER</a:t>
            </a:r>
            <a:r>
              <a:rPr sz="23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EXPERIENCE,</a:t>
            </a:r>
            <a:r>
              <a:rPr sz="23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25" dirty="0">
                <a:solidFill>
                  <a:srgbClr val="ECEBE3"/>
                </a:solidFill>
                <a:latin typeface="Arial"/>
                <a:cs typeface="Arial"/>
              </a:rPr>
              <a:t>BOOST</a:t>
            </a:r>
            <a:r>
              <a:rPr sz="23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14" dirty="0">
                <a:solidFill>
                  <a:srgbClr val="ECEBE3"/>
                </a:solidFill>
                <a:latin typeface="Arial"/>
                <a:cs typeface="Arial"/>
              </a:rPr>
              <a:t>OPERATIONAL </a:t>
            </a:r>
            <a:r>
              <a:rPr sz="2350" b="1" spc="-145" dirty="0">
                <a:solidFill>
                  <a:srgbClr val="ECEBE3"/>
                </a:solidFill>
                <a:latin typeface="Arial"/>
                <a:cs typeface="Arial"/>
              </a:rPr>
              <a:t>EFFICIENC</a:t>
            </a:r>
            <a:r>
              <a:rPr sz="2350" b="1" spc="-509" dirty="0">
                <a:solidFill>
                  <a:srgbClr val="ECEBE3"/>
                </a:solidFill>
                <a:latin typeface="Arial"/>
                <a:cs typeface="Arial"/>
              </a:rPr>
              <a:t>Y</a:t>
            </a:r>
            <a:r>
              <a:rPr sz="2350" b="1" dirty="0">
                <a:solidFill>
                  <a:srgbClr val="ECEBE3"/>
                </a:solidFill>
                <a:latin typeface="Arial"/>
                <a:cs typeface="Arial"/>
              </a:rPr>
              <a:t>,</a:t>
            </a:r>
            <a:r>
              <a:rPr sz="2350" b="1" spc="-27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05" dirty="0">
                <a:solidFill>
                  <a:srgbClr val="ECEBE3"/>
                </a:solidFill>
                <a:latin typeface="Arial"/>
                <a:cs typeface="Arial"/>
              </a:rPr>
              <a:t>AND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25" dirty="0">
                <a:solidFill>
                  <a:srgbClr val="ECEBE3"/>
                </a:solidFill>
                <a:latin typeface="Arial"/>
                <a:cs typeface="Arial"/>
              </a:rPr>
              <a:t>DRIVE</a:t>
            </a:r>
            <a:r>
              <a:rPr sz="2350" b="1" spc="-26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0" dirty="0">
                <a:solidFill>
                  <a:srgbClr val="ECEBE3"/>
                </a:solidFill>
                <a:latin typeface="Arial"/>
                <a:cs typeface="Arial"/>
              </a:rPr>
              <a:t>REVENUE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0" dirty="0">
                <a:solidFill>
                  <a:srgbClr val="ECEBE3"/>
                </a:solidFill>
                <a:latin typeface="Arial"/>
                <a:cs typeface="Arial"/>
              </a:rPr>
              <a:t>GROWTH.</a:t>
            </a:r>
            <a:endParaRPr sz="235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18664" y="4431672"/>
            <a:ext cx="4819649" cy="30384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5487" y="402336"/>
            <a:ext cx="4209287" cy="74371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1049" y="2175909"/>
            <a:ext cx="6192520" cy="4349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24280" marR="5080" indent="-1212215">
              <a:lnSpc>
                <a:spcPct val="117300"/>
              </a:lnSpc>
              <a:spcBef>
                <a:spcPts val="90"/>
              </a:spcBef>
            </a:pPr>
            <a:r>
              <a:rPr sz="12100" spc="-130" dirty="0">
                <a:latin typeface="Georgia"/>
                <a:cs typeface="Georgia"/>
              </a:rPr>
              <a:t>T</a:t>
            </a:r>
            <a:r>
              <a:rPr sz="12100" spc="-190" dirty="0">
                <a:latin typeface="Georgia"/>
                <a:cs typeface="Georgia"/>
              </a:rPr>
              <a:t>H</a:t>
            </a:r>
            <a:r>
              <a:rPr sz="12100" spc="-135" dirty="0">
                <a:latin typeface="Georgia"/>
                <a:cs typeface="Georgia"/>
              </a:rPr>
              <a:t>A</a:t>
            </a:r>
            <a:r>
              <a:rPr sz="12100" spc="-155" dirty="0">
                <a:latin typeface="Georgia"/>
                <a:cs typeface="Georgia"/>
              </a:rPr>
              <a:t>N</a:t>
            </a:r>
            <a:r>
              <a:rPr sz="12100" spc="545" dirty="0">
                <a:latin typeface="Georgia"/>
                <a:cs typeface="Georgia"/>
              </a:rPr>
              <a:t>K</a:t>
            </a:r>
            <a:r>
              <a:rPr sz="12100" spc="-15" dirty="0">
                <a:latin typeface="Georgia"/>
                <a:cs typeface="Georgia"/>
              </a:rPr>
              <a:t> </a:t>
            </a:r>
            <a:r>
              <a:rPr sz="12100" spc="-880" dirty="0">
                <a:latin typeface="Georgia"/>
                <a:cs typeface="Georgia"/>
              </a:rPr>
              <a:t>Y</a:t>
            </a:r>
            <a:r>
              <a:rPr sz="12100" spc="-490" dirty="0">
                <a:latin typeface="Georgia"/>
                <a:cs typeface="Georgia"/>
              </a:rPr>
              <a:t>O</a:t>
            </a:r>
            <a:r>
              <a:rPr sz="12100" spc="-505" dirty="0">
                <a:latin typeface="Georgia"/>
                <a:cs typeface="Georgia"/>
              </a:rPr>
              <a:t>U</a:t>
            </a:r>
            <a:r>
              <a:rPr sz="12100" spc="215" dirty="0">
                <a:latin typeface="Georgia"/>
                <a:cs typeface="Georgia"/>
              </a:rPr>
              <a:t>!</a:t>
            </a:r>
            <a:endParaRPr sz="121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812" y="8833672"/>
            <a:ext cx="6694170" cy="0"/>
          </a:xfrm>
          <a:custGeom>
            <a:avLst/>
            <a:gdLst/>
            <a:ahLst/>
            <a:cxnLst/>
            <a:rect l="l" t="t" r="r" b="b"/>
            <a:pathLst>
              <a:path w="6694170">
                <a:moveTo>
                  <a:pt x="0" y="0"/>
                </a:moveTo>
                <a:lnTo>
                  <a:pt x="6693850" y="0"/>
                </a:lnTo>
              </a:path>
            </a:pathLst>
          </a:custGeom>
          <a:ln w="47624">
            <a:solidFill>
              <a:srgbClr val="EC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14809" y="1047750"/>
            <a:ext cx="6454140" cy="0"/>
          </a:xfrm>
          <a:custGeom>
            <a:avLst/>
            <a:gdLst/>
            <a:ahLst/>
            <a:cxnLst/>
            <a:rect l="l" t="t" r="r" b="b"/>
            <a:pathLst>
              <a:path w="6454140">
                <a:moveTo>
                  <a:pt x="0" y="0"/>
                </a:moveTo>
                <a:lnTo>
                  <a:pt x="6454139" y="0"/>
                </a:lnTo>
              </a:path>
            </a:pathLst>
          </a:custGeom>
          <a:ln w="38099">
            <a:solidFill>
              <a:srgbClr val="ECEB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1243" y="0"/>
            <a:ext cx="3676757" cy="363245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000106"/>
            <a:ext cx="3360464" cy="328689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03847" rIns="0" bIns="0" rtlCol="0">
            <a:spAutoFit/>
          </a:bodyPr>
          <a:lstStyle/>
          <a:p>
            <a:pPr marL="2011680">
              <a:lnSpc>
                <a:spcPct val="100000"/>
              </a:lnSpc>
              <a:spcBef>
                <a:spcPts val="100"/>
              </a:spcBef>
            </a:pPr>
            <a:r>
              <a:rPr sz="5300" b="0" spc="-500" dirty="0">
                <a:latin typeface="Arial Black"/>
                <a:cs typeface="Arial Black"/>
              </a:rPr>
              <a:t>CONTENTS</a:t>
            </a:r>
            <a:endParaRPr sz="5300">
              <a:latin typeface="Arial Black"/>
              <a:cs typeface="Arial Black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84004" y="2943112"/>
            <a:ext cx="152400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84004" y="3886087"/>
            <a:ext cx="152400" cy="152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84004" y="4829062"/>
            <a:ext cx="152400" cy="1523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84004" y="5772037"/>
            <a:ext cx="152400" cy="1523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84004" y="6715012"/>
            <a:ext cx="152400" cy="1523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84004" y="7657987"/>
            <a:ext cx="152400" cy="1523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84004" y="8600962"/>
            <a:ext cx="152400" cy="1523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039058" y="2684953"/>
            <a:ext cx="6435090" cy="62522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700" b="1" spc="85" dirty="0">
                <a:solidFill>
                  <a:srgbClr val="ECEBE3"/>
                </a:solidFill>
                <a:latin typeface="Arial"/>
                <a:cs typeface="Arial"/>
              </a:rPr>
              <a:t>Abstract</a:t>
            </a:r>
            <a:endParaRPr sz="3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85"/>
              </a:spcBef>
            </a:pPr>
            <a:r>
              <a:rPr sz="3700" b="1" spc="50" dirty="0">
                <a:solidFill>
                  <a:srgbClr val="ECEBE3"/>
                </a:solidFill>
                <a:latin typeface="Arial"/>
                <a:cs typeface="Arial"/>
              </a:rPr>
              <a:t>Introduction</a:t>
            </a:r>
            <a:endParaRPr sz="3700">
              <a:latin typeface="Arial"/>
              <a:cs typeface="Arial"/>
            </a:endParaRPr>
          </a:p>
          <a:p>
            <a:pPr marL="12700" marR="1364615">
              <a:lnSpc>
                <a:spcPct val="167200"/>
              </a:lnSpc>
              <a:spcBef>
                <a:spcPts val="5"/>
              </a:spcBef>
            </a:pPr>
            <a:r>
              <a:rPr sz="3700" b="1" dirty="0">
                <a:solidFill>
                  <a:srgbClr val="ECEBE3"/>
                </a:solidFill>
                <a:latin typeface="Arial"/>
                <a:cs typeface="Arial"/>
              </a:rPr>
              <a:t>System</a:t>
            </a:r>
            <a:r>
              <a:rPr sz="3700" b="1" spc="1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3700" b="1" spc="-10" dirty="0">
                <a:solidFill>
                  <a:srgbClr val="ECEBE3"/>
                </a:solidFill>
                <a:latin typeface="Arial"/>
                <a:cs typeface="Arial"/>
              </a:rPr>
              <a:t>Requirements </a:t>
            </a:r>
            <a:r>
              <a:rPr sz="3700" b="1" spc="75" dirty="0">
                <a:solidFill>
                  <a:srgbClr val="ECEBE3"/>
                </a:solidFill>
                <a:latin typeface="Arial"/>
                <a:cs typeface="Arial"/>
              </a:rPr>
              <a:t>Architecture</a:t>
            </a:r>
            <a:endParaRPr sz="3700">
              <a:latin typeface="Arial"/>
              <a:cs typeface="Arial"/>
            </a:endParaRPr>
          </a:p>
          <a:p>
            <a:pPr marL="12700" marR="5080">
              <a:lnSpc>
                <a:spcPct val="167200"/>
              </a:lnSpc>
            </a:pPr>
            <a:r>
              <a:rPr sz="3700" b="1" spc="-25" dirty="0">
                <a:solidFill>
                  <a:srgbClr val="ECEBE3"/>
                </a:solidFill>
                <a:latin typeface="Arial"/>
                <a:cs typeface="Arial"/>
              </a:rPr>
              <a:t>Uses</a:t>
            </a:r>
            <a:r>
              <a:rPr sz="3700" b="1" spc="-17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3700" b="1" dirty="0">
                <a:solidFill>
                  <a:srgbClr val="ECEBE3"/>
                </a:solidFill>
                <a:latin typeface="Arial"/>
                <a:cs typeface="Arial"/>
              </a:rPr>
              <a:t>of</a:t>
            </a:r>
            <a:r>
              <a:rPr sz="3700" b="1" spc="-16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3700" b="1" spc="150" dirty="0">
                <a:solidFill>
                  <a:srgbClr val="ECEBE3"/>
                </a:solidFill>
                <a:latin typeface="Arial"/>
                <a:cs typeface="Arial"/>
              </a:rPr>
              <a:t>data</a:t>
            </a:r>
            <a:r>
              <a:rPr sz="3700" b="1" spc="-16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3700" b="1" dirty="0">
                <a:solidFill>
                  <a:srgbClr val="ECEBE3"/>
                </a:solidFill>
                <a:latin typeface="Arial"/>
                <a:cs typeface="Arial"/>
              </a:rPr>
              <a:t>analysis</a:t>
            </a:r>
            <a:r>
              <a:rPr sz="3700" b="1" spc="-16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3700" b="1" spc="35" dirty="0">
                <a:solidFill>
                  <a:srgbClr val="ECEBE3"/>
                </a:solidFill>
                <a:latin typeface="Arial"/>
                <a:cs typeface="Arial"/>
              </a:rPr>
              <a:t>library </a:t>
            </a:r>
            <a:r>
              <a:rPr sz="3700" b="1" spc="-10" dirty="0">
                <a:solidFill>
                  <a:srgbClr val="ECEBE3"/>
                </a:solidFill>
                <a:latin typeface="Arial"/>
                <a:cs typeface="Arial"/>
              </a:rPr>
              <a:t>Advantages</a:t>
            </a:r>
            <a:endParaRPr sz="3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85"/>
              </a:spcBef>
            </a:pPr>
            <a:r>
              <a:rPr sz="3700" b="1" spc="-10" dirty="0">
                <a:solidFill>
                  <a:srgbClr val="ECEBE3"/>
                </a:solidFill>
                <a:latin typeface="Arial"/>
                <a:cs typeface="Arial"/>
              </a:rPr>
              <a:t>Conclusion</a:t>
            </a:r>
            <a:endParaRPr sz="3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28269" y="0"/>
            <a:ext cx="4159731" cy="519377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8005162"/>
            <a:ext cx="3924801" cy="228183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2853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95"/>
              </a:spcBef>
            </a:pPr>
            <a:r>
              <a:rPr sz="5300" spc="-10" dirty="0">
                <a:solidFill>
                  <a:srgbClr val="FAF9F5"/>
                </a:solidFill>
              </a:rPr>
              <a:t>ABSTRACT</a:t>
            </a:r>
            <a:endParaRPr sz="5300"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28994" y="2307738"/>
            <a:ext cx="66675" cy="666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915723" y="2114444"/>
            <a:ext cx="9644380" cy="2054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b="1" dirty="0">
                <a:solidFill>
                  <a:srgbClr val="FAF9F5"/>
                </a:solidFill>
                <a:latin typeface="Arial"/>
                <a:cs typeface="Arial"/>
              </a:rPr>
              <a:t>THIS</a:t>
            </a:r>
            <a:r>
              <a:rPr sz="2250" b="1" spc="-8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FAF9F5"/>
                </a:solidFill>
                <a:latin typeface="Arial"/>
                <a:cs typeface="Arial"/>
              </a:rPr>
              <a:t>STUDY</a:t>
            </a:r>
            <a:r>
              <a:rPr sz="2250" b="1" spc="-7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FAF9F5"/>
                </a:solidFill>
                <a:latin typeface="Arial"/>
                <a:cs typeface="Arial"/>
              </a:rPr>
              <a:t>PRESENTS</a:t>
            </a:r>
            <a:r>
              <a:rPr sz="2250" b="1" spc="-7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FAF9F5"/>
                </a:solidFill>
                <a:latin typeface="Arial"/>
                <a:cs typeface="Arial"/>
              </a:rPr>
              <a:t>A</a:t>
            </a:r>
            <a:r>
              <a:rPr sz="2250" b="1" spc="-7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FAF9F5"/>
                </a:solidFill>
                <a:latin typeface="Arial"/>
                <a:cs typeface="Arial"/>
              </a:rPr>
              <a:t>COMPREHENSIVE</a:t>
            </a:r>
            <a:r>
              <a:rPr sz="2250" b="1" spc="-8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spc="-45" dirty="0">
                <a:solidFill>
                  <a:srgbClr val="FAF9F5"/>
                </a:solidFill>
                <a:latin typeface="Arial"/>
                <a:cs typeface="Arial"/>
              </a:rPr>
              <a:t>ANALYSIS</a:t>
            </a:r>
            <a:r>
              <a:rPr sz="2250" b="1" spc="-7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spc="-25" dirty="0">
                <a:solidFill>
                  <a:srgbClr val="FAF9F5"/>
                </a:solidFill>
                <a:latin typeface="Arial"/>
                <a:cs typeface="Arial"/>
              </a:rPr>
              <a:t>OF</a:t>
            </a:r>
            <a:endParaRPr sz="2250">
              <a:latin typeface="Arial"/>
              <a:cs typeface="Arial"/>
            </a:endParaRPr>
          </a:p>
          <a:p>
            <a:pPr marL="84455" marR="761365">
              <a:lnSpc>
                <a:spcPct val="163900"/>
              </a:lnSpc>
            </a:pPr>
            <a:r>
              <a:rPr sz="2250" b="1" spc="-20" dirty="0">
                <a:solidFill>
                  <a:srgbClr val="FAF9F5"/>
                </a:solidFill>
                <a:latin typeface="Arial"/>
                <a:cs typeface="Arial"/>
              </a:rPr>
              <a:t>WALMART'S</a:t>
            </a:r>
            <a:r>
              <a:rPr sz="2250" b="1" spc="-10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spc="-20" dirty="0">
                <a:solidFill>
                  <a:srgbClr val="FAF9F5"/>
                </a:solidFill>
                <a:latin typeface="Arial"/>
                <a:cs typeface="Arial"/>
              </a:rPr>
              <a:t>E-</a:t>
            </a:r>
            <a:r>
              <a:rPr sz="2250" b="1" spc="-10" dirty="0">
                <a:solidFill>
                  <a:srgbClr val="FAF9F5"/>
                </a:solidFill>
                <a:latin typeface="Arial"/>
                <a:cs typeface="Arial"/>
              </a:rPr>
              <a:t>COMMERCE</a:t>
            </a:r>
            <a:r>
              <a:rPr sz="2250" b="1" spc="-6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FAF9F5"/>
                </a:solidFill>
                <a:latin typeface="Arial"/>
                <a:cs typeface="Arial"/>
              </a:rPr>
              <a:t>SALES</a:t>
            </a:r>
            <a:r>
              <a:rPr sz="2250" b="1" spc="-6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spc="-125" dirty="0">
                <a:solidFill>
                  <a:srgbClr val="FAF9F5"/>
                </a:solidFill>
                <a:latin typeface="Arial"/>
                <a:cs typeface="Arial"/>
              </a:rPr>
              <a:t>DATA</a:t>
            </a:r>
            <a:r>
              <a:rPr sz="2250" b="1" spc="-3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FAF9F5"/>
                </a:solidFill>
                <a:latin typeface="Arial"/>
                <a:cs typeface="Arial"/>
              </a:rPr>
              <a:t>USING</a:t>
            </a:r>
            <a:r>
              <a:rPr sz="2250" b="1" spc="-6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FAF9F5"/>
                </a:solidFill>
                <a:latin typeface="Arial"/>
                <a:cs typeface="Arial"/>
              </a:rPr>
              <a:t>PYTHON’S ROBUST</a:t>
            </a:r>
            <a:r>
              <a:rPr sz="2250" b="1" spc="-11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spc="-125" dirty="0">
                <a:solidFill>
                  <a:srgbClr val="FAF9F5"/>
                </a:solidFill>
                <a:latin typeface="Arial"/>
                <a:cs typeface="Arial"/>
              </a:rPr>
              <a:t>DATA</a:t>
            </a:r>
            <a:r>
              <a:rPr sz="2250" b="1" spc="-3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FAF9F5"/>
                </a:solidFill>
                <a:latin typeface="Arial"/>
                <a:cs typeface="Arial"/>
              </a:rPr>
              <a:t>HANDLING</a:t>
            </a:r>
            <a:r>
              <a:rPr sz="2250" b="1" spc="-7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spc="-65" dirty="0">
                <a:solidFill>
                  <a:srgbClr val="FAF9F5"/>
                </a:solidFill>
                <a:latin typeface="Arial"/>
                <a:cs typeface="Arial"/>
              </a:rPr>
              <a:t>LIBRARY,</a:t>
            </a:r>
            <a:r>
              <a:rPr sz="2250" b="1" spc="-7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spc="-45" dirty="0">
                <a:solidFill>
                  <a:srgbClr val="FAF9F5"/>
                </a:solidFill>
                <a:latin typeface="Arial"/>
                <a:cs typeface="Arial"/>
              </a:rPr>
              <a:t>PANDAS,</a:t>
            </a:r>
            <a:r>
              <a:rPr sz="2250" b="1" spc="-7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FAF9F5"/>
                </a:solidFill>
                <a:latin typeface="Arial"/>
                <a:cs typeface="Arial"/>
              </a:rPr>
              <a:t>AND</a:t>
            </a:r>
            <a:r>
              <a:rPr sz="2250" b="1" spc="-7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FAF9F5"/>
                </a:solidFill>
                <a:latin typeface="Arial"/>
                <a:cs typeface="Arial"/>
              </a:rPr>
              <a:t>INSIGHTFUL</a:t>
            </a:r>
            <a:endParaRPr sz="2250">
              <a:latin typeface="Arial"/>
              <a:cs typeface="Arial"/>
            </a:endParaRPr>
          </a:p>
          <a:p>
            <a:pPr marL="84455">
              <a:lnSpc>
                <a:spcPct val="100000"/>
              </a:lnSpc>
              <a:spcBef>
                <a:spcPts val="1725"/>
              </a:spcBef>
            </a:pPr>
            <a:r>
              <a:rPr sz="2250" b="1" spc="-125" dirty="0">
                <a:solidFill>
                  <a:srgbClr val="FAF9F5"/>
                </a:solidFill>
                <a:latin typeface="Arial"/>
                <a:cs typeface="Arial"/>
              </a:rPr>
              <a:t>DATA</a:t>
            </a:r>
            <a:r>
              <a:rPr sz="2250" b="1" spc="-3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spc="-30" dirty="0">
                <a:solidFill>
                  <a:srgbClr val="FAF9F5"/>
                </a:solidFill>
                <a:latin typeface="Arial"/>
                <a:cs typeface="Arial"/>
              </a:rPr>
              <a:t>VISUALIZATION</a:t>
            </a:r>
            <a:r>
              <a:rPr sz="2250" b="1" spc="-8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FAF9F5"/>
                </a:solidFill>
                <a:latin typeface="Arial"/>
                <a:cs typeface="Arial"/>
              </a:rPr>
              <a:t>TOOLS</a:t>
            </a:r>
            <a:r>
              <a:rPr sz="2250" b="1" spc="-6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FAF9F5"/>
                </a:solidFill>
                <a:latin typeface="Arial"/>
                <a:cs typeface="Arial"/>
              </a:rPr>
              <a:t>SUCH</a:t>
            </a:r>
            <a:r>
              <a:rPr sz="2250" b="1" spc="-6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FAF9F5"/>
                </a:solidFill>
                <a:latin typeface="Arial"/>
                <a:cs typeface="Arial"/>
              </a:rPr>
              <a:t>AS</a:t>
            </a:r>
            <a:r>
              <a:rPr sz="2250" b="1" spc="-6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spc="-45" dirty="0">
                <a:solidFill>
                  <a:srgbClr val="FAF9F5"/>
                </a:solidFill>
                <a:latin typeface="Arial"/>
                <a:cs typeface="Arial"/>
              </a:rPr>
              <a:t>MATPLOTLIB</a:t>
            </a:r>
            <a:r>
              <a:rPr sz="2250" b="1" spc="-6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FAF9F5"/>
                </a:solidFill>
                <a:latin typeface="Arial"/>
                <a:cs typeface="Arial"/>
              </a:rPr>
              <a:t>AND</a:t>
            </a:r>
            <a:r>
              <a:rPr sz="2250" b="1" spc="-6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FAF9F5"/>
                </a:solidFill>
                <a:latin typeface="Arial"/>
                <a:cs typeface="Arial"/>
              </a:rPr>
              <a:t>SEABORN.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28994" y="5679588"/>
            <a:ext cx="66675" cy="666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430544" y="5486294"/>
            <a:ext cx="11066145" cy="4302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7840">
              <a:lnSpc>
                <a:spcPct val="100000"/>
              </a:lnSpc>
              <a:spcBef>
                <a:spcPts val="95"/>
              </a:spcBef>
            </a:pPr>
            <a:r>
              <a:rPr sz="2250" b="1" dirty="0">
                <a:solidFill>
                  <a:srgbClr val="FAF9F5"/>
                </a:solidFill>
                <a:latin typeface="Arial"/>
                <a:cs typeface="Arial"/>
              </a:rPr>
              <a:t>THE</a:t>
            </a:r>
            <a:r>
              <a:rPr sz="2250" b="1" spc="-7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spc="-65" dirty="0">
                <a:solidFill>
                  <a:srgbClr val="FAF9F5"/>
                </a:solidFill>
                <a:latin typeface="Arial"/>
                <a:cs typeface="Arial"/>
              </a:rPr>
              <a:t>DATASET</a:t>
            </a:r>
            <a:r>
              <a:rPr sz="2250" b="1" spc="-7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spc="-30" dirty="0">
                <a:solidFill>
                  <a:srgbClr val="FAF9F5"/>
                </a:solidFill>
                <a:latin typeface="Arial"/>
                <a:cs typeface="Arial"/>
              </a:rPr>
              <a:t>EMPLOYED</a:t>
            </a:r>
            <a:r>
              <a:rPr sz="2250" b="1" spc="-7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FAF9F5"/>
                </a:solidFill>
                <a:latin typeface="Arial"/>
                <a:cs typeface="Arial"/>
              </a:rPr>
              <a:t>IN</a:t>
            </a:r>
            <a:r>
              <a:rPr sz="2250" b="1" spc="-7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FAF9F5"/>
                </a:solidFill>
                <a:latin typeface="Arial"/>
                <a:cs typeface="Arial"/>
              </a:rPr>
              <a:t>THIS</a:t>
            </a:r>
            <a:r>
              <a:rPr sz="2250" b="1" spc="-7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spc="-45" dirty="0">
                <a:solidFill>
                  <a:srgbClr val="FAF9F5"/>
                </a:solidFill>
                <a:latin typeface="Arial"/>
                <a:cs typeface="Arial"/>
              </a:rPr>
              <a:t>ANALYSIS</a:t>
            </a:r>
            <a:r>
              <a:rPr sz="2250" b="1" spc="-7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spc="-20" dirty="0">
                <a:solidFill>
                  <a:srgbClr val="FAF9F5"/>
                </a:solidFill>
                <a:latin typeface="Arial"/>
                <a:cs typeface="Arial"/>
              </a:rPr>
              <a:t>CONTAINS</a:t>
            </a:r>
            <a:r>
              <a:rPr sz="2250" b="1" spc="-7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FAF9F5"/>
                </a:solidFill>
                <a:latin typeface="Arial"/>
                <a:cs typeface="Arial"/>
              </a:rPr>
              <a:t>DETAILED</a:t>
            </a:r>
            <a:endParaRPr sz="2250">
              <a:latin typeface="Arial"/>
              <a:cs typeface="Arial"/>
            </a:endParaRPr>
          </a:p>
          <a:p>
            <a:pPr marL="330835" marR="5080" indent="158750">
              <a:lnSpc>
                <a:spcPct val="163900"/>
              </a:lnSpc>
            </a:pPr>
            <a:r>
              <a:rPr sz="2250" b="1" spc="-20" dirty="0">
                <a:solidFill>
                  <a:srgbClr val="FAF9F5"/>
                </a:solidFill>
                <a:latin typeface="Arial"/>
                <a:cs typeface="Arial"/>
              </a:rPr>
              <a:t>TRANSACTION</a:t>
            </a:r>
            <a:r>
              <a:rPr sz="2250" b="1" spc="-9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FAF9F5"/>
                </a:solidFill>
                <a:latin typeface="Arial"/>
                <a:cs typeface="Arial"/>
              </a:rPr>
              <a:t>RECORDS</a:t>
            </a:r>
            <a:r>
              <a:rPr sz="2250" b="1" spc="-9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FAF9F5"/>
                </a:solidFill>
                <a:latin typeface="Arial"/>
                <a:cs typeface="Arial"/>
              </a:rPr>
              <a:t>FROM</a:t>
            </a:r>
            <a:r>
              <a:rPr sz="2250" b="1" spc="-9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spc="-20" dirty="0">
                <a:solidFill>
                  <a:srgbClr val="FAF9F5"/>
                </a:solidFill>
                <a:latin typeface="Arial"/>
                <a:cs typeface="Arial"/>
              </a:rPr>
              <a:t>WALMART'S</a:t>
            </a:r>
            <a:r>
              <a:rPr sz="2250" b="1" spc="-9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FAF9F5"/>
                </a:solidFill>
                <a:latin typeface="Arial"/>
                <a:cs typeface="Arial"/>
              </a:rPr>
              <a:t>ONLINE</a:t>
            </a:r>
            <a:r>
              <a:rPr sz="2250" b="1" spc="-9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spc="-20" dirty="0">
                <a:solidFill>
                  <a:srgbClr val="FAF9F5"/>
                </a:solidFill>
                <a:latin typeface="Arial"/>
                <a:cs typeface="Arial"/>
              </a:rPr>
              <a:t>RETAIL</a:t>
            </a:r>
            <a:r>
              <a:rPr sz="2250" b="1" spc="-9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FAF9F5"/>
                </a:solidFill>
                <a:latin typeface="Arial"/>
                <a:cs typeface="Arial"/>
              </a:rPr>
              <a:t>OPERATIONS. </a:t>
            </a:r>
            <a:r>
              <a:rPr sz="2250" b="1" dirty="0">
                <a:solidFill>
                  <a:srgbClr val="FAF9F5"/>
                </a:solidFill>
                <a:latin typeface="Arial"/>
                <a:cs typeface="Arial"/>
              </a:rPr>
              <a:t>IT</a:t>
            </a:r>
            <a:r>
              <a:rPr sz="2250" b="1" spc="-8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FAF9F5"/>
                </a:solidFill>
                <a:latin typeface="Arial"/>
                <a:cs typeface="Arial"/>
              </a:rPr>
              <a:t>INCLUDES</a:t>
            </a:r>
            <a:r>
              <a:rPr sz="2250" b="1" spc="-7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spc="-25" dirty="0">
                <a:solidFill>
                  <a:srgbClr val="FAF9F5"/>
                </a:solidFill>
                <a:latin typeface="Arial"/>
                <a:cs typeface="Arial"/>
              </a:rPr>
              <a:t>MULTIPLE</a:t>
            </a:r>
            <a:r>
              <a:rPr sz="2250" b="1" spc="-7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spc="-25" dirty="0">
                <a:solidFill>
                  <a:srgbClr val="FAF9F5"/>
                </a:solidFill>
                <a:latin typeface="Arial"/>
                <a:cs typeface="Arial"/>
              </a:rPr>
              <a:t>VARIABLES</a:t>
            </a:r>
            <a:r>
              <a:rPr sz="2250" b="1" spc="-7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FAF9F5"/>
                </a:solidFill>
                <a:latin typeface="Arial"/>
                <a:cs typeface="Arial"/>
              </a:rPr>
              <a:t>SUCH</a:t>
            </a:r>
            <a:r>
              <a:rPr sz="2250" b="1" spc="-7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FAF9F5"/>
                </a:solidFill>
                <a:latin typeface="Arial"/>
                <a:cs typeface="Arial"/>
              </a:rPr>
              <a:t>AS</a:t>
            </a:r>
            <a:r>
              <a:rPr sz="2250" b="1" spc="-7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FAF9F5"/>
                </a:solidFill>
                <a:latin typeface="Arial"/>
                <a:cs typeface="Arial"/>
              </a:rPr>
              <a:t>ORDER</a:t>
            </a:r>
            <a:r>
              <a:rPr sz="2250" b="1" spc="-8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spc="-45" dirty="0">
                <a:solidFill>
                  <a:srgbClr val="FAF9F5"/>
                </a:solidFill>
                <a:latin typeface="Arial"/>
                <a:cs typeface="Arial"/>
              </a:rPr>
              <a:t>DATES,</a:t>
            </a:r>
            <a:r>
              <a:rPr sz="2250" b="1" spc="-7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FAF9F5"/>
                </a:solidFill>
                <a:latin typeface="Arial"/>
                <a:cs typeface="Arial"/>
              </a:rPr>
              <a:t>PRODUCT </a:t>
            </a:r>
            <a:r>
              <a:rPr sz="2250" b="1" spc="-25" dirty="0">
                <a:solidFill>
                  <a:srgbClr val="FAF9F5"/>
                </a:solidFill>
                <a:latin typeface="Arial"/>
                <a:cs typeface="Arial"/>
              </a:rPr>
              <a:t>CATEGORIES,</a:t>
            </a:r>
            <a:r>
              <a:rPr sz="2250" b="1" spc="-10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FAF9F5"/>
                </a:solidFill>
                <a:latin typeface="Arial"/>
                <a:cs typeface="Arial"/>
              </a:rPr>
              <a:t>REGIONAL</a:t>
            </a:r>
            <a:r>
              <a:rPr sz="2250" b="1" spc="-8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FAF9F5"/>
                </a:solidFill>
                <a:latin typeface="Arial"/>
                <a:cs typeface="Arial"/>
              </a:rPr>
              <a:t>SALES</a:t>
            </a:r>
            <a:r>
              <a:rPr sz="2250" b="1" spc="-8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FAF9F5"/>
                </a:solidFill>
                <a:latin typeface="Arial"/>
                <a:cs typeface="Arial"/>
              </a:rPr>
              <a:t>PERFORMANCE,</a:t>
            </a:r>
            <a:r>
              <a:rPr sz="2250" b="1" spc="-8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spc="-20" dirty="0">
                <a:solidFill>
                  <a:srgbClr val="FAF9F5"/>
                </a:solidFill>
                <a:latin typeface="Arial"/>
                <a:cs typeface="Arial"/>
              </a:rPr>
              <a:t>CUSTOMER</a:t>
            </a:r>
            <a:r>
              <a:rPr sz="2250" b="1" spc="-8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FAF9F5"/>
                </a:solidFill>
                <a:latin typeface="Arial"/>
                <a:cs typeface="Arial"/>
              </a:rPr>
              <a:t>SEGMENTS, </a:t>
            </a:r>
            <a:r>
              <a:rPr sz="2250" b="1" dirty="0">
                <a:solidFill>
                  <a:srgbClr val="FAF9F5"/>
                </a:solidFill>
                <a:latin typeface="Arial"/>
                <a:cs typeface="Arial"/>
              </a:rPr>
              <a:t>AND</a:t>
            </a:r>
            <a:r>
              <a:rPr sz="2250" b="1" spc="-8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spc="-20" dirty="0">
                <a:solidFill>
                  <a:srgbClr val="FAF9F5"/>
                </a:solidFill>
                <a:latin typeface="Arial"/>
                <a:cs typeface="Arial"/>
              </a:rPr>
              <a:t>PROMOTIONAL</a:t>
            </a:r>
            <a:r>
              <a:rPr sz="2250" b="1" spc="-8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FAF9F5"/>
                </a:solidFill>
                <a:latin typeface="Arial"/>
                <a:cs typeface="Arial"/>
              </a:rPr>
              <a:t>DISCOUNTS.</a:t>
            </a:r>
            <a:r>
              <a:rPr sz="2250" b="1" spc="-8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FAF9F5"/>
                </a:solidFill>
                <a:latin typeface="Arial"/>
                <a:cs typeface="Arial"/>
              </a:rPr>
              <a:t>THE</a:t>
            </a:r>
            <a:r>
              <a:rPr sz="2250" b="1" spc="-8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FAF9F5"/>
                </a:solidFill>
                <a:latin typeface="Arial"/>
                <a:cs typeface="Arial"/>
              </a:rPr>
              <a:t>PRIMARY</a:t>
            </a:r>
            <a:r>
              <a:rPr sz="2250" b="1" spc="-8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FAF9F5"/>
                </a:solidFill>
                <a:latin typeface="Arial"/>
                <a:cs typeface="Arial"/>
              </a:rPr>
              <a:t>GOAL</a:t>
            </a:r>
            <a:r>
              <a:rPr sz="2250" b="1" spc="-8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FAF9F5"/>
                </a:solidFill>
                <a:latin typeface="Arial"/>
                <a:cs typeface="Arial"/>
              </a:rPr>
              <a:t>OF</a:t>
            </a:r>
            <a:r>
              <a:rPr sz="2250" b="1" spc="-8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FAF9F5"/>
                </a:solidFill>
                <a:latin typeface="Arial"/>
                <a:cs typeface="Arial"/>
              </a:rPr>
              <a:t>THIS</a:t>
            </a:r>
            <a:r>
              <a:rPr sz="2250" b="1" spc="-8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FAF9F5"/>
                </a:solidFill>
                <a:latin typeface="Arial"/>
                <a:cs typeface="Arial"/>
              </a:rPr>
              <a:t>ANALYSIS</a:t>
            </a:r>
            <a:endParaRPr sz="2250">
              <a:latin typeface="Arial"/>
              <a:cs typeface="Arial"/>
            </a:endParaRPr>
          </a:p>
          <a:p>
            <a:pPr marL="330835" marR="1045844">
              <a:lnSpc>
                <a:spcPct val="163900"/>
              </a:lnSpc>
            </a:pPr>
            <a:r>
              <a:rPr sz="2250" b="1" dirty="0">
                <a:solidFill>
                  <a:srgbClr val="FAF9F5"/>
                </a:solidFill>
                <a:latin typeface="Arial"/>
                <a:cs typeface="Arial"/>
              </a:rPr>
              <a:t>IS</a:t>
            </a:r>
            <a:r>
              <a:rPr sz="2250" b="1" spc="-8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FAF9F5"/>
                </a:solidFill>
                <a:latin typeface="Arial"/>
                <a:cs typeface="Arial"/>
              </a:rPr>
              <a:t>TO</a:t>
            </a:r>
            <a:r>
              <a:rPr sz="2250" b="1" spc="-8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FAF9F5"/>
                </a:solidFill>
                <a:latin typeface="Arial"/>
                <a:cs typeface="Arial"/>
              </a:rPr>
              <a:t>UNCOVER</a:t>
            </a:r>
            <a:r>
              <a:rPr sz="2250" b="1" spc="-8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FAF9F5"/>
                </a:solidFill>
                <a:latin typeface="Arial"/>
                <a:cs typeface="Arial"/>
              </a:rPr>
              <a:t>TRENDS,</a:t>
            </a:r>
            <a:r>
              <a:rPr sz="2250" b="1" spc="-8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FAF9F5"/>
                </a:solidFill>
                <a:latin typeface="Arial"/>
                <a:cs typeface="Arial"/>
              </a:rPr>
              <a:t>SEASONAL</a:t>
            </a:r>
            <a:r>
              <a:rPr sz="2250" b="1" spc="-8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spc="-55" dirty="0">
                <a:solidFill>
                  <a:srgbClr val="FAF9F5"/>
                </a:solidFill>
                <a:latin typeface="Arial"/>
                <a:cs typeface="Arial"/>
              </a:rPr>
              <a:t>PATTERNS,</a:t>
            </a:r>
            <a:r>
              <a:rPr sz="2250" b="1" spc="-8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FAF9F5"/>
                </a:solidFill>
                <a:latin typeface="Arial"/>
                <a:cs typeface="Arial"/>
              </a:rPr>
              <a:t>AND</a:t>
            </a:r>
            <a:r>
              <a:rPr sz="2250" b="1" spc="-8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FAF9F5"/>
                </a:solidFill>
                <a:latin typeface="Arial"/>
                <a:cs typeface="Arial"/>
              </a:rPr>
              <a:t>KEY</a:t>
            </a:r>
            <a:r>
              <a:rPr sz="2250" b="1" spc="-8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FAF9F5"/>
                </a:solidFill>
                <a:latin typeface="Arial"/>
                <a:cs typeface="Arial"/>
              </a:rPr>
              <a:t>FACTORS INFLUENCING</a:t>
            </a:r>
            <a:r>
              <a:rPr sz="2250" b="1" spc="-8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FAF9F5"/>
                </a:solidFill>
                <a:latin typeface="Arial"/>
                <a:cs typeface="Arial"/>
              </a:rPr>
              <a:t>SALES</a:t>
            </a:r>
            <a:r>
              <a:rPr sz="2250" b="1" spc="-8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FAF9F5"/>
                </a:solidFill>
                <a:latin typeface="Arial"/>
                <a:cs typeface="Arial"/>
              </a:rPr>
              <a:t>PERFORMANCE</a:t>
            </a:r>
            <a:r>
              <a:rPr sz="2250" b="1" spc="-8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FAF9F5"/>
                </a:solidFill>
                <a:latin typeface="Arial"/>
                <a:cs typeface="Arial"/>
              </a:rPr>
              <a:t>AND</a:t>
            </a:r>
            <a:r>
              <a:rPr sz="2250" b="1" spc="-8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spc="-20" dirty="0">
                <a:solidFill>
                  <a:srgbClr val="FAF9F5"/>
                </a:solidFill>
                <a:latin typeface="Arial"/>
                <a:cs typeface="Arial"/>
              </a:rPr>
              <a:t>CUSTOMER</a:t>
            </a:r>
            <a:r>
              <a:rPr sz="2250" b="1" spc="-8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FAF9F5"/>
                </a:solidFill>
                <a:latin typeface="Arial"/>
                <a:cs typeface="Arial"/>
              </a:rPr>
              <a:t>PURCHASING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250" b="1" spc="-10" dirty="0">
                <a:solidFill>
                  <a:srgbClr val="FAF9F5"/>
                </a:solidFill>
                <a:latin typeface="Arial"/>
                <a:cs typeface="Arial"/>
              </a:rPr>
              <a:t>BEHAVIOUR.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9029" y="6530898"/>
            <a:ext cx="655955" cy="661035"/>
          </a:xfrm>
          <a:custGeom>
            <a:avLst/>
            <a:gdLst/>
            <a:ahLst/>
            <a:cxnLst/>
            <a:rect l="l" t="t" r="r" b="b"/>
            <a:pathLst>
              <a:path w="655954" h="661034">
                <a:moveTo>
                  <a:pt x="454837" y="391769"/>
                </a:moveTo>
                <a:lnTo>
                  <a:pt x="454736" y="355320"/>
                </a:lnTo>
                <a:lnTo>
                  <a:pt x="440575" y="322694"/>
                </a:lnTo>
                <a:lnTo>
                  <a:pt x="411353" y="298640"/>
                </a:lnTo>
                <a:lnTo>
                  <a:pt x="422719" y="280136"/>
                </a:lnTo>
                <a:lnTo>
                  <a:pt x="430339" y="259740"/>
                </a:lnTo>
                <a:lnTo>
                  <a:pt x="433387" y="238315"/>
                </a:lnTo>
                <a:lnTo>
                  <a:pt x="431038" y="216750"/>
                </a:lnTo>
                <a:lnTo>
                  <a:pt x="413867" y="181165"/>
                </a:lnTo>
                <a:lnTo>
                  <a:pt x="384530" y="154774"/>
                </a:lnTo>
                <a:lnTo>
                  <a:pt x="336042" y="142913"/>
                </a:lnTo>
                <a:lnTo>
                  <a:pt x="310388" y="144081"/>
                </a:lnTo>
                <a:lnTo>
                  <a:pt x="270383" y="153543"/>
                </a:lnTo>
                <a:lnTo>
                  <a:pt x="226466" y="174561"/>
                </a:lnTo>
                <a:lnTo>
                  <a:pt x="194462" y="207924"/>
                </a:lnTo>
                <a:lnTo>
                  <a:pt x="193370" y="224345"/>
                </a:lnTo>
                <a:lnTo>
                  <a:pt x="195656" y="233235"/>
                </a:lnTo>
                <a:lnTo>
                  <a:pt x="227203" y="258953"/>
                </a:lnTo>
                <a:lnTo>
                  <a:pt x="267322" y="246367"/>
                </a:lnTo>
                <a:lnTo>
                  <a:pt x="274764" y="242138"/>
                </a:lnTo>
                <a:lnTo>
                  <a:pt x="317715" y="227457"/>
                </a:lnTo>
                <a:lnTo>
                  <a:pt x="327698" y="226822"/>
                </a:lnTo>
                <a:lnTo>
                  <a:pt x="337731" y="226834"/>
                </a:lnTo>
                <a:lnTo>
                  <a:pt x="344004" y="226314"/>
                </a:lnTo>
                <a:lnTo>
                  <a:pt x="347281" y="231609"/>
                </a:lnTo>
                <a:lnTo>
                  <a:pt x="349478" y="236740"/>
                </a:lnTo>
                <a:lnTo>
                  <a:pt x="345211" y="246710"/>
                </a:lnTo>
                <a:lnTo>
                  <a:pt x="307644" y="282092"/>
                </a:lnTo>
                <a:lnTo>
                  <a:pt x="257695" y="308902"/>
                </a:lnTo>
                <a:lnTo>
                  <a:pt x="240919" y="327304"/>
                </a:lnTo>
                <a:lnTo>
                  <a:pt x="237540" y="350608"/>
                </a:lnTo>
                <a:lnTo>
                  <a:pt x="246735" y="372224"/>
                </a:lnTo>
                <a:lnTo>
                  <a:pt x="267716" y="385622"/>
                </a:lnTo>
                <a:lnTo>
                  <a:pt x="278638" y="387083"/>
                </a:lnTo>
                <a:lnTo>
                  <a:pt x="289293" y="385559"/>
                </a:lnTo>
                <a:lnTo>
                  <a:pt x="299669" y="382066"/>
                </a:lnTo>
                <a:lnTo>
                  <a:pt x="309714" y="377621"/>
                </a:lnTo>
                <a:lnTo>
                  <a:pt x="325031" y="371894"/>
                </a:lnTo>
                <a:lnTo>
                  <a:pt x="341134" y="367957"/>
                </a:lnTo>
                <a:lnTo>
                  <a:pt x="357263" y="367753"/>
                </a:lnTo>
                <a:lnTo>
                  <a:pt x="372592" y="373291"/>
                </a:lnTo>
                <a:lnTo>
                  <a:pt x="342646" y="409498"/>
                </a:lnTo>
                <a:lnTo>
                  <a:pt x="306870" y="428269"/>
                </a:lnTo>
                <a:lnTo>
                  <a:pt x="267792" y="444830"/>
                </a:lnTo>
                <a:lnTo>
                  <a:pt x="259676" y="448284"/>
                </a:lnTo>
                <a:lnTo>
                  <a:pt x="251688" y="452069"/>
                </a:lnTo>
                <a:lnTo>
                  <a:pt x="240233" y="461759"/>
                </a:lnTo>
                <a:lnTo>
                  <a:pt x="233172" y="474967"/>
                </a:lnTo>
                <a:lnTo>
                  <a:pt x="231013" y="489826"/>
                </a:lnTo>
                <a:lnTo>
                  <a:pt x="234276" y="504456"/>
                </a:lnTo>
                <a:lnTo>
                  <a:pt x="273062" y="529996"/>
                </a:lnTo>
                <a:lnTo>
                  <a:pt x="273342" y="530009"/>
                </a:lnTo>
                <a:lnTo>
                  <a:pt x="281381" y="529120"/>
                </a:lnTo>
                <a:lnTo>
                  <a:pt x="289179" y="526859"/>
                </a:lnTo>
                <a:lnTo>
                  <a:pt x="296799" y="523849"/>
                </a:lnTo>
                <a:lnTo>
                  <a:pt x="304279" y="520687"/>
                </a:lnTo>
                <a:lnTo>
                  <a:pt x="317550" y="515226"/>
                </a:lnTo>
                <a:lnTo>
                  <a:pt x="330771" y="509663"/>
                </a:lnTo>
                <a:lnTo>
                  <a:pt x="343827" y="503758"/>
                </a:lnTo>
                <a:lnTo>
                  <a:pt x="356641" y="497268"/>
                </a:lnTo>
                <a:lnTo>
                  <a:pt x="364655" y="492937"/>
                </a:lnTo>
                <a:lnTo>
                  <a:pt x="372745" y="488746"/>
                </a:lnTo>
                <a:lnTo>
                  <a:pt x="418490" y="456755"/>
                </a:lnTo>
                <a:lnTo>
                  <a:pt x="441960" y="427291"/>
                </a:lnTo>
                <a:lnTo>
                  <a:pt x="454837" y="391769"/>
                </a:lnTo>
                <a:close/>
              </a:path>
              <a:path w="655954" h="661034">
                <a:moveTo>
                  <a:pt x="655370" y="387134"/>
                </a:moveTo>
                <a:lnTo>
                  <a:pt x="652310" y="372414"/>
                </a:lnTo>
                <a:lnTo>
                  <a:pt x="644093" y="360286"/>
                </a:lnTo>
                <a:lnTo>
                  <a:pt x="631977" y="352056"/>
                </a:lnTo>
                <a:lnTo>
                  <a:pt x="617245" y="349021"/>
                </a:lnTo>
                <a:lnTo>
                  <a:pt x="602500" y="352056"/>
                </a:lnTo>
                <a:lnTo>
                  <a:pt x="590423" y="360286"/>
                </a:lnTo>
                <a:lnTo>
                  <a:pt x="582218" y="372414"/>
                </a:lnTo>
                <a:lnTo>
                  <a:pt x="579132" y="387134"/>
                </a:lnTo>
                <a:lnTo>
                  <a:pt x="579183" y="396938"/>
                </a:lnTo>
                <a:lnTo>
                  <a:pt x="577824" y="406539"/>
                </a:lnTo>
                <a:lnTo>
                  <a:pt x="548792" y="463550"/>
                </a:lnTo>
                <a:lnTo>
                  <a:pt x="521068" y="498525"/>
                </a:lnTo>
                <a:lnTo>
                  <a:pt x="487997" y="528281"/>
                </a:lnTo>
                <a:lnTo>
                  <a:pt x="449719" y="551345"/>
                </a:lnTo>
                <a:lnTo>
                  <a:pt x="408711" y="568096"/>
                </a:lnTo>
                <a:lnTo>
                  <a:pt x="365950" y="578891"/>
                </a:lnTo>
                <a:lnTo>
                  <a:pt x="322084" y="583907"/>
                </a:lnTo>
                <a:lnTo>
                  <a:pt x="277799" y="583349"/>
                </a:lnTo>
                <a:lnTo>
                  <a:pt x="233616" y="577265"/>
                </a:lnTo>
                <a:lnTo>
                  <a:pt x="191465" y="563168"/>
                </a:lnTo>
                <a:lnTo>
                  <a:pt x="147751" y="533869"/>
                </a:lnTo>
                <a:lnTo>
                  <a:pt x="115633" y="496938"/>
                </a:lnTo>
                <a:lnTo>
                  <a:pt x="93383" y="453580"/>
                </a:lnTo>
                <a:lnTo>
                  <a:pt x="79552" y="407644"/>
                </a:lnTo>
                <a:lnTo>
                  <a:pt x="76682" y="383730"/>
                </a:lnTo>
                <a:lnTo>
                  <a:pt x="77406" y="332727"/>
                </a:lnTo>
                <a:lnTo>
                  <a:pt x="84124" y="282244"/>
                </a:lnTo>
                <a:lnTo>
                  <a:pt x="96761" y="232918"/>
                </a:lnTo>
                <a:lnTo>
                  <a:pt x="115265" y="185394"/>
                </a:lnTo>
                <a:lnTo>
                  <a:pt x="141185" y="143332"/>
                </a:lnTo>
                <a:lnTo>
                  <a:pt x="174167" y="112636"/>
                </a:lnTo>
                <a:lnTo>
                  <a:pt x="212775" y="92075"/>
                </a:lnTo>
                <a:lnTo>
                  <a:pt x="255524" y="80429"/>
                </a:lnTo>
                <a:lnTo>
                  <a:pt x="300977" y="76466"/>
                </a:lnTo>
                <a:lnTo>
                  <a:pt x="347675" y="78968"/>
                </a:lnTo>
                <a:lnTo>
                  <a:pt x="394144" y="86715"/>
                </a:lnTo>
                <a:lnTo>
                  <a:pt x="438924" y="98463"/>
                </a:lnTo>
                <a:lnTo>
                  <a:pt x="493966" y="126085"/>
                </a:lnTo>
                <a:lnTo>
                  <a:pt x="541782" y="164757"/>
                </a:lnTo>
                <a:lnTo>
                  <a:pt x="563562" y="203949"/>
                </a:lnTo>
                <a:lnTo>
                  <a:pt x="574967" y="240690"/>
                </a:lnTo>
                <a:lnTo>
                  <a:pt x="574446" y="262026"/>
                </a:lnTo>
                <a:lnTo>
                  <a:pt x="573493" y="274739"/>
                </a:lnTo>
                <a:lnTo>
                  <a:pt x="607491" y="309206"/>
                </a:lnTo>
                <a:lnTo>
                  <a:pt x="644131" y="286016"/>
                </a:lnTo>
                <a:lnTo>
                  <a:pt x="649363" y="229336"/>
                </a:lnTo>
                <a:lnTo>
                  <a:pt x="639864" y="190715"/>
                </a:lnTo>
                <a:lnTo>
                  <a:pt x="623887" y="153797"/>
                </a:lnTo>
                <a:lnTo>
                  <a:pt x="580605" y="96545"/>
                </a:lnTo>
                <a:lnTo>
                  <a:pt x="524789" y="56019"/>
                </a:lnTo>
                <a:lnTo>
                  <a:pt x="459879" y="25476"/>
                </a:lnTo>
                <a:lnTo>
                  <a:pt x="387057" y="8077"/>
                </a:lnTo>
                <a:lnTo>
                  <a:pt x="297688" y="0"/>
                </a:lnTo>
                <a:lnTo>
                  <a:pt x="247827" y="4140"/>
                </a:lnTo>
                <a:lnTo>
                  <a:pt x="201041" y="15214"/>
                </a:lnTo>
                <a:lnTo>
                  <a:pt x="157949" y="33375"/>
                </a:lnTo>
                <a:lnTo>
                  <a:pt x="119138" y="58839"/>
                </a:lnTo>
                <a:lnTo>
                  <a:pt x="85229" y="91770"/>
                </a:lnTo>
                <a:lnTo>
                  <a:pt x="56807" y="132359"/>
                </a:lnTo>
                <a:lnTo>
                  <a:pt x="34467" y="180784"/>
                </a:lnTo>
                <a:lnTo>
                  <a:pt x="19939" y="223710"/>
                </a:lnTo>
                <a:lnTo>
                  <a:pt x="9220" y="267766"/>
                </a:lnTo>
                <a:lnTo>
                  <a:pt x="2514" y="312610"/>
                </a:lnTo>
                <a:lnTo>
                  <a:pt x="0" y="357847"/>
                </a:lnTo>
                <a:lnTo>
                  <a:pt x="1879" y="403123"/>
                </a:lnTo>
                <a:lnTo>
                  <a:pt x="12103" y="452907"/>
                </a:lnTo>
                <a:lnTo>
                  <a:pt x="29603" y="499262"/>
                </a:lnTo>
                <a:lnTo>
                  <a:pt x="53898" y="541362"/>
                </a:lnTo>
                <a:lnTo>
                  <a:pt x="84467" y="578345"/>
                </a:lnTo>
                <a:lnTo>
                  <a:pt x="120815" y="609371"/>
                </a:lnTo>
                <a:lnTo>
                  <a:pt x="162433" y="633590"/>
                </a:lnTo>
                <a:lnTo>
                  <a:pt x="208813" y="650163"/>
                </a:lnTo>
                <a:lnTo>
                  <a:pt x="259461" y="658241"/>
                </a:lnTo>
                <a:lnTo>
                  <a:pt x="304355" y="660641"/>
                </a:lnTo>
                <a:lnTo>
                  <a:pt x="353288" y="657796"/>
                </a:lnTo>
                <a:lnTo>
                  <a:pt x="401561" y="649236"/>
                </a:lnTo>
                <a:lnTo>
                  <a:pt x="448322" y="634936"/>
                </a:lnTo>
                <a:lnTo>
                  <a:pt x="492683" y="614870"/>
                </a:lnTo>
                <a:lnTo>
                  <a:pt x="533781" y="589013"/>
                </a:lnTo>
                <a:lnTo>
                  <a:pt x="570738" y="557339"/>
                </a:lnTo>
                <a:lnTo>
                  <a:pt x="602691" y="519811"/>
                </a:lnTo>
                <a:lnTo>
                  <a:pt x="640168" y="457301"/>
                </a:lnTo>
                <a:lnTo>
                  <a:pt x="652145" y="423240"/>
                </a:lnTo>
                <a:lnTo>
                  <a:pt x="655370" y="387134"/>
                </a:lnTo>
                <a:close/>
              </a:path>
            </a:pathLst>
          </a:custGeom>
          <a:solidFill>
            <a:srgbClr val="578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779" y="171719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EC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8106" y="1552092"/>
            <a:ext cx="13957935" cy="301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IN</a:t>
            </a:r>
            <a:r>
              <a:rPr sz="1800" b="1" spc="-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THE</a:t>
            </a:r>
            <a:r>
              <a:rPr sz="1800" b="1" spc="-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ERA</a:t>
            </a:r>
            <a:r>
              <a:rPr sz="1800" b="1" spc="-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OF</a:t>
            </a:r>
            <a:r>
              <a:rPr sz="1800" b="1" spc="-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CEBE3"/>
                </a:solidFill>
                <a:latin typeface="Arial"/>
                <a:cs typeface="Arial"/>
              </a:rPr>
              <a:t>DIGITAL</a:t>
            </a:r>
            <a:r>
              <a:rPr sz="1800" b="1" spc="-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ECEBE3"/>
                </a:solidFill>
                <a:latin typeface="Arial"/>
                <a:cs typeface="Arial"/>
              </a:rPr>
              <a:t>TRANSFORMATION,</a:t>
            </a:r>
            <a:r>
              <a:rPr sz="1800" b="1" spc="-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CEBE3"/>
                </a:solidFill>
                <a:latin typeface="Arial"/>
                <a:cs typeface="Arial"/>
              </a:rPr>
              <a:t>E-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COMMERCE</a:t>
            </a:r>
            <a:r>
              <a:rPr sz="1800" b="1" spc="-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HAS</a:t>
            </a:r>
            <a:r>
              <a:rPr sz="1800" b="1" spc="-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EMERGED</a:t>
            </a:r>
            <a:r>
              <a:rPr sz="1800" b="1" spc="-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AS</a:t>
            </a:r>
            <a:r>
              <a:rPr sz="1800" b="1" spc="-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A</a:t>
            </a:r>
            <a:r>
              <a:rPr sz="1800" b="1" spc="-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CRITICAL</a:t>
            </a:r>
            <a:r>
              <a:rPr sz="1800" b="1" spc="-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CEBE3"/>
                </a:solidFill>
                <a:latin typeface="Arial"/>
                <a:cs typeface="Arial"/>
              </a:rPr>
              <a:t>DRIVER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514090" algn="l"/>
              </a:tabLst>
            </a:pP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OF</a:t>
            </a:r>
            <a:r>
              <a:rPr sz="1800" b="1" spc="-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CEBE3"/>
                </a:solidFill>
                <a:latin typeface="Arial"/>
                <a:cs typeface="Arial"/>
              </a:rPr>
              <a:t>RETAIL</a:t>
            </a:r>
            <a:r>
              <a:rPr sz="1800" b="1" spc="-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SUCCESS.</a:t>
            </a:r>
            <a:r>
              <a:rPr sz="1800" b="1" spc="-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CEBE3"/>
                </a:solidFill>
                <a:latin typeface="Arial"/>
                <a:cs typeface="Arial"/>
              </a:rPr>
              <a:t>AMONG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	LEADING</a:t>
            </a:r>
            <a:r>
              <a:rPr sz="1800" b="1" spc="-6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CEBE3"/>
                </a:solidFill>
                <a:latin typeface="Arial"/>
                <a:cs typeface="Arial"/>
              </a:rPr>
              <a:t>GLOBAL</a:t>
            </a:r>
            <a:r>
              <a:rPr sz="1800" b="1" spc="-6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CEBE3"/>
                </a:solidFill>
                <a:latin typeface="Arial"/>
                <a:cs typeface="Arial"/>
              </a:rPr>
              <a:t>RETAILERS,</a:t>
            </a:r>
            <a:r>
              <a:rPr sz="1800" b="1" spc="-6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CEBE3"/>
                </a:solidFill>
                <a:latin typeface="Arial"/>
                <a:cs typeface="Arial"/>
              </a:rPr>
              <a:t>WALMART</a:t>
            </a:r>
            <a:r>
              <a:rPr sz="1800" b="1" spc="-6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HAS</a:t>
            </a:r>
            <a:r>
              <a:rPr sz="1800" b="1" spc="-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ECEBE3"/>
                </a:solidFill>
                <a:latin typeface="Arial"/>
                <a:cs typeface="Arial"/>
              </a:rPr>
              <a:t>SUCCESSFULLY</a:t>
            </a:r>
            <a:r>
              <a:rPr sz="1800" b="1" spc="-6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CEBE3"/>
                </a:solidFill>
                <a:latin typeface="Arial"/>
                <a:cs typeface="Arial"/>
              </a:rPr>
              <a:t>EXPANDED</a:t>
            </a:r>
            <a:endParaRPr sz="1800">
              <a:latin typeface="Arial"/>
              <a:cs typeface="Arial"/>
            </a:endParaRPr>
          </a:p>
          <a:p>
            <a:pPr marL="76835" marR="854075" indent="-64769">
              <a:lnSpc>
                <a:spcPct val="197900"/>
              </a:lnSpc>
              <a:tabLst>
                <a:tab pos="6434455" algn="l"/>
                <a:tab pos="6789420" algn="l"/>
                <a:tab pos="11259185" algn="l"/>
              </a:tabLst>
            </a:pP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ITS</a:t>
            </a:r>
            <a:r>
              <a:rPr sz="1800" b="1" spc="-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TRADITIONAL</a:t>
            </a:r>
            <a:r>
              <a:rPr sz="1800" b="1" spc="-5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CEBE3"/>
                </a:solidFill>
                <a:latin typeface="Arial"/>
                <a:cs typeface="Arial"/>
              </a:rPr>
              <a:t>BRICK-</a:t>
            </a:r>
            <a:r>
              <a:rPr sz="1800" b="1" spc="-20" dirty="0">
                <a:solidFill>
                  <a:srgbClr val="ECEBE3"/>
                </a:solidFill>
                <a:latin typeface="Arial"/>
                <a:cs typeface="Arial"/>
              </a:rPr>
              <a:t>AND-</a:t>
            </a:r>
            <a:r>
              <a:rPr sz="1800" b="1" spc="-25" dirty="0">
                <a:solidFill>
                  <a:srgbClr val="ECEBE3"/>
                </a:solidFill>
                <a:latin typeface="Arial"/>
                <a:cs typeface="Arial"/>
              </a:rPr>
              <a:t>MORTAR</a:t>
            </a:r>
            <a:r>
              <a:rPr sz="1800" b="1" spc="-5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BUSINESS</a:t>
            </a:r>
            <a:r>
              <a:rPr sz="1800" b="1" spc="-5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ECEBE3"/>
                </a:solidFill>
                <a:latin typeface="Arial"/>
                <a:cs typeface="Arial"/>
              </a:rPr>
              <a:t>INTO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	THE</a:t>
            </a:r>
            <a:r>
              <a:rPr sz="1800" b="1" spc="-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ONLINE</a:t>
            </a:r>
            <a:r>
              <a:rPr sz="1800" b="1" spc="-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DOMAIN,</a:t>
            </a:r>
            <a:r>
              <a:rPr sz="1800" b="1" spc="-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SERVING</a:t>
            </a:r>
            <a:r>
              <a:rPr sz="1800" b="1" spc="-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CEBE3"/>
                </a:solidFill>
                <a:latin typeface="Arial"/>
                <a:cs typeface="Arial"/>
              </a:rPr>
              <a:t>MILLIONS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	OF</a:t>
            </a:r>
            <a:r>
              <a:rPr sz="1800" b="1" spc="-10" dirty="0">
                <a:solidFill>
                  <a:srgbClr val="ECEBE3"/>
                </a:solidFill>
                <a:latin typeface="Arial"/>
                <a:cs typeface="Arial"/>
              </a:rPr>
              <a:t> CUSTOMERS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THROUGH</a:t>
            </a:r>
            <a:r>
              <a:rPr sz="1800" b="1" spc="-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ITS</a:t>
            </a:r>
            <a:r>
              <a:rPr sz="1800" b="1" spc="-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CEBE3"/>
                </a:solidFill>
                <a:latin typeface="Arial"/>
                <a:cs typeface="Arial"/>
              </a:rPr>
              <a:t>E-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COMMERCE</a:t>
            </a:r>
            <a:r>
              <a:rPr sz="1800" b="1" spc="-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ECEBE3"/>
                </a:solidFill>
                <a:latin typeface="Arial"/>
                <a:cs typeface="Arial"/>
              </a:rPr>
              <a:t>PLATFORMS.</a:t>
            </a:r>
            <a:r>
              <a:rPr sz="1800" b="1" spc="-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THIS</a:t>
            </a:r>
            <a:r>
              <a:rPr sz="1800" b="1" spc="-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CEBE3"/>
                </a:solidFill>
                <a:latin typeface="Arial"/>
                <a:cs typeface="Arial"/>
              </a:rPr>
              <a:t>PROJECT,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	</a:t>
            </a:r>
            <a:r>
              <a:rPr sz="1800" b="1" spc="-10" dirty="0">
                <a:solidFill>
                  <a:srgbClr val="ECEBE3"/>
                </a:solidFill>
                <a:latin typeface="Arial"/>
                <a:cs typeface="Arial"/>
              </a:rPr>
              <a:t>“E-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COMMERCE</a:t>
            </a:r>
            <a:r>
              <a:rPr sz="1800" b="1" spc="-7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CEBE3"/>
                </a:solidFill>
                <a:latin typeface="Arial"/>
                <a:cs typeface="Arial"/>
              </a:rPr>
              <a:t>WALMART</a:t>
            </a:r>
            <a:r>
              <a:rPr sz="1800" b="1" spc="-6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SALES</a:t>
            </a:r>
            <a:r>
              <a:rPr sz="1800" b="1" spc="-7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ECEBE3"/>
                </a:solidFill>
                <a:latin typeface="Arial"/>
                <a:cs typeface="Arial"/>
              </a:rPr>
              <a:t>ANALYSIS,”</a:t>
            </a:r>
            <a:r>
              <a:rPr sz="1800" b="1" spc="-6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CEBE3"/>
                </a:solidFill>
                <a:latin typeface="Arial"/>
                <a:cs typeface="Arial"/>
              </a:rPr>
              <a:t>FOCUSES</a:t>
            </a:r>
            <a:endParaRPr sz="1800">
              <a:latin typeface="Arial"/>
              <a:cs typeface="Arial"/>
            </a:endParaRPr>
          </a:p>
          <a:p>
            <a:pPr marL="76835" marR="5080">
              <a:lnSpc>
                <a:spcPct val="197900"/>
              </a:lnSpc>
              <a:tabLst>
                <a:tab pos="7973695" algn="l"/>
              </a:tabLst>
            </a:pP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ON</a:t>
            </a:r>
            <a:r>
              <a:rPr sz="1800" b="1" spc="-6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ECEBE3"/>
                </a:solidFill>
                <a:latin typeface="Arial"/>
                <a:cs typeface="Arial"/>
              </a:rPr>
              <a:t>ANALYZING</a:t>
            </a:r>
            <a:r>
              <a:rPr sz="1800" b="1" spc="-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CEBE3"/>
                </a:solidFill>
                <a:latin typeface="Arial"/>
                <a:cs typeface="Arial"/>
              </a:rPr>
              <a:t>HISTORICAL</a:t>
            </a:r>
            <a:r>
              <a:rPr sz="1800" b="1" spc="-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SALES</a:t>
            </a:r>
            <a:r>
              <a:rPr sz="1800" b="1" spc="-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95" dirty="0">
                <a:solidFill>
                  <a:srgbClr val="ECEBE3"/>
                </a:solidFill>
                <a:latin typeface="Arial"/>
                <a:cs typeface="Arial"/>
              </a:rPr>
              <a:t>DATA</a:t>
            </a:r>
            <a:r>
              <a:rPr sz="1800" b="1" spc="-3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FROM</a:t>
            </a:r>
            <a:r>
              <a:rPr sz="1800" b="1" spc="-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CEBE3"/>
                </a:solidFill>
                <a:latin typeface="Arial"/>
                <a:cs typeface="Arial"/>
              </a:rPr>
              <a:t>WALMART'S</a:t>
            </a:r>
            <a:r>
              <a:rPr sz="1800" b="1" spc="-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CEBE3"/>
                </a:solidFill>
                <a:latin typeface="Arial"/>
                <a:cs typeface="Arial"/>
              </a:rPr>
              <a:t>ONLINE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	STORES</a:t>
            </a:r>
            <a:r>
              <a:rPr sz="1800" b="1" spc="-8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TO</a:t>
            </a:r>
            <a:r>
              <a:rPr sz="1800" b="1" spc="-7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UNCOVER</a:t>
            </a:r>
            <a:r>
              <a:rPr sz="1800" b="1" spc="-7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KEY</a:t>
            </a:r>
            <a:r>
              <a:rPr sz="1800" b="1" spc="-7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TRENDS,</a:t>
            </a:r>
            <a:r>
              <a:rPr sz="1800" b="1" spc="-7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CEBE3"/>
                </a:solidFill>
                <a:latin typeface="Arial"/>
                <a:cs typeface="Arial"/>
              </a:rPr>
              <a:t>PERFORMANCE </a:t>
            </a:r>
            <a:r>
              <a:rPr sz="1800" b="1" spc="-40" dirty="0">
                <a:solidFill>
                  <a:srgbClr val="ECEBE3"/>
                </a:solidFill>
                <a:latin typeface="Arial"/>
                <a:cs typeface="Arial"/>
              </a:rPr>
              <a:t>PATTERNS,</a:t>
            </a:r>
            <a:r>
              <a:rPr sz="1800" b="1" spc="-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AND</a:t>
            </a:r>
            <a:r>
              <a:rPr sz="1800" b="1" spc="-5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CEBE3"/>
                </a:solidFill>
                <a:latin typeface="Arial"/>
                <a:cs typeface="Arial"/>
              </a:rPr>
              <a:t>ACTIONABLE</a:t>
            </a:r>
            <a:r>
              <a:rPr sz="1800" b="1" spc="-5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BUSINESS</a:t>
            </a:r>
            <a:r>
              <a:rPr sz="1800" b="1" spc="-5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CEBE3"/>
                </a:solidFill>
                <a:latin typeface="Arial"/>
                <a:cs typeface="Arial"/>
              </a:rPr>
              <a:t>INSIGHTS.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1779" y="5517667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EC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22720" y="5352567"/>
            <a:ext cx="14751050" cy="192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THE</a:t>
            </a:r>
            <a:r>
              <a:rPr sz="1800" b="1" spc="-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PRIMARY</a:t>
            </a:r>
            <a:r>
              <a:rPr sz="1800" b="1" spc="-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OBJECTIVE</a:t>
            </a:r>
            <a:r>
              <a:rPr sz="1800" b="1" spc="-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OF</a:t>
            </a:r>
            <a:r>
              <a:rPr sz="1800" b="1" spc="-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THIS</a:t>
            </a:r>
            <a:r>
              <a:rPr sz="1800" b="1" spc="-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PROJECT</a:t>
            </a:r>
            <a:r>
              <a:rPr sz="1800" b="1" spc="-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IS</a:t>
            </a:r>
            <a:r>
              <a:rPr sz="1800" b="1" spc="-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TO</a:t>
            </a:r>
            <a:r>
              <a:rPr sz="1800" b="1" spc="-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EXPLORE</a:t>
            </a:r>
            <a:r>
              <a:rPr sz="1800" b="1" spc="-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HOW</a:t>
            </a:r>
            <a:r>
              <a:rPr sz="1800" b="1" spc="-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CEBE3"/>
                </a:solidFill>
                <a:latin typeface="Arial"/>
                <a:cs typeface="Arial"/>
              </a:rPr>
              <a:t>VARIOUS</a:t>
            </a:r>
            <a:r>
              <a:rPr sz="1800" b="1" spc="-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60" dirty="0">
                <a:solidFill>
                  <a:srgbClr val="ECEBE3"/>
                </a:solidFill>
                <a:latin typeface="Arial"/>
                <a:cs typeface="Arial"/>
              </a:rPr>
              <a:t>FACTORS—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SUCH</a:t>
            </a:r>
            <a:r>
              <a:rPr sz="1800" b="1" spc="-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AS</a:t>
            </a:r>
            <a:r>
              <a:rPr sz="1800" b="1" spc="-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STORE</a:t>
            </a:r>
            <a:r>
              <a:rPr sz="1800" b="1" spc="-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TYPE,</a:t>
            </a:r>
            <a:r>
              <a:rPr sz="1800" b="1" spc="-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CEBE3"/>
                </a:solidFill>
                <a:latin typeface="Arial"/>
                <a:cs typeface="Arial"/>
              </a:rPr>
              <a:t>LOCATION,</a:t>
            </a:r>
            <a:endParaRPr sz="1800">
              <a:latin typeface="Arial"/>
              <a:cs typeface="Arial"/>
            </a:endParaRPr>
          </a:p>
          <a:p>
            <a:pPr marL="71755" marR="1563370">
              <a:lnSpc>
                <a:spcPct val="197900"/>
              </a:lnSpc>
              <a:tabLst>
                <a:tab pos="1537970" algn="l"/>
              </a:tabLst>
            </a:pPr>
            <a:r>
              <a:rPr sz="1800" b="1" spc="-10" dirty="0">
                <a:solidFill>
                  <a:srgbClr val="ECEBE3"/>
                </a:solidFill>
                <a:latin typeface="Arial"/>
                <a:cs typeface="Arial"/>
              </a:rPr>
              <a:t>SEASONAL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	EVENTS</a:t>
            </a:r>
            <a:r>
              <a:rPr sz="1800" b="1" spc="-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(LIKE</a:t>
            </a:r>
            <a:r>
              <a:rPr sz="1800" b="1" spc="-35" dirty="0">
                <a:solidFill>
                  <a:srgbClr val="ECEBE3"/>
                </a:solidFill>
                <a:latin typeface="Arial"/>
                <a:cs typeface="Arial"/>
              </a:rPr>
              <a:t> HOLIDAYS),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AND</a:t>
            </a:r>
            <a:r>
              <a:rPr sz="1800" b="1" spc="-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CEBE3"/>
                </a:solidFill>
                <a:latin typeface="Arial"/>
                <a:cs typeface="Arial"/>
              </a:rPr>
              <a:t>PROMOTIONAL</a:t>
            </a:r>
            <a:r>
              <a:rPr sz="1800" b="1" spc="-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ECEBE3"/>
                </a:solidFill>
                <a:latin typeface="Arial"/>
                <a:cs typeface="Arial"/>
              </a:rPr>
              <a:t>STRATEGIES—</a:t>
            </a:r>
            <a:r>
              <a:rPr sz="1800" b="1" spc="-40" dirty="0">
                <a:solidFill>
                  <a:srgbClr val="ECEBE3"/>
                </a:solidFill>
                <a:latin typeface="Arial"/>
                <a:cs typeface="Arial"/>
              </a:rPr>
              <a:t>IMPACT</a:t>
            </a:r>
            <a:r>
              <a:rPr sz="1800" b="1" spc="-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SALES</a:t>
            </a:r>
            <a:r>
              <a:rPr sz="1800" b="1" spc="-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PERFORMANCE</a:t>
            </a:r>
            <a:r>
              <a:rPr sz="1800" b="1" spc="-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CEBE3"/>
                </a:solidFill>
                <a:latin typeface="Arial"/>
                <a:cs typeface="Arial"/>
              </a:rPr>
              <a:t>ACROSS WALMART’S</a:t>
            </a:r>
            <a:r>
              <a:rPr sz="1800" b="1" spc="-8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CEBE3"/>
                </a:solidFill>
                <a:latin typeface="Arial"/>
                <a:cs typeface="Arial"/>
              </a:rPr>
              <a:t>E-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COMMERCE</a:t>
            </a:r>
            <a:r>
              <a:rPr sz="1800" b="1" spc="-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CHANNELS.</a:t>
            </a:r>
            <a:r>
              <a:rPr sz="1800" b="1" spc="-5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THROUGH</a:t>
            </a:r>
            <a:r>
              <a:rPr sz="1800" b="1" spc="-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95" dirty="0">
                <a:solidFill>
                  <a:srgbClr val="ECEBE3"/>
                </a:solidFill>
                <a:latin typeface="Arial"/>
                <a:cs typeface="Arial"/>
              </a:rPr>
              <a:t>DATA</a:t>
            </a:r>
            <a:r>
              <a:rPr sz="1800" b="1" spc="-3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ECEBE3"/>
                </a:solidFill>
                <a:latin typeface="Arial"/>
                <a:cs typeface="Arial"/>
              </a:rPr>
              <a:t>VISUALIZATION</a:t>
            </a:r>
            <a:r>
              <a:rPr sz="1800" b="1" spc="-5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AND</a:t>
            </a:r>
            <a:r>
              <a:rPr sz="1800" b="1" spc="-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30" dirty="0">
                <a:solidFill>
                  <a:srgbClr val="ECEBE3"/>
                </a:solidFill>
                <a:latin typeface="Arial"/>
                <a:cs typeface="Arial"/>
              </a:rPr>
              <a:t>STATISTICAL</a:t>
            </a:r>
            <a:r>
              <a:rPr sz="1800" b="1" spc="-5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30" dirty="0">
                <a:solidFill>
                  <a:srgbClr val="ECEBE3"/>
                </a:solidFill>
                <a:latin typeface="Arial"/>
                <a:cs typeface="Arial"/>
              </a:rPr>
              <a:t>ANALYSIS,</a:t>
            </a:r>
            <a:r>
              <a:rPr sz="1800" b="1" spc="-5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THE</a:t>
            </a:r>
            <a:r>
              <a:rPr sz="1800" b="1" spc="-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CEBE3"/>
                </a:solidFill>
                <a:latin typeface="Arial"/>
                <a:cs typeface="Arial"/>
              </a:rPr>
              <a:t>PROJECT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Arial"/>
              <a:cs typeface="Arial"/>
            </a:endParaRPr>
          </a:p>
          <a:p>
            <a:pPr marL="71755">
              <a:lnSpc>
                <a:spcPct val="100000"/>
              </a:lnSpc>
              <a:tabLst>
                <a:tab pos="6099175" algn="l"/>
              </a:tabLst>
            </a:pP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AIMS</a:t>
            </a:r>
            <a:r>
              <a:rPr sz="1800" b="1" spc="-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TO</a:t>
            </a:r>
            <a:r>
              <a:rPr sz="1800" b="1" spc="-5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IDENTIFY</a:t>
            </a:r>
            <a:r>
              <a:rPr sz="1800" b="1" spc="-5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OPPORTUNITIES</a:t>
            </a:r>
            <a:r>
              <a:rPr sz="1800" b="1" spc="-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FOR</a:t>
            </a:r>
            <a:r>
              <a:rPr sz="1800" b="1" spc="-5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CEBE3"/>
                </a:solidFill>
                <a:latin typeface="Arial"/>
                <a:cs typeface="Arial"/>
              </a:rPr>
              <a:t>IMPROVING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	SALES</a:t>
            </a:r>
            <a:r>
              <a:rPr sz="1800" b="1" spc="-5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FORECASTING,</a:t>
            </a:r>
            <a:r>
              <a:rPr sz="1800" b="1" spc="-5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ECEBE3"/>
                </a:solidFill>
                <a:latin typeface="Arial"/>
                <a:cs typeface="Arial"/>
              </a:rPr>
              <a:t>INVENTORY</a:t>
            </a:r>
            <a:r>
              <a:rPr sz="1800" b="1" spc="-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PLANNING,</a:t>
            </a:r>
            <a:r>
              <a:rPr sz="1800" b="1" spc="-5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AND</a:t>
            </a:r>
            <a:r>
              <a:rPr sz="1800" b="1" spc="-5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CEBE3"/>
                </a:solidFill>
                <a:latin typeface="Arial"/>
                <a:cs typeface="Arial"/>
              </a:rPr>
              <a:t>CUSTOMER</a:t>
            </a:r>
            <a:r>
              <a:rPr sz="1800" b="1" spc="-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CEBE3"/>
                </a:solidFill>
                <a:latin typeface="Arial"/>
                <a:cs typeface="Arial"/>
              </a:rPr>
              <a:t>TARGETING.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779" y="823229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3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3"/>
                </a:lnTo>
                <a:lnTo>
                  <a:pt x="32364" y="57149"/>
                </a:lnTo>
                <a:close/>
              </a:path>
            </a:pathLst>
          </a:custGeom>
          <a:solidFill>
            <a:srgbClr val="EC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0243" y="8067192"/>
            <a:ext cx="14016990" cy="192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BY</a:t>
            </a:r>
            <a:r>
              <a:rPr sz="1800" b="1" spc="-6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LEVERAGING</a:t>
            </a:r>
            <a:r>
              <a:rPr sz="1800" b="1" spc="-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TOOLS</a:t>
            </a:r>
            <a:r>
              <a:rPr sz="1800" b="1" spc="-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SUCH</a:t>
            </a:r>
            <a:r>
              <a:rPr sz="1800" b="1" spc="-5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AS</a:t>
            </a:r>
            <a:r>
              <a:rPr sz="1800" b="1" spc="-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PYTHON,</a:t>
            </a:r>
            <a:r>
              <a:rPr sz="1800" b="1" spc="-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30" dirty="0">
                <a:solidFill>
                  <a:srgbClr val="ECEBE3"/>
                </a:solidFill>
                <a:latin typeface="Arial"/>
                <a:cs typeface="Arial"/>
              </a:rPr>
              <a:t>PANDAS,</a:t>
            </a:r>
            <a:r>
              <a:rPr sz="1800" b="1" spc="-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35" dirty="0">
                <a:solidFill>
                  <a:srgbClr val="ECEBE3"/>
                </a:solidFill>
                <a:latin typeface="Arial"/>
                <a:cs typeface="Arial"/>
              </a:rPr>
              <a:t>MATPLOTLIB,</a:t>
            </a:r>
            <a:r>
              <a:rPr sz="1800" b="1" spc="-5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AND</a:t>
            </a:r>
            <a:r>
              <a:rPr sz="1800" b="1" spc="-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CEBE3"/>
                </a:solidFill>
                <a:latin typeface="Arial"/>
                <a:cs typeface="Arial"/>
              </a:rPr>
              <a:t>MACHINE</a:t>
            </a:r>
            <a:r>
              <a:rPr sz="1800" b="1" spc="-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LEARNING</a:t>
            </a:r>
            <a:r>
              <a:rPr sz="1800" b="1" spc="-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CEBE3"/>
                </a:solidFill>
                <a:latin typeface="Arial"/>
                <a:cs typeface="Arial"/>
              </a:rPr>
              <a:t>TECHNIQUES,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THIS</a:t>
            </a:r>
            <a:r>
              <a:rPr sz="1800" b="1" spc="-6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30" dirty="0">
                <a:solidFill>
                  <a:srgbClr val="ECEBE3"/>
                </a:solidFill>
                <a:latin typeface="Arial"/>
                <a:cs typeface="Arial"/>
              </a:rPr>
              <a:t>ANALYSIS</a:t>
            </a:r>
            <a:r>
              <a:rPr sz="1800" b="1" spc="-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PROVIDES</a:t>
            </a:r>
            <a:r>
              <a:rPr sz="1800" b="1" spc="-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A</a:t>
            </a:r>
            <a:r>
              <a:rPr sz="1800" b="1" spc="-6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COMPREHENSIVE</a:t>
            </a:r>
            <a:r>
              <a:rPr sz="1800" b="1" spc="-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OVERVIEW</a:t>
            </a:r>
            <a:r>
              <a:rPr sz="1800" b="1" spc="-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OF</a:t>
            </a:r>
            <a:r>
              <a:rPr sz="1800" b="1" spc="-6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CEBE3"/>
                </a:solidFill>
                <a:latin typeface="Arial"/>
                <a:cs typeface="Arial"/>
              </a:rPr>
              <a:t>WALMART'S</a:t>
            </a:r>
            <a:r>
              <a:rPr sz="1800" b="1" spc="-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CEBE3"/>
                </a:solidFill>
                <a:latin typeface="Arial"/>
                <a:cs typeface="Arial"/>
              </a:rPr>
              <a:t>E-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COMMERCE</a:t>
            </a:r>
            <a:r>
              <a:rPr sz="1800" b="1" spc="-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CEBE3"/>
                </a:solidFill>
                <a:latin typeface="Arial"/>
                <a:cs typeface="Arial"/>
              </a:rPr>
              <a:t>PERFORMANCE.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97900"/>
              </a:lnSpc>
            </a:pP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IT</a:t>
            </a:r>
            <a:r>
              <a:rPr sz="1800" b="1" spc="-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SUPPORTS</a:t>
            </a:r>
            <a:r>
              <a:rPr sz="1800" b="1" spc="-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90" dirty="0">
                <a:solidFill>
                  <a:srgbClr val="ECEBE3"/>
                </a:solidFill>
                <a:latin typeface="Arial"/>
                <a:cs typeface="Arial"/>
              </a:rPr>
              <a:t>DATA-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DRIVEN</a:t>
            </a:r>
            <a:r>
              <a:rPr sz="1800" b="1" spc="-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CEBE3"/>
                </a:solidFill>
                <a:latin typeface="Arial"/>
                <a:cs typeface="Arial"/>
              </a:rPr>
              <a:t>DECISION-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MAKING</a:t>
            </a:r>
            <a:r>
              <a:rPr sz="1800" b="1" spc="-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AND</a:t>
            </a:r>
            <a:r>
              <a:rPr sz="1800" b="1" spc="-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OFFERS</a:t>
            </a:r>
            <a:r>
              <a:rPr sz="1800" b="1" spc="-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ECEBE3"/>
                </a:solidFill>
                <a:latin typeface="Arial"/>
                <a:cs typeface="Arial"/>
              </a:rPr>
              <a:t>RECOMMENDATIONS</a:t>
            </a:r>
            <a:r>
              <a:rPr sz="1800" b="1" spc="-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TO</a:t>
            </a:r>
            <a:r>
              <a:rPr sz="1800" b="1" spc="-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ENHANCE</a:t>
            </a:r>
            <a:r>
              <a:rPr sz="1800" b="1" spc="-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ECEBE3"/>
                </a:solidFill>
                <a:latin typeface="Arial"/>
                <a:cs typeface="Arial"/>
              </a:rPr>
              <a:t>OPERATIONAL</a:t>
            </a:r>
            <a:r>
              <a:rPr sz="1800" b="1" spc="-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CEBE3"/>
                </a:solidFill>
                <a:latin typeface="Arial"/>
                <a:cs typeface="Arial"/>
              </a:rPr>
              <a:t>EFFICIENCY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AND</a:t>
            </a:r>
            <a:r>
              <a:rPr sz="1800" b="1" spc="-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BOOST</a:t>
            </a:r>
            <a:r>
              <a:rPr sz="1800" b="1" spc="-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REVENUE</a:t>
            </a:r>
            <a:r>
              <a:rPr sz="1800" b="1" spc="-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IN</a:t>
            </a:r>
            <a:r>
              <a:rPr sz="1800" b="1" spc="-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A</a:t>
            </a:r>
            <a:r>
              <a:rPr sz="1800" b="1" spc="-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ECEBE3"/>
                </a:solidFill>
                <a:latin typeface="Arial"/>
                <a:cs typeface="Arial"/>
              </a:rPr>
              <a:t>HIGHLY</a:t>
            </a:r>
            <a:r>
              <a:rPr sz="1800" b="1" spc="-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COMPETITIVE</a:t>
            </a:r>
            <a:r>
              <a:rPr sz="1800" b="1" spc="-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ECEBE3"/>
                </a:solidFill>
                <a:latin typeface="Arial"/>
                <a:cs typeface="Arial"/>
              </a:rPr>
              <a:t>ONLINE</a:t>
            </a:r>
            <a:r>
              <a:rPr sz="1800" b="1" spc="-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CEBE3"/>
                </a:solidFill>
                <a:latin typeface="Arial"/>
                <a:cs typeface="Arial"/>
              </a:rPr>
              <a:t>RETAIL</a:t>
            </a:r>
            <a:r>
              <a:rPr sz="1800" b="1" spc="-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ECEBE3"/>
                </a:solidFill>
                <a:latin typeface="Arial"/>
                <a:cs typeface="Arial"/>
              </a:rPr>
              <a:t>ENVIRONMENT.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68980" y="2735661"/>
            <a:ext cx="4114799" cy="411479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24322" y="256781"/>
            <a:ext cx="5227320" cy="842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5988" rIns="0" bIns="0" rtlCol="0">
            <a:spAutoFit/>
          </a:bodyPr>
          <a:lstStyle/>
          <a:p>
            <a:pPr marL="186055">
              <a:lnSpc>
                <a:spcPct val="100000"/>
              </a:lnSpc>
              <a:spcBef>
                <a:spcPts val="110"/>
              </a:spcBef>
            </a:pPr>
            <a:r>
              <a:rPr dirty="0"/>
              <a:t>SYSTEM</a:t>
            </a:r>
            <a:r>
              <a:rPr spc="-265" dirty="0"/>
              <a:t> </a:t>
            </a:r>
            <a:r>
              <a:rPr spc="-10" dirty="0"/>
              <a:t>REQUIREMENTS</a:t>
            </a:r>
          </a:p>
        </p:txBody>
      </p:sp>
      <p:sp>
        <p:nvSpPr>
          <p:cNvPr id="3" name="object 3"/>
          <p:cNvSpPr/>
          <p:nvPr/>
        </p:nvSpPr>
        <p:spPr>
          <a:xfrm>
            <a:off x="1566710" y="194155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EC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3595" y="1777692"/>
            <a:ext cx="3330575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SOFTWARE</a:t>
            </a:r>
            <a:r>
              <a:rPr sz="1850" b="1" spc="-5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REQUIREMENT</a:t>
            </a:r>
            <a:r>
              <a:rPr sz="1850" b="1" spc="-5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spc="-50" dirty="0">
                <a:solidFill>
                  <a:srgbClr val="ECEBE3"/>
                </a:solidFill>
                <a:latin typeface="Arial"/>
                <a:cs typeface="Arial"/>
              </a:rPr>
              <a:t>:</a:t>
            </a:r>
            <a:endParaRPr sz="18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66710" y="277975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EC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37664" y="2615892"/>
            <a:ext cx="2519680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b="1" spc="-10" dirty="0">
                <a:solidFill>
                  <a:srgbClr val="ECEBE3"/>
                </a:solidFill>
                <a:latin typeface="Arial"/>
                <a:cs typeface="Arial"/>
              </a:rPr>
              <a:t>OPERATING</a:t>
            </a:r>
            <a:r>
              <a:rPr sz="1850" b="1" spc="-11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spc="-10" dirty="0">
                <a:solidFill>
                  <a:srgbClr val="ECEBE3"/>
                </a:solidFill>
                <a:latin typeface="Arial"/>
                <a:cs typeface="Arial"/>
              </a:rPr>
              <a:t>SYSTEM:</a:t>
            </a:r>
            <a:endParaRPr sz="1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28923" y="2615892"/>
            <a:ext cx="6095365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THE</a:t>
            </a:r>
            <a:r>
              <a:rPr sz="1850" b="1" spc="-2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spc="-30" dirty="0">
                <a:solidFill>
                  <a:srgbClr val="ECEBE3"/>
                </a:solidFill>
                <a:latin typeface="Arial"/>
                <a:cs typeface="Arial"/>
              </a:rPr>
              <a:t>ANALYSIS</a:t>
            </a:r>
            <a:r>
              <a:rPr sz="1850" b="1" spc="-1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CAN</a:t>
            </a:r>
            <a:r>
              <a:rPr sz="1850" b="1" spc="-1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BE</a:t>
            </a:r>
            <a:r>
              <a:rPr sz="1850" b="1" spc="-1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PERFORMED</a:t>
            </a:r>
            <a:r>
              <a:rPr sz="1850" b="1" spc="-1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ON</a:t>
            </a:r>
            <a:r>
              <a:rPr sz="1850" b="1" spc="-1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WINDOWS</a:t>
            </a:r>
            <a:r>
              <a:rPr sz="1850" b="1" spc="-1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spc="-50" dirty="0">
                <a:solidFill>
                  <a:srgbClr val="ECEBE3"/>
                </a:solidFill>
                <a:latin typeface="Arial"/>
                <a:cs typeface="Arial"/>
              </a:rPr>
              <a:t>.</a:t>
            </a:r>
            <a:endParaRPr sz="18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66710" y="361795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EC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66710" y="445615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EC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66710" y="864715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3"/>
                </a:lnTo>
                <a:lnTo>
                  <a:pt x="0" y="32363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3"/>
                </a:lnTo>
                <a:lnTo>
                  <a:pt x="32364" y="57149"/>
                </a:lnTo>
                <a:close/>
              </a:path>
            </a:pathLst>
          </a:custGeom>
          <a:solidFill>
            <a:srgbClr val="ECEB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516357" y="3454092"/>
            <a:ext cx="10826750" cy="6596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114"/>
              </a:spcBef>
              <a:tabLst>
                <a:tab pos="1562735" algn="l"/>
              </a:tabLst>
            </a:pPr>
            <a:r>
              <a:rPr sz="1850" b="1" spc="-10" dirty="0">
                <a:solidFill>
                  <a:srgbClr val="ECEBE3"/>
                </a:solidFill>
                <a:latin typeface="Arial"/>
                <a:cs typeface="Arial"/>
              </a:rPr>
              <a:t>PYTHON: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	PYTHON</a:t>
            </a:r>
            <a:r>
              <a:rPr sz="1850" b="1" spc="-2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3.X</a:t>
            </a:r>
            <a:r>
              <a:rPr sz="1850" b="1" spc="-2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IS</a:t>
            </a:r>
            <a:r>
              <a:rPr sz="1850" b="1" spc="-2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REQUIRED</a:t>
            </a:r>
            <a:r>
              <a:rPr sz="1850" b="1" spc="-2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FOR</a:t>
            </a:r>
            <a:r>
              <a:rPr sz="1850" b="1" spc="-2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RUNNING</a:t>
            </a:r>
            <a:r>
              <a:rPr sz="1850" b="1" spc="-2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THE</a:t>
            </a:r>
            <a:r>
              <a:rPr sz="1850" b="1" spc="-2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spc="-10" dirty="0">
                <a:solidFill>
                  <a:srgbClr val="ECEBE3"/>
                </a:solidFill>
                <a:latin typeface="Arial"/>
                <a:cs typeface="Arial"/>
              </a:rPr>
              <a:t>ANALYSIS.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850">
              <a:latin typeface="Arial"/>
              <a:cs typeface="Arial"/>
            </a:endParaRPr>
          </a:p>
          <a:p>
            <a:pPr marL="233679">
              <a:lnSpc>
                <a:spcPct val="100000"/>
              </a:lnSpc>
            </a:pPr>
            <a:r>
              <a:rPr sz="1850" b="1" spc="-10" dirty="0">
                <a:solidFill>
                  <a:srgbClr val="ECEBE3"/>
                </a:solidFill>
                <a:latin typeface="Arial"/>
                <a:cs typeface="Arial"/>
              </a:rPr>
              <a:t>LIBRARIES:</a:t>
            </a:r>
            <a:endParaRPr sz="1850">
              <a:latin typeface="Arial"/>
              <a:cs typeface="Arial"/>
            </a:endParaRPr>
          </a:p>
          <a:p>
            <a:pPr marL="356235" marR="5080" indent="-262255">
              <a:lnSpc>
                <a:spcPct val="148600"/>
              </a:lnSpc>
              <a:buAutoNum type="arabicPeriod"/>
              <a:tabLst>
                <a:tab pos="357505" algn="l"/>
              </a:tabLst>
            </a:pPr>
            <a:r>
              <a:rPr sz="1850" b="1" spc="-30" dirty="0">
                <a:solidFill>
                  <a:srgbClr val="ECEBE3"/>
                </a:solidFill>
                <a:latin typeface="Arial"/>
                <a:cs typeface="Arial"/>
              </a:rPr>
              <a:t>PANDAS:</a:t>
            </a:r>
            <a:r>
              <a:rPr sz="1850" b="1" spc="-8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INSTALL</a:t>
            </a:r>
            <a:r>
              <a:rPr sz="1850" b="1" spc="-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THE</a:t>
            </a:r>
            <a:r>
              <a:rPr sz="1850" b="1" spc="-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spc="-30" dirty="0">
                <a:solidFill>
                  <a:srgbClr val="ECEBE3"/>
                </a:solidFill>
                <a:latin typeface="Arial"/>
                <a:cs typeface="Arial"/>
              </a:rPr>
              <a:t>PANDAS</a:t>
            </a:r>
            <a:r>
              <a:rPr sz="1850" b="1" spc="-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LIBRARY</a:t>
            </a:r>
            <a:r>
              <a:rPr sz="1850" b="1" spc="-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USING</a:t>
            </a:r>
            <a:r>
              <a:rPr sz="1850" b="1" spc="-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spc="-110" dirty="0">
                <a:solidFill>
                  <a:srgbClr val="ECEBE3"/>
                </a:solidFill>
                <a:latin typeface="Arial"/>
                <a:cs typeface="Arial"/>
              </a:rPr>
              <a:t>PIP,</a:t>
            </a:r>
            <a:r>
              <a:rPr sz="1850" b="1" spc="-1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A</a:t>
            </a:r>
            <a:r>
              <a:rPr sz="1850" b="1" spc="-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spc="-45" dirty="0">
                <a:solidFill>
                  <a:srgbClr val="ECEBE3"/>
                </a:solidFill>
                <a:latin typeface="Arial"/>
                <a:cs typeface="Arial"/>
              </a:rPr>
              <a:t>PACKAGE 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MANAGER</a:t>
            </a:r>
            <a:r>
              <a:rPr sz="1850" b="1" spc="-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FOR</a:t>
            </a:r>
            <a:r>
              <a:rPr sz="1850" b="1" spc="-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spc="-10" dirty="0">
                <a:solidFill>
                  <a:srgbClr val="ECEBE3"/>
                </a:solidFill>
                <a:latin typeface="Arial"/>
                <a:cs typeface="Arial"/>
              </a:rPr>
              <a:t>PYTHON. 	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PIP</a:t>
            </a:r>
            <a:r>
              <a:rPr sz="1850" b="1" spc="-6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INSTALL</a:t>
            </a:r>
            <a:r>
              <a:rPr sz="1850" b="1" spc="-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spc="-10" dirty="0">
                <a:solidFill>
                  <a:srgbClr val="ECEBE3"/>
                </a:solidFill>
                <a:latin typeface="Arial"/>
                <a:cs typeface="Arial"/>
              </a:rPr>
              <a:t>PANDAS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75"/>
              </a:spcBef>
              <a:buClr>
                <a:srgbClr val="ECEBE3"/>
              </a:buClr>
              <a:buFont typeface="Arial"/>
              <a:buAutoNum type="arabicPeriod"/>
            </a:pPr>
            <a:endParaRPr sz="1850">
              <a:latin typeface="Arial"/>
              <a:cs typeface="Arial"/>
            </a:endParaRPr>
          </a:p>
          <a:p>
            <a:pPr marL="355600" marR="2253615" indent="-261620">
              <a:lnSpc>
                <a:spcPct val="148600"/>
              </a:lnSpc>
              <a:buAutoNum type="arabicPeriod"/>
              <a:tabLst>
                <a:tab pos="423545" algn="l"/>
              </a:tabLst>
            </a:pPr>
            <a:r>
              <a:rPr sz="1850" b="1" spc="-25" dirty="0">
                <a:solidFill>
                  <a:srgbClr val="ECEBE3"/>
                </a:solidFill>
                <a:latin typeface="Arial"/>
                <a:cs typeface="Arial"/>
              </a:rPr>
              <a:t>MATPLOTLIB:</a:t>
            </a:r>
            <a:r>
              <a:rPr sz="1850" b="1" spc="-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INSTALL</a:t>
            </a:r>
            <a:r>
              <a:rPr sz="1850" b="1" spc="-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THE</a:t>
            </a:r>
            <a:r>
              <a:rPr sz="1850" b="1" spc="-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spc="-25" dirty="0">
                <a:solidFill>
                  <a:srgbClr val="ECEBE3"/>
                </a:solidFill>
                <a:latin typeface="Arial"/>
                <a:cs typeface="Arial"/>
              </a:rPr>
              <a:t>MATPLOTLIB</a:t>
            </a:r>
            <a:r>
              <a:rPr sz="1850" b="1" spc="-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LIBRARY</a:t>
            </a:r>
            <a:r>
              <a:rPr sz="1850" b="1" spc="-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USING</a:t>
            </a:r>
            <a:r>
              <a:rPr sz="1850" b="1" spc="-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PIP</a:t>
            </a:r>
            <a:r>
              <a:rPr sz="1850" b="1" spc="-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AS</a:t>
            </a:r>
            <a:r>
              <a:rPr sz="1850" b="1" spc="-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spc="-20" dirty="0">
                <a:solidFill>
                  <a:srgbClr val="ECEBE3"/>
                </a:solidFill>
                <a:latin typeface="Arial"/>
                <a:cs typeface="Arial"/>
              </a:rPr>
              <a:t>WELL 	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PIP</a:t>
            </a:r>
            <a:r>
              <a:rPr sz="1850" b="1" spc="-6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INSTALL</a:t>
            </a:r>
            <a:r>
              <a:rPr sz="1850" b="1" spc="-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spc="-10" dirty="0">
                <a:solidFill>
                  <a:srgbClr val="ECEBE3"/>
                </a:solidFill>
                <a:latin typeface="Arial"/>
                <a:cs typeface="Arial"/>
              </a:rPr>
              <a:t>MATPLOTLIB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70"/>
              </a:spcBef>
              <a:buClr>
                <a:srgbClr val="ECEBE3"/>
              </a:buClr>
              <a:buFont typeface="Arial"/>
              <a:buAutoNum type="arabicPeriod"/>
            </a:pPr>
            <a:endParaRPr sz="1850">
              <a:latin typeface="Arial"/>
              <a:cs typeface="Arial"/>
            </a:endParaRPr>
          </a:p>
          <a:p>
            <a:pPr marL="290195" marR="2725420" indent="-208279">
              <a:lnSpc>
                <a:spcPct val="148600"/>
              </a:lnSpc>
              <a:spcBef>
                <a:spcPts val="5"/>
              </a:spcBef>
              <a:buAutoNum type="arabicPeriod"/>
              <a:tabLst>
                <a:tab pos="488950" algn="l"/>
              </a:tabLst>
            </a:pP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SEABORN:</a:t>
            </a:r>
            <a:r>
              <a:rPr sz="1850" b="1" spc="-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INSTALL</a:t>
            </a:r>
            <a:r>
              <a:rPr sz="1850" b="1" spc="-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THE</a:t>
            </a:r>
            <a:r>
              <a:rPr sz="1850" b="1" spc="-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SEABORN</a:t>
            </a:r>
            <a:r>
              <a:rPr sz="1850" b="1" spc="-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LIBRARY</a:t>
            </a:r>
            <a:r>
              <a:rPr sz="1850" b="1" spc="-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USING</a:t>
            </a:r>
            <a:r>
              <a:rPr sz="1850" b="1" spc="-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PIP</a:t>
            </a:r>
            <a:r>
              <a:rPr sz="1850" b="1" spc="-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spc="-10" dirty="0">
                <a:solidFill>
                  <a:srgbClr val="ECEBE3"/>
                </a:solidFill>
                <a:latin typeface="Arial"/>
                <a:cs typeface="Arial"/>
              </a:rPr>
              <a:t>COMMAND 	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PIP</a:t>
            </a:r>
            <a:r>
              <a:rPr sz="1850" b="1" spc="-6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INSTALL</a:t>
            </a:r>
            <a:r>
              <a:rPr sz="1850" b="1" spc="-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spc="-10" dirty="0">
                <a:solidFill>
                  <a:srgbClr val="ECEBE3"/>
                </a:solidFill>
                <a:latin typeface="Arial"/>
                <a:cs typeface="Arial"/>
              </a:rPr>
              <a:t>SEABORN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50">
              <a:latin typeface="Arial"/>
              <a:cs typeface="Arial"/>
            </a:endParaRPr>
          </a:p>
          <a:p>
            <a:pPr marL="233679">
              <a:lnSpc>
                <a:spcPct val="100000"/>
              </a:lnSpc>
              <a:spcBef>
                <a:spcPts val="5"/>
              </a:spcBef>
            </a:pP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HARDWARE</a:t>
            </a:r>
            <a:r>
              <a:rPr sz="1850" b="1" spc="-6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REQUIREMNTS</a:t>
            </a:r>
            <a:r>
              <a:rPr sz="1850" b="1" spc="-6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spc="-50" dirty="0">
                <a:solidFill>
                  <a:srgbClr val="ECEBE3"/>
                </a:solidFill>
                <a:latin typeface="Arial"/>
                <a:cs typeface="Arial"/>
              </a:rPr>
              <a:t>: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50">
              <a:latin typeface="Arial"/>
              <a:cs typeface="Arial"/>
            </a:endParaRPr>
          </a:p>
          <a:p>
            <a:pPr marL="365125" indent="-352425">
              <a:lnSpc>
                <a:spcPct val="100000"/>
              </a:lnSpc>
              <a:spcBef>
                <a:spcPts val="5"/>
              </a:spcBef>
              <a:buFont typeface="Arial MT"/>
              <a:buAutoNum type="arabicPeriod"/>
              <a:tabLst>
                <a:tab pos="365125" algn="l"/>
              </a:tabLst>
            </a:pP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IDE</a:t>
            </a:r>
            <a:r>
              <a:rPr sz="1850" b="1" spc="-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– JUPYTER </a:t>
            </a:r>
            <a:r>
              <a:rPr sz="1850" b="1" spc="-10" dirty="0">
                <a:solidFill>
                  <a:srgbClr val="ECEBE3"/>
                </a:solidFill>
                <a:latin typeface="Arial"/>
                <a:cs typeface="Arial"/>
              </a:rPr>
              <a:t>NOTEBOOK</a:t>
            </a:r>
            <a:endParaRPr sz="1850">
              <a:latin typeface="Arial"/>
              <a:cs typeface="Arial"/>
            </a:endParaRPr>
          </a:p>
          <a:p>
            <a:pPr marL="356235" indent="-26162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6235" algn="l"/>
              </a:tabLst>
            </a:pPr>
            <a:r>
              <a:rPr sz="1850" b="1" spc="-20" dirty="0">
                <a:solidFill>
                  <a:srgbClr val="ECEBE3"/>
                </a:solidFill>
                <a:latin typeface="Arial"/>
                <a:cs typeface="Arial"/>
              </a:rPr>
              <a:t>STORAGE</a:t>
            </a:r>
            <a:r>
              <a:rPr sz="1850" b="1" spc="-40" dirty="0">
                <a:solidFill>
                  <a:srgbClr val="ECEBE3"/>
                </a:solidFill>
                <a:latin typeface="Arial"/>
                <a:cs typeface="Arial"/>
              </a:rPr>
              <a:t> SPACE</a:t>
            </a:r>
            <a:r>
              <a:rPr sz="1850" b="1" spc="-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–</a:t>
            </a:r>
            <a:r>
              <a:rPr sz="1850" b="1" spc="-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FREE</a:t>
            </a:r>
            <a:r>
              <a:rPr sz="1850" b="1" spc="-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spc="-20" dirty="0">
                <a:solidFill>
                  <a:srgbClr val="ECEBE3"/>
                </a:solidFill>
                <a:latin typeface="Arial"/>
                <a:cs typeface="Arial"/>
              </a:rPr>
              <a:t>STORAGE</a:t>
            </a:r>
            <a:r>
              <a:rPr sz="1850" b="1" spc="-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spc="-40" dirty="0">
                <a:solidFill>
                  <a:srgbClr val="ECEBE3"/>
                </a:solidFill>
                <a:latin typeface="Arial"/>
                <a:cs typeface="Arial"/>
              </a:rPr>
              <a:t>SPACE 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ENOUGH</a:t>
            </a:r>
            <a:r>
              <a:rPr sz="1850" b="1" spc="-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FOR</a:t>
            </a:r>
            <a:r>
              <a:rPr sz="1850" b="1" spc="-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RUNNING</a:t>
            </a:r>
            <a:r>
              <a:rPr sz="1850" b="1" spc="-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ECEBE3"/>
                </a:solidFill>
                <a:latin typeface="Arial"/>
                <a:cs typeface="Arial"/>
              </a:rPr>
              <a:t>ON</a:t>
            </a:r>
            <a:r>
              <a:rPr sz="1850" b="1" spc="-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1850" b="1" spc="-10" dirty="0">
                <a:solidFill>
                  <a:srgbClr val="ECEBE3"/>
                </a:solidFill>
                <a:latin typeface="Arial"/>
                <a:cs typeface="Arial"/>
              </a:rPr>
              <a:t>MACHINE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1805" y="5058031"/>
            <a:ext cx="623570" cy="639445"/>
          </a:xfrm>
          <a:custGeom>
            <a:avLst/>
            <a:gdLst/>
            <a:ahLst/>
            <a:cxnLst/>
            <a:rect l="l" t="t" r="r" b="b"/>
            <a:pathLst>
              <a:path w="623570" h="639445">
                <a:moveTo>
                  <a:pt x="498355" y="570774"/>
                </a:moveTo>
                <a:lnTo>
                  <a:pt x="313023" y="570774"/>
                </a:lnTo>
                <a:lnTo>
                  <a:pt x="359541" y="563987"/>
                </a:lnTo>
                <a:lnTo>
                  <a:pt x="404424" y="549255"/>
                </a:lnTo>
                <a:lnTo>
                  <a:pt x="447805" y="525443"/>
                </a:lnTo>
                <a:lnTo>
                  <a:pt x="484630" y="493178"/>
                </a:lnTo>
                <a:lnTo>
                  <a:pt x="514366" y="454167"/>
                </a:lnTo>
                <a:lnTo>
                  <a:pt x="535459" y="412141"/>
                </a:lnTo>
                <a:lnTo>
                  <a:pt x="550425" y="362734"/>
                </a:lnTo>
                <a:lnTo>
                  <a:pt x="555604" y="314416"/>
                </a:lnTo>
                <a:lnTo>
                  <a:pt x="555678" y="313726"/>
                </a:lnTo>
                <a:lnTo>
                  <a:pt x="551735" y="265229"/>
                </a:lnTo>
                <a:lnTo>
                  <a:pt x="551701" y="264801"/>
                </a:lnTo>
                <a:lnTo>
                  <a:pt x="539878" y="226429"/>
                </a:lnTo>
                <a:lnTo>
                  <a:pt x="521387" y="190927"/>
                </a:lnTo>
                <a:lnTo>
                  <a:pt x="498305" y="157892"/>
                </a:lnTo>
                <a:lnTo>
                  <a:pt x="472712" y="126920"/>
                </a:lnTo>
                <a:lnTo>
                  <a:pt x="442068" y="93876"/>
                </a:lnTo>
                <a:lnTo>
                  <a:pt x="410707" y="68016"/>
                </a:lnTo>
                <a:lnTo>
                  <a:pt x="400472" y="60122"/>
                </a:lnTo>
                <a:lnTo>
                  <a:pt x="392050" y="50450"/>
                </a:lnTo>
                <a:lnTo>
                  <a:pt x="388392" y="41157"/>
                </a:lnTo>
                <a:lnTo>
                  <a:pt x="387499" y="31225"/>
                </a:lnTo>
                <a:lnTo>
                  <a:pt x="389443" y="21488"/>
                </a:lnTo>
                <a:lnTo>
                  <a:pt x="394299" y="12777"/>
                </a:lnTo>
                <a:lnTo>
                  <a:pt x="402349" y="5271"/>
                </a:lnTo>
                <a:lnTo>
                  <a:pt x="412434" y="972"/>
                </a:lnTo>
                <a:lnTo>
                  <a:pt x="423423" y="0"/>
                </a:lnTo>
                <a:lnTo>
                  <a:pt x="434183" y="2474"/>
                </a:lnTo>
                <a:lnTo>
                  <a:pt x="441368" y="6565"/>
                </a:lnTo>
                <a:lnTo>
                  <a:pt x="448152" y="11322"/>
                </a:lnTo>
                <a:lnTo>
                  <a:pt x="454817" y="16282"/>
                </a:lnTo>
                <a:lnTo>
                  <a:pt x="461642" y="20984"/>
                </a:lnTo>
                <a:lnTo>
                  <a:pt x="498226" y="54374"/>
                </a:lnTo>
                <a:lnTo>
                  <a:pt x="531273" y="91446"/>
                </a:lnTo>
                <a:lnTo>
                  <a:pt x="562453" y="130797"/>
                </a:lnTo>
                <a:lnTo>
                  <a:pt x="595230" y="183876"/>
                </a:lnTo>
                <a:lnTo>
                  <a:pt x="611405" y="225794"/>
                </a:lnTo>
                <a:lnTo>
                  <a:pt x="620643" y="269595"/>
                </a:lnTo>
                <a:lnTo>
                  <a:pt x="623223" y="313726"/>
                </a:lnTo>
                <a:lnTo>
                  <a:pt x="623263" y="314416"/>
                </a:lnTo>
                <a:lnTo>
                  <a:pt x="619584" y="359393"/>
                </a:lnTo>
                <a:lnTo>
                  <a:pt x="609926" y="403665"/>
                </a:lnTo>
                <a:lnTo>
                  <a:pt x="594609" y="446369"/>
                </a:lnTo>
                <a:lnTo>
                  <a:pt x="573952" y="486643"/>
                </a:lnTo>
                <a:lnTo>
                  <a:pt x="548275" y="523625"/>
                </a:lnTo>
                <a:lnTo>
                  <a:pt x="514225" y="558947"/>
                </a:lnTo>
                <a:lnTo>
                  <a:pt x="498355" y="570774"/>
                </a:lnTo>
                <a:close/>
              </a:path>
              <a:path w="623570" h="639445">
                <a:moveTo>
                  <a:pt x="288864" y="639012"/>
                </a:moveTo>
                <a:lnTo>
                  <a:pt x="240158" y="634264"/>
                </a:lnTo>
                <a:lnTo>
                  <a:pt x="171577" y="616666"/>
                </a:lnTo>
                <a:lnTo>
                  <a:pt x="108643" y="584601"/>
                </a:lnTo>
                <a:lnTo>
                  <a:pt x="72668" y="553797"/>
                </a:lnTo>
                <a:lnTo>
                  <a:pt x="43443" y="517543"/>
                </a:lnTo>
                <a:lnTo>
                  <a:pt x="21341" y="476914"/>
                </a:lnTo>
                <a:lnTo>
                  <a:pt x="6736" y="432988"/>
                </a:lnTo>
                <a:lnTo>
                  <a:pt x="0" y="386839"/>
                </a:lnTo>
                <a:lnTo>
                  <a:pt x="1438" y="341681"/>
                </a:lnTo>
                <a:lnTo>
                  <a:pt x="1506" y="339545"/>
                </a:lnTo>
                <a:lnTo>
                  <a:pt x="7975" y="293929"/>
                </a:lnTo>
                <a:lnTo>
                  <a:pt x="20220" y="249395"/>
                </a:lnTo>
                <a:lnTo>
                  <a:pt x="38039" y="206777"/>
                </a:lnTo>
                <a:lnTo>
                  <a:pt x="61236" y="166907"/>
                </a:lnTo>
                <a:lnTo>
                  <a:pt x="89609" y="130619"/>
                </a:lnTo>
                <a:lnTo>
                  <a:pt x="122961" y="98745"/>
                </a:lnTo>
                <a:lnTo>
                  <a:pt x="157109" y="75834"/>
                </a:lnTo>
                <a:lnTo>
                  <a:pt x="194167" y="57949"/>
                </a:lnTo>
                <a:lnTo>
                  <a:pt x="233128" y="44303"/>
                </a:lnTo>
                <a:lnTo>
                  <a:pt x="272986" y="34113"/>
                </a:lnTo>
                <a:lnTo>
                  <a:pt x="313316" y="26725"/>
                </a:lnTo>
                <a:lnTo>
                  <a:pt x="333662" y="26496"/>
                </a:lnTo>
                <a:lnTo>
                  <a:pt x="353866" y="30201"/>
                </a:lnTo>
                <a:lnTo>
                  <a:pt x="370601" y="40744"/>
                </a:lnTo>
                <a:lnTo>
                  <a:pt x="378006" y="58462"/>
                </a:lnTo>
                <a:lnTo>
                  <a:pt x="375360" y="77497"/>
                </a:lnTo>
                <a:lnTo>
                  <a:pt x="361945" y="91996"/>
                </a:lnTo>
                <a:lnTo>
                  <a:pt x="355813" y="93876"/>
                </a:lnTo>
                <a:lnTo>
                  <a:pt x="320730" y="93876"/>
                </a:lnTo>
                <a:lnTo>
                  <a:pt x="305967" y="96022"/>
                </a:lnTo>
                <a:lnTo>
                  <a:pt x="234925" y="114771"/>
                </a:lnTo>
                <a:lnTo>
                  <a:pt x="169837" y="148025"/>
                </a:lnTo>
                <a:lnTo>
                  <a:pt x="139151" y="176374"/>
                </a:lnTo>
                <a:lnTo>
                  <a:pt x="112878" y="211780"/>
                </a:lnTo>
                <a:lnTo>
                  <a:pt x="91816" y="252377"/>
                </a:lnTo>
                <a:lnTo>
                  <a:pt x="76763" y="296299"/>
                </a:lnTo>
                <a:lnTo>
                  <a:pt x="68518" y="341681"/>
                </a:lnTo>
                <a:lnTo>
                  <a:pt x="67952" y="381529"/>
                </a:lnTo>
                <a:lnTo>
                  <a:pt x="67913" y="386839"/>
                </a:lnTo>
                <a:lnTo>
                  <a:pt x="75645" y="429361"/>
                </a:lnTo>
                <a:lnTo>
                  <a:pt x="92613" y="467928"/>
                </a:lnTo>
                <a:lnTo>
                  <a:pt x="116038" y="501134"/>
                </a:lnTo>
                <a:lnTo>
                  <a:pt x="146092" y="527867"/>
                </a:lnTo>
                <a:lnTo>
                  <a:pt x="181151" y="547868"/>
                </a:lnTo>
                <a:lnTo>
                  <a:pt x="219590" y="560875"/>
                </a:lnTo>
                <a:lnTo>
                  <a:pt x="265997" y="569707"/>
                </a:lnTo>
                <a:lnTo>
                  <a:pt x="313023" y="570774"/>
                </a:lnTo>
                <a:lnTo>
                  <a:pt x="498355" y="570774"/>
                </a:lnTo>
                <a:lnTo>
                  <a:pt x="475094" y="588110"/>
                </a:lnTo>
                <a:lnTo>
                  <a:pt x="431936" y="610905"/>
                </a:lnTo>
                <a:lnTo>
                  <a:pt x="386167" y="626999"/>
                </a:lnTo>
                <a:lnTo>
                  <a:pt x="386450" y="626999"/>
                </a:lnTo>
                <a:lnTo>
                  <a:pt x="337766" y="636563"/>
                </a:lnTo>
                <a:lnTo>
                  <a:pt x="288864" y="639012"/>
                </a:lnTo>
                <a:close/>
              </a:path>
              <a:path w="623570" h="639445">
                <a:moveTo>
                  <a:pt x="348812" y="96022"/>
                </a:moveTo>
                <a:lnTo>
                  <a:pt x="346401" y="96022"/>
                </a:lnTo>
                <a:lnTo>
                  <a:pt x="334785" y="95342"/>
                </a:lnTo>
                <a:lnTo>
                  <a:pt x="320730" y="93876"/>
                </a:lnTo>
                <a:lnTo>
                  <a:pt x="355813" y="93876"/>
                </a:lnTo>
                <a:lnTo>
                  <a:pt x="348812" y="96022"/>
                </a:lnTo>
                <a:close/>
              </a:path>
              <a:path w="623570" h="639445">
                <a:moveTo>
                  <a:pt x="282517" y="269876"/>
                </a:moveTo>
                <a:lnTo>
                  <a:pt x="274456" y="269876"/>
                </a:lnTo>
                <a:lnTo>
                  <a:pt x="261039" y="264386"/>
                </a:lnTo>
                <a:lnTo>
                  <a:pt x="252497" y="253166"/>
                </a:lnTo>
                <a:lnTo>
                  <a:pt x="250357" y="239924"/>
                </a:lnTo>
                <a:lnTo>
                  <a:pt x="250259" y="239317"/>
                </a:lnTo>
                <a:lnTo>
                  <a:pt x="255741" y="225939"/>
                </a:lnTo>
                <a:lnTo>
                  <a:pt x="260768" y="220565"/>
                </a:lnTo>
                <a:lnTo>
                  <a:pt x="266388" y="215799"/>
                </a:lnTo>
                <a:lnTo>
                  <a:pt x="272217" y="211249"/>
                </a:lnTo>
                <a:lnTo>
                  <a:pt x="277869" y="206521"/>
                </a:lnTo>
                <a:lnTo>
                  <a:pt x="308647" y="181757"/>
                </a:lnTo>
                <a:lnTo>
                  <a:pt x="354056" y="165009"/>
                </a:lnTo>
                <a:lnTo>
                  <a:pt x="369722" y="173320"/>
                </a:lnTo>
                <a:lnTo>
                  <a:pt x="379471" y="189954"/>
                </a:lnTo>
                <a:lnTo>
                  <a:pt x="380715" y="202458"/>
                </a:lnTo>
                <a:lnTo>
                  <a:pt x="379452" y="214968"/>
                </a:lnTo>
                <a:lnTo>
                  <a:pt x="377163" y="227464"/>
                </a:lnTo>
                <a:lnTo>
                  <a:pt x="375418" y="239317"/>
                </a:lnTo>
                <a:lnTo>
                  <a:pt x="375329" y="239924"/>
                </a:lnTo>
                <a:lnTo>
                  <a:pt x="373450" y="255039"/>
                </a:lnTo>
                <a:lnTo>
                  <a:pt x="372641" y="261860"/>
                </a:lnTo>
                <a:lnTo>
                  <a:pt x="304535" y="261860"/>
                </a:lnTo>
                <a:lnTo>
                  <a:pt x="297412" y="265229"/>
                </a:lnTo>
                <a:lnTo>
                  <a:pt x="289984" y="268145"/>
                </a:lnTo>
                <a:lnTo>
                  <a:pt x="282517" y="269876"/>
                </a:lnTo>
                <a:close/>
              </a:path>
              <a:path w="623570" h="639445">
                <a:moveTo>
                  <a:pt x="242198" y="483486"/>
                </a:moveTo>
                <a:lnTo>
                  <a:pt x="202756" y="459512"/>
                </a:lnTo>
                <a:lnTo>
                  <a:pt x="202163" y="443309"/>
                </a:lnTo>
                <a:lnTo>
                  <a:pt x="208794" y="428517"/>
                </a:lnTo>
                <a:lnTo>
                  <a:pt x="221980" y="418610"/>
                </a:lnTo>
                <a:lnTo>
                  <a:pt x="231607" y="416262"/>
                </a:lnTo>
                <a:lnTo>
                  <a:pt x="241518" y="415583"/>
                </a:lnTo>
                <a:lnTo>
                  <a:pt x="251750" y="415583"/>
                </a:lnTo>
                <a:lnTo>
                  <a:pt x="261468" y="415299"/>
                </a:lnTo>
                <a:lnTo>
                  <a:pt x="268985" y="413854"/>
                </a:lnTo>
                <a:lnTo>
                  <a:pt x="276539" y="412819"/>
                </a:lnTo>
                <a:lnTo>
                  <a:pt x="284107" y="412141"/>
                </a:lnTo>
                <a:lnTo>
                  <a:pt x="286621" y="399065"/>
                </a:lnTo>
                <a:lnTo>
                  <a:pt x="292897" y="355691"/>
                </a:lnTo>
                <a:lnTo>
                  <a:pt x="300986" y="293929"/>
                </a:lnTo>
                <a:lnTo>
                  <a:pt x="304535" y="261860"/>
                </a:lnTo>
                <a:lnTo>
                  <a:pt x="372641" y="261860"/>
                </a:lnTo>
                <a:lnTo>
                  <a:pt x="371724" y="269595"/>
                </a:lnTo>
                <a:lnTo>
                  <a:pt x="369936" y="285297"/>
                </a:lnTo>
                <a:lnTo>
                  <a:pt x="368273" y="300441"/>
                </a:lnTo>
                <a:lnTo>
                  <a:pt x="364947" y="327500"/>
                </a:lnTo>
                <a:lnTo>
                  <a:pt x="361389" y="354536"/>
                </a:lnTo>
                <a:lnTo>
                  <a:pt x="357533" y="381529"/>
                </a:lnTo>
                <a:lnTo>
                  <a:pt x="353524" y="407130"/>
                </a:lnTo>
                <a:lnTo>
                  <a:pt x="353408" y="407872"/>
                </a:lnTo>
                <a:lnTo>
                  <a:pt x="353316" y="408460"/>
                </a:lnTo>
                <a:lnTo>
                  <a:pt x="404144" y="408460"/>
                </a:lnTo>
                <a:lnTo>
                  <a:pt x="408820" y="410030"/>
                </a:lnTo>
                <a:lnTo>
                  <a:pt x="418166" y="418418"/>
                </a:lnTo>
                <a:lnTo>
                  <a:pt x="424209" y="431199"/>
                </a:lnTo>
                <a:lnTo>
                  <a:pt x="424334" y="443309"/>
                </a:lnTo>
                <a:lnTo>
                  <a:pt x="424353" y="445177"/>
                </a:lnTo>
                <a:lnTo>
                  <a:pt x="419004" y="458056"/>
                </a:lnTo>
                <a:lnTo>
                  <a:pt x="408604" y="467582"/>
                </a:lnTo>
                <a:lnTo>
                  <a:pt x="400158" y="470881"/>
                </a:lnTo>
                <a:lnTo>
                  <a:pt x="391246" y="472565"/>
                </a:lnTo>
                <a:lnTo>
                  <a:pt x="382144" y="473543"/>
                </a:lnTo>
                <a:lnTo>
                  <a:pt x="373130" y="474728"/>
                </a:lnTo>
                <a:lnTo>
                  <a:pt x="353111" y="477628"/>
                </a:lnTo>
                <a:lnTo>
                  <a:pt x="332986" y="478838"/>
                </a:lnTo>
                <a:lnTo>
                  <a:pt x="292863" y="478838"/>
                </a:lnTo>
                <a:lnTo>
                  <a:pt x="282844" y="480437"/>
                </a:lnTo>
                <a:lnTo>
                  <a:pt x="273091" y="481855"/>
                </a:lnTo>
                <a:lnTo>
                  <a:pt x="263295" y="482841"/>
                </a:lnTo>
                <a:lnTo>
                  <a:pt x="254943" y="483061"/>
                </a:lnTo>
                <a:lnTo>
                  <a:pt x="242198" y="483486"/>
                </a:lnTo>
                <a:close/>
              </a:path>
              <a:path w="623570" h="639445">
                <a:moveTo>
                  <a:pt x="404144" y="408460"/>
                </a:moveTo>
                <a:lnTo>
                  <a:pt x="353316" y="408460"/>
                </a:lnTo>
                <a:lnTo>
                  <a:pt x="359733" y="407872"/>
                </a:lnTo>
                <a:lnTo>
                  <a:pt x="366151" y="407399"/>
                </a:lnTo>
                <a:lnTo>
                  <a:pt x="372581" y="407130"/>
                </a:lnTo>
                <a:lnTo>
                  <a:pt x="384997" y="405660"/>
                </a:lnTo>
                <a:lnTo>
                  <a:pt x="397420" y="406202"/>
                </a:lnTo>
                <a:lnTo>
                  <a:pt x="404144" y="408460"/>
                </a:lnTo>
                <a:close/>
              </a:path>
              <a:path w="623570" h="639445">
                <a:moveTo>
                  <a:pt x="312796" y="479032"/>
                </a:moveTo>
                <a:lnTo>
                  <a:pt x="286516" y="478838"/>
                </a:lnTo>
                <a:lnTo>
                  <a:pt x="332986" y="478838"/>
                </a:lnTo>
                <a:lnTo>
                  <a:pt x="312796" y="479032"/>
                </a:lnTo>
                <a:close/>
              </a:path>
            </a:pathLst>
          </a:custGeom>
          <a:solidFill>
            <a:srgbClr val="5780B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472481"/>
            <a:ext cx="4701113" cy="281451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06748" y="0"/>
            <a:ext cx="3481251" cy="34186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6685" y="1998815"/>
            <a:ext cx="66675" cy="666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6685" y="3684740"/>
            <a:ext cx="66675" cy="666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6685" y="4808690"/>
            <a:ext cx="66675" cy="666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29545" y="1807712"/>
            <a:ext cx="14602460" cy="54235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b="1" spc="-90" dirty="0">
                <a:solidFill>
                  <a:srgbClr val="FAF9F5"/>
                </a:solidFill>
                <a:latin typeface="Arial"/>
                <a:cs typeface="Arial"/>
              </a:rPr>
              <a:t>THE</a:t>
            </a:r>
            <a:r>
              <a:rPr sz="2200" b="1" spc="-27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130" dirty="0">
                <a:solidFill>
                  <a:srgbClr val="FAF9F5"/>
                </a:solidFill>
                <a:latin typeface="Arial"/>
                <a:cs typeface="Arial"/>
              </a:rPr>
              <a:t>ARCHITECTURE</a:t>
            </a:r>
            <a:r>
              <a:rPr sz="2200" b="1" spc="-27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70" dirty="0">
                <a:solidFill>
                  <a:srgbClr val="FAF9F5"/>
                </a:solidFill>
                <a:latin typeface="Arial"/>
                <a:cs typeface="Arial"/>
              </a:rPr>
              <a:t>OF</a:t>
            </a:r>
            <a:r>
              <a:rPr sz="2200" b="1" spc="-27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AF9F5"/>
                </a:solidFill>
                <a:latin typeface="Arial"/>
                <a:cs typeface="Arial"/>
              </a:rPr>
              <a:t>THE</a:t>
            </a:r>
            <a:r>
              <a:rPr sz="2200" b="1" spc="15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140" dirty="0">
                <a:solidFill>
                  <a:srgbClr val="FAF9F5"/>
                </a:solidFill>
                <a:latin typeface="Arial"/>
                <a:cs typeface="Arial"/>
              </a:rPr>
              <a:t>E-</a:t>
            </a:r>
            <a:r>
              <a:rPr sz="2200" b="1" spc="-120" dirty="0">
                <a:solidFill>
                  <a:srgbClr val="FAF9F5"/>
                </a:solidFill>
                <a:latin typeface="Arial"/>
                <a:cs typeface="Arial"/>
              </a:rPr>
              <a:t>COMMERCE</a:t>
            </a:r>
            <a:r>
              <a:rPr sz="2200" b="1" spc="-27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135" dirty="0">
                <a:solidFill>
                  <a:srgbClr val="FAF9F5"/>
                </a:solidFill>
                <a:latin typeface="Arial"/>
                <a:cs typeface="Arial"/>
              </a:rPr>
              <a:t>[WALMART]</a:t>
            </a:r>
            <a:r>
              <a:rPr sz="2200" b="1" spc="-27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50" dirty="0">
                <a:solidFill>
                  <a:srgbClr val="FAF9F5"/>
                </a:solidFill>
                <a:latin typeface="Arial"/>
                <a:cs typeface="Arial"/>
              </a:rPr>
              <a:t>SALES</a:t>
            </a:r>
            <a:r>
              <a:rPr sz="2200" b="1" spc="19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160" dirty="0">
                <a:solidFill>
                  <a:srgbClr val="FAF9F5"/>
                </a:solidFill>
                <a:latin typeface="Arial"/>
                <a:cs typeface="Arial"/>
              </a:rPr>
              <a:t>ANALYSIS</a:t>
            </a:r>
            <a:r>
              <a:rPr sz="2200" b="1" spc="-27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105" dirty="0">
                <a:solidFill>
                  <a:srgbClr val="FAF9F5"/>
                </a:solidFill>
                <a:latin typeface="Arial"/>
                <a:cs typeface="Arial"/>
              </a:rPr>
              <a:t>USING</a:t>
            </a:r>
            <a:r>
              <a:rPr sz="2200" b="1" spc="-27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114" dirty="0">
                <a:solidFill>
                  <a:srgbClr val="FAF9F5"/>
                </a:solidFill>
                <a:latin typeface="Arial"/>
                <a:cs typeface="Arial"/>
              </a:rPr>
              <a:t>PYTHON,</a:t>
            </a:r>
            <a:r>
              <a:rPr sz="2200" b="1" spc="-27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FAF9F5"/>
                </a:solidFill>
                <a:latin typeface="Arial"/>
                <a:cs typeface="Arial"/>
              </a:rPr>
              <a:t>MATPLOTLIB,</a:t>
            </a:r>
            <a:endParaRPr sz="2200">
              <a:latin typeface="Arial"/>
              <a:cs typeface="Arial"/>
            </a:endParaRPr>
          </a:p>
          <a:p>
            <a:pPr marL="81280">
              <a:lnSpc>
                <a:spcPct val="100000"/>
              </a:lnSpc>
              <a:spcBef>
                <a:spcPts val="1785"/>
              </a:spcBef>
            </a:pPr>
            <a:r>
              <a:rPr sz="2200" b="1" spc="-85" dirty="0">
                <a:solidFill>
                  <a:srgbClr val="FAF9F5"/>
                </a:solidFill>
                <a:latin typeface="Arial"/>
                <a:cs typeface="Arial"/>
              </a:rPr>
              <a:t>AND</a:t>
            </a:r>
            <a:r>
              <a:rPr sz="2200" b="1" spc="-23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160" dirty="0">
                <a:solidFill>
                  <a:srgbClr val="FAF9F5"/>
                </a:solidFill>
                <a:latin typeface="Arial"/>
                <a:cs typeface="Arial"/>
              </a:rPr>
              <a:t>PANDAS</a:t>
            </a:r>
            <a:r>
              <a:rPr sz="2200" b="1" spc="-23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155" dirty="0">
                <a:solidFill>
                  <a:srgbClr val="FAF9F5"/>
                </a:solidFill>
                <a:latin typeface="Arial"/>
                <a:cs typeface="Arial"/>
              </a:rPr>
              <a:t>INVOLVES</a:t>
            </a:r>
            <a:r>
              <a:rPr sz="2200" b="1" spc="-229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114" dirty="0">
                <a:solidFill>
                  <a:srgbClr val="FAF9F5"/>
                </a:solidFill>
                <a:latin typeface="Arial"/>
                <a:cs typeface="Arial"/>
              </a:rPr>
              <a:t>SEVERAL</a:t>
            </a:r>
            <a:r>
              <a:rPr sz="2200" b="1" spc="-23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85" dirty="0">
                <a:solidFill>
                  <a:srgbClr val="FAF9F5"/>
                </a:solidFill>
                <a:latin typeface="Arial"/>
                <a:cs typeface="Arial"/>
              </a:rPr>
              <a:t>KEY</a:t>
            </a:r>
            <a:r>
              <a:rPr sz="2200" b="1" spc="-23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110" dirty="0">
                <a:solidFill>
                  <a:srgbClr val="FAF9F5"/>
                </a:solidFill>
                <a:latin typeface="Arial"/>
                <a:cs typeface="Arial"/>
              </a:rPr>
              <a:t>STEPS</a:t>
            </a:r>
            <a:r>
              <a:rPr sz="2200" b="1" spc="-229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155" dirty="0">
                <a:solidFill>
                  <a:srgbClr val="FAF9F5"/>
                </a:solidFill>
                <a:latin typeface="Arial"/>
                <a:cs typeface="Arial"/>
              </a:rPr>
              <a:t>THAT</a:t>
            </a:r>
            <a:r>
              <a:rPr sz="2200" b="1" spc="-23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100" dirty="0">
                <a:solidFill>
                  <a:srgbClr val="FAF9F5"/>
                </a:solidFill>
                <a:latin typeface="Arial"/>
                <a:cs typeface="Arial"/>
              </a:rPr>
              <a:t>FORM</a:t>
            </a:r>
            <a:r>
              <a:rPr sz="2200" b="1" spc="-229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AF9F5"/>
                </a:solidFill>
                <a:latin typeface="Arial"/>
                <a:cs typeface="Arial"/>
              </a:rPr>
              <a:t>A</a:t>
            </a:r>
            <a:r>
              <a:rPr sz="2200" b="1" spc="-23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114" dirty="0">
                <a:solidFill>
                  <a:srgbClr val="FAF9F5"/>
                </a:solidFill>
                <a:latin typeface="Arial"/>
                <a:cs typeface="Arial"/>
              </a:rPr>
              <a:t>COHESIVE</a:t>
            </a:r>
            <a:r>
              <a:rPr sz="2200" b="1" spc="-23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AF9F5"/>
                </a:solidFill>
                <a:latin typeface="Arial"/>
                <a:cs typeface="Arial"/>
              </a:rPr>
              <a:t>WORKFLOW..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50"/>
              </a:spcBef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b="1" spc="-105" dirty="0">
                <a:solidFill>
                  <a:srgbClr val="FAF9F5"/>
                </a:solidFill>
                <a:latin typeface="Arial"/>
                <a:cs typeface="Arial"/>
              </a:rPr>
              <a:t>THIS</a:t>
            </a:r>
            <a:r>
              <a:rPr sz="2200" b="1" spc="-22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130" dirty="0">
                <a:solidFill>
                  <a:srgbClr val="FAF9F5"/>
                </a:solidFill>
                <a:latin typeface="Arial"/>
                <a:cs typeface="Arial"/>
              </a:rPr>
              <a:t>ARCHITECTURE</a:t>
            </a:r>
            <a:r>
              <a:rPr sz="2200" b="1" spc="-22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110" dirty="0">
                <a:solidFill>
                  <a:srgbClr val="FAF9F5"/>
                </a:solidFill>
                <a:latin typeface="Arial"/>
                <a:cs typeface="Arial"/>
              </a:rPr>
              <a:t>HELPS</a:t>
            </a:r>
            <a:r>
              <a:rPr sz="2200" b="1" spc="-22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130" dirty="0">
                <a:solidFill>
                  <a:srgbClr val="FAF9F5"/>
                </a:solidFill>
                <a:latin typeface="Arial"/>
                <a:cs typeface="Arial"/>
              </a:rPr>
              <a:t>YOU</a:t>
            </a:r>
            <a:r>
              <a:rPr sz="2200" b="1" spc="-22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120" dirty="0">
                <a:solidFill>
                  <a:srgbClr val="FAF9F5"/>
                </a:solidFill>
                <a:latin typeface="Arial"/>
                <a:cs typeface="Arial"/>
              </a:rPr>
              <a:t>PROCESS,</a:t>
            </a:r>
            <a:r>
              <a:rPr sz="2200" b="1" spc="-22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130" dirty="0">
                <a:solidFill>
                  <a:srgbClr val="FAF9F5"/>
                </a:solidFill>
                <a:latin typeface="Arial"/>
                <a:cs typeface="Arial"/>
              </a:rPr>
              <a:t>STORE,</a:t>
            </a:r>
            <a:r>
              <a:rPr sz="2200" b="1" spc="-22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85" dirty="0">
                <a:solidFill>
                  <a:srgbClr val="FAF9F5"/>
                </a:solidFill>
                <a:latin typeface="Arial"/>
                <a:cs typeface="Arial"/>
              </a:rPr>
              <a:t>AND</a:t>
            </a:r>
            <a:r>
              <a:rPr sz="2200" b="1" spc="-22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150" dirty="0">
                <a:solidFill>
                  <a:srgbClr val="FAF9F5"/>
                </a:solidFill>
                <a:latin typeface="Arial"/>
                <a:cs typeface="Arial"/>
              </a:rPr>
              <a:t>ANALYZE</a:t>
            </a:r>
            <a:r>
              <a:rPr sz="2200" b="1" spc="-22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120" dirty="0">
                <a:solidFill>
                  <a:srgbClr val="FAF9F5"/>
                </a:solidFill>
                <a:latin typeface="Arial"/>
                <a:cs typeface="Arial"/>
              </a:rPr>
              <a:t>LARGE</a:t>
            </a:r>
            <a:r>
              <a:rPr sz="2200" b="1" spc="-22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140" dirty="0">
                <a:solidFill>
                  <a:srgbClr val="FAF9F5"/>
                </a:solidFill>
                <a:latin typeface="Arial"/>
                <a:cs typeface="Arial"/>
              </a:rPr>
              <a:t>VOLUMES</a:t>
            </a:r>
            <a:r>
              <a:rPr sz="2200" b="1" spc="-22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70" dirty="0">
                <a:solidFill>
                  <a:srgbClr val="FAF9F5"/>
                </a:solidFill>
                <a:latin typeface="Arial"/>
                <a:cs typeface="Arial"/>
              </a:rPr>
              <a:t>OF</a:t>
            </a:r>
            <a:r>
              <a:rPr sz="2200" b="1" spc="-22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110" dirty="0">
                <a:solidFill>
                  <a:srgbClr val="FAF9F5"/>
                </a:solidFill>
                <a:latin typeface="Arial"/>
                <a:cs typeface="Arial"/>
              </a:rPr>
              <a:t>SALES</a:t>
            </a:r>
            <a:r>
              <a:rPr sz="2200" b="1" spc="-22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210" dirty="0">
                <a:solidFill>
                  <a:srgbClr val="FAF9F5"/>
                </a:solidFill>
                <a:latin typeface="Arial"/>
                <a:cs typeface="Arial"/>
              </a:rPr>
              <a:t>DATA</a:t>
            </a:r>
            <a:r>
              <a:rPr sz="2200" b="1" spc="-22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90" dirty="0">
                <a:solidFill>
                  <a:srgbClr val="FAF9F5"/>
                </a:solidFill>
                <a:latin typeface="Arial"/>
                <a:cs typeface="Arial"/>
              </a:rPr>
              <a:t>EFFECTIVELY: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95"/>
              </a:spcBef>
            </a:pPr>
            <a:endParaRPr sz="2200">
              <a:latin typeface="Arial"/>
              <a:cs typeface="Arial"/>
            </a:endParaRPr>
          </a:p>
          <a:p>
            <a:pPr marL="631190" marR="5875655" indent="-619125">
              <a:lnSpc>
                <a:spcPct val="167600"/>
              </a:lnSpc>
              <a:tabLst>
                <a:tab pos="5813425" algn="l"/>
              </a:tabLst>
            </a:pPr>
            <a:r>
              <a:rPr sz="2200" b="1" spc="-65" dirty="0">
                <a:solidFill>
                  <a:srgbClr val="FAF9F5"/>
                </a:solidFill>
                <a:latin typeface="Arial"/>
                <a:cs typeface="Arial"/>
              </a:rPr>
              <a:t>IN</a:t>
            </a:r>
            <a:r>
              <a:rPr sz="2200" b="1" spc="-27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110" dirty="0">
                <a:solidFill>
                  <a:srgbClr val="FAF9F5"/>
                </a:solidFill>
                <a:latin typeface="Arial"/>
                <a:cs typeface="Arial"/>
              </a:rPr>
              <a:t>CODING</a:t>
            </a:r>
            <a:r>
              <a:rPr sz="2200" b="1" spc="-27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105" dirty="0">
                <a:solidFill>
                  <a:srgbClr val="FAF9F5"/>
                </a:solidFill>
                <a:latin typeface="Arial"/>
                <a:cs typeface="Arial"/>
              </a:rPr>
              <a:t>ARCHITECTURE</a:t>
            </a:r>
            <a:r>
              <a:rPr sz="2200" b="1" spc="21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60" dirty="0">
                <a:solidFill>
                  <a:srgbClr val="FAF9F5"/>
                </a:solidFill>
                <a:latin typeface="Arial"/>
                <a:cs typeface="Arial"/>
              </a:rPr>
              <a:t>WE</a:t>
            </a:r>
            <a:r>
              <a:rPr sz="2200" b="1" spc="-27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150" dirty="0">
                <a:solidFill>
                  <a:srgbClr val="FAF9F5"/>
                </a:solidFill>
                <a:latin typeface="Arial"/>
                <a:cs typeface="Arial"/>
              </a:rPr>
              <a:t>HAVE</a:t>
            </a:r>
            <a:r>
              <a:rPr sz="2200" b="1" spc="-27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95" dirty="0">
                <a:solidFill>
                  <a:srgbClr val="FAF9F5"/>
                </a:solidFill>
                <a:latin typeface="Arial"/>
                <a:cs typeface="Arial"/>
              </a:rPr>
              <a:t>DONE</a:t>
            </a:r>
            <a:r>
              <a:rPr sz="2200" b="1" spc="-27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90" dirty="0">
                <a:solidFill>
                  <a:srgbClr val="FAF9F5"/>
                </a:solidFill>
                <a:latin typeface="Arial"/>
                <a:cs typeface="Arial"/>
              </a:rPr>
              <a:t>THE</a:t>
            </a:r>
            <a:r>
              <a:rPr sz="2200" b="1" spc="-26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130" dirty="0">
                <a:solidFill>
                  <a:srgbClr val="FAF9F5"/>
                </a:solidFill>
                <a:latin typeface="Arial"/>
                <a:cs typeface="Arial"/>
              </a:rPr>
              <a:t>FOLLOWING</a:t>
            </a:r>
            <a:r>
              <a:rPr sz="2200" b="1" spc="-27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50" dirty="0">
                <a:solidFill>
                  <a:srgbClr val="FAF9F5"/>
                </a:solidFill>
                <a:latin typeface="Arial"/>
                <a:cs typeface="Arial"/>
              </a:rPr>
              <a:t>STEPS: </a:t>
            </a:r>
            <a:r>
              <a:rPr sz="2200" b="1" spc="-130" dirty="0">
                <a:solidFill>
                  <a:srgbClr val="FAF9F5"/>
                </a:solidFill>
                <a:latin typeface="Arial"/>
                <a:cs typeface="Arial"/>
              </a:rPr>
              <a:t>1.IMPORTING</a:t>
            </a:r>
            <a:r>
              <a:rPr sz="2200" b="1" spc="-17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AF9F5"/>
                </a:solidFill>
                <a:latin typeface="Arial"/>
                <a:cs typeface="Arial"/>
              </a:rPr>
              <a:t>DATASET</a:t>
            </a:r>
            <a:r>
              <a:rPr sz="2200" b="1" dirty="0">
                <a:solidFill>
                  <a:srgbClr val="FAF9F5"/>
                </a:solidFill>
                <a:latin typeface="Arial"/>
                <a:cs typeface="Arial"/>
              </a:rPr>
              <a:t>	</a:t>
            </a:r>
            <a:r>
              <a:rPr sz="2200" b="1" spc="-25" dirty="0">
                <a:solidFill>
                  <a:srgbClr val="FAF9F5"/>
                </a:solidFill>
                <a:latin typeface="Arial"/>
                <a:cs typeface="Arial"/>
              </a:rPr>
              <a:t>5.GROUPING</a:t>
            </a:r>
            <a:endParaRPr sz="2200">
              <a:latin typeface="Arial"/>
              <a:cs typeface="Arial"/>
            </a:endParaRPr>
          </a:p>
          <a:p>
            <a:pPr marL="692785">
              <a:lnSpc>
                <a:spcPct val="100000"/>
              </a:lnSpc>
              <a:spcBef>
                <a:spcPts val="1785"/>
              </a:spcBef>
              <a:tabLst>
                <a:tab pos="5795010" algn="l"/>
              </a:tabLst>
            </a:pPr>
            <a:r>
              <a:rPr sz="2200" b="1" spc="-145" dirty="0">
                <a:solidFill>
                  <a:srgbClr val="FAF9F5"/>
                </a:solidFill>
                <a:latin typeface="Arial"/>
                <a:cs typeface="Arial"/>
              </a:rPr>
              <a:t>2.APPLYING</a:t>
            </a:r>
            <a:r>
              <a:rPr sz="2200" b="1" spc="-21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120" dirty="0">
                <a:solidFill>
                  <a:srgbClr val="FAF9F5"/>
                </a:solidFill>
                <a:latin typeface="Arial"/>
                <a:cs typeface="Arial"/>
              </a:rPr>
              <a:t>BASIC</a:t>
            </a:r>
            <a:r>
              <a:rPr sz="2200" b="1" spc="-204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AF9F5"/>
                </a:solidFill>
                <a:latin typeface="Arial"/>
                <a:cs typeface="Arial"/>
              </a:rPr>
              <a:t>FUNCTIONS</a:t>
            </a:r>
            <a:r>
              <a:rPr sz="2200" b="1" dirty="0">
                <a:solidFill>
                  <a:srgbClr val="FAF9F5"/>
                </a:solidFill>
                <a:latin typeface="Arial"/>
                <a:cs typeface="Arial"/>
              </a:rPr>
              <a:t>	</a:t>
            </a:r>
            <a:r>
              <a:rPr sz="2200" b="1" spc="-70" dirty="0">
                <a:solidFill>
                  <a:srgbClr val="FAF9F5"/>
                </a:solidFill>
                <a:latin typeface="Arial"/>
                <a:cs typeface="Arial"/>
              </a:rPr>
              <a:t>6.</a:t>
            </a:r>
            <a:r>
              <a:rPr sz="2200" b="1" spc="-254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AF9F5"/>
                </a:solidFill>
                <a:latin typeface="Arial"/>
                <a:cs typeface="Arial"/>
              </a:rPr>
              <a:t>SORTING</a:t>
            </a:r>
            <a:endParaRPr sz="2200">
              <a:latin typeface="Arial"/>
              <a:cs typeface="Arial"/>
            </a:endParaRPr>
          </a:p>
          <a:p>
            <a:pPr marL="692785">
              <a:lnSpc>
                <a:spcPct val="100000"/>
              </a:lnSpc>
              <a:spcBef>
                <a:spcPts val="1785"/>
              </a:spcBef>
              <a:tabLst>
                <a:tab pos="5764530" algn="l"/>
              </a:tabLst>
            </a:pPr>
            <a:r>
              <a:rPr sz="2200" b="1" dirty="0">
                <a:solidFill>
                  <a:srgbClr val="FAF9F5"/>
                </a:solidFill>
                <a:latin typeface="Arial"/>
                <a:cs typeface="Arial"/>
              </a:rPr>
              <a:t>3</a:t>
            </a:r>
            <a:r>
              <a:rPr sz="2200" b="1" spc="-25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195" dirty="0">
                <a:solidFill>
                  <a:srgbClr val="FAF9F5"/>
                </a:solidFill>
                <a:latin typeface="Arial"/>
                <a:cs typeface="Arial"/>
              </a:rPr>
              <a:t>.DATA</a:t>
            </a:r>
            <a:r>
              <a:rPr sz="2200" b="1" spc="-250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AF9F5"/>
                </a:solidFill>
                <a:latin typeface="Arial"/>
                <a:cs typeface="Arial"/>
              </a:rPr>
              <a:t>CLEANING</a:t>
            </a:r>
            <a:r>
              <a:rPr sz="2200" b="1" dirty="0">
                <a:solidFill>
                  <a:srgbClr val="FAF9F5"/>
                </a:solidFill>
                <a:latin typeface="Arial"/>
                <a:cs typeface="Arial"/>
              </a:rPr>
              <a:t>	</a:t>
            </a:r>
            <a:r>
              <a:rPr sz="2200" b="1" spc="-70" dirty="0">
                <a:solidFill>
                  <a:srgbClr val="FAF9F5"/>
                </a:solidFill>
                <a:latin typeface="Arial"/>
                <a:cs typeface="Arial"/>
              </a:rPr>
              <a:t>7.</a:t>
            </a:r>
            <a:r>
              <a:rPr sz="2200" b="1" spc="-23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150" dirty="0">
                <a:solidFill>
                  <a:srgbClr val="FAF9F5"/>
                </a:solidFill>
                <a:latin typeface="Arial"/>
                <a:cs typeface="Arial"/>
              </a:rPr>
              <a:t>AGGREGATE</a:t>
            </a:r>
            <a:r>
              <a:rPr sz="2200" b="1" spc="-23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AF9F5"/>
                </a:solidFill>
                <a:latin typeface="Arial"/>
                <a:cs typeface="Arial"/>
              </a:rPr>
              <a:t>QUERIES</a:t>
            </a:r>
            <a:endParaRPr sz="2200">
              <a:latin typeface="Arial"/>
              <a:cs typeface="Arial"/>
            </a:endParaRPr>
          </a:p>
          <a:p>
            <a:pPr marL="692785">
              <a:lnSpc>
                <a:spcPct val="100000"/>
              </a:lnSpc>
              <a:spcBef>
                <a:spcPts val="1785"/>
              </a:spcBef>
              <a:tabLst>
                <a:tab pos="5800090" algn="l"/>
              </a:tabLst>
            </a:pPr>
            <a:r>
              <a:rPr sz="2200" b="1" spc="-185" dirty="0">
                <a:solidFill>
                  <a:srgbClr val="FAF9F5"/>
                </a:solidFill>
                <a:latin typeface="Arial"/>
                <a:cs typeface="Arial"/>
              </a:rPr>
              <a:t>4.DATA</a:t>
            </a:r>
            <a:r>
              <a:rPr sz="2200" b="1" spc="-235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FAF9F5"/>
                </a:solidFill>
                <a:latin typeface="Arial"/>
                <a:cs typeface="Arial"/>
              </a:rPr>
              <a:t>FILTERING</a:t>
            </a:r>
            <a:r>
              <a:rPr sz="2200" b="1" dirty="0">
                <a:solidFill>
                  <a:srgbClr val="FAF9F5"/>
                </a:solidFill>
                <a:latin typeface="Arial"/>
                <a:cs typeface="Arial"/>
              </a:rPr>
              <a:t>	</a:t>
            </a:r>
            <a:r>
              <a:rPr sz="2200" b="1" spc="-70" dirty="0">
                <a:solidFill>
                  <a:srgbClr val="FAF9F5"/>
                </a:solidFill>
                <a:latin typeface="Arial"/>
                <a:cs typeface="Arial"/>
              </a:rPr>
              <a:t>8.</a:t>
            </a:r>
            <a:r>
              <a:rPr sz="2200" b="1" spc="-254" dirty="0">
                <a:solidFill>
                  <a:srgbClr val="FAF9F5"/>
                </a:solidFill>
                <a:latin typeface="Arial"/>
                <a:cs typeface="Arial"/>
              </a:rPr>
              <a:t> </a:t>
            </a:r>
            <a:r>
              <a:rPr sz="2200" b="1" spc="-65" dirty="0">
                <a:solidFill>
                  <a:srgbClr val="FAF9F5"/>
                </a:solidFill>
                <a:latin typeface="Arial"/>
                <a:cs typeface="Arial"/>
              </a:rPr>
              <a:t>VISUALIZATION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497852" y="4701721"/>
            <a:ext cx="3762374" cy="40385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0039" y="627888"/>
            <a:ext cx="4971287" cy="7437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73181" y="0"/>
            <a:ext cx="3615054" cy="3533140"/>
          </a:xfrm>
          <a:custGeom>
            <a:avLst/>
            <a:gdLst/>
            <a:ahLst/>
            <a:cxnLst/>
            <a:rect l="l" t="t" r="r" b="b"/>
            <a:pathLst>
              <a:path w="3615055" h="3533140">
                <a:moveTo>
                  <a:pt x="268622" y="1751438"/>
                </a:moveTo>
                <a:lnTo>
                  <a:pt x="166981" y="1497335"/>
                </a:lnTo>
                <a:lnTo>
                  <a:pt x="177871" y="1492495"/>
                </a:lnTo>
                <a:lnTo>
                  <a:pt x="2325646" y="633385"/>
                </a:lnTo>
                <a:lnTo>
                  <a:pt x="0" y="633385"/>
                </a:lnTo>
                <a:lnTo>
                  <a:pt x="0" y="358712"/>
                </a:lnTo>
                <a:lnTo>
                  <a:pt x="2369207" y="358712"/>
                </a:lnTo>
                <a:lnTo>
                  <a:pt x="1531745" y="0"/>
                </a:lnTo>
                <a:lnTo>
                  <a:pt x="1594984" y="0"/>
                </a:lnTo>
                <a:lnTo>
                  <a:pt x="2486578" y="381703"/>
                </a:lnTo>
                <a:lnTo>
                  <a:pt x="24199" y="381703"/>
                </a:lnTo>
                <a:lnTo>
                  <a:pt x="24199" y="607976"/>
                </a:lnTo>
                <a:lnTo>
                  <a:pt x="2451488" y="607976"/>
                </a:lnTo>
                <a:lnTo>
                  <a:pt x="198442" y="1509436"/>
                </a:lnTo>
                <a:lnTo>
                  <a:pt x="281932" y="1718768"/>
                </a:lnTo>
                <a:lnTo>
                  <a:pt x="350164" y="1718768"/>
                </a:lnTo>
                <a:lnTo>
                  <a:pt x="268622" y="1751438"/>
                </a:lnTo>
                <a:close/>
              </a:path>
              <a:path w="3615055" h="3533140">
                <a:moveTo>
                  <a:pt x="2542239" y="160270"/>
                </a:moveTo>
                <a:lnTo>
                  <a:pt x="2168139" y="0"/>
                </a:lnTo>
                <a:lnTo>
                  <a:pt x="2225548" y="0"/>
                </a:lnTo>
                <a:lnTo>
                  <a:pt x="2435757" y="90089"/>
                </a:lnTo>
                <a:lnTo>
                  <a:pt x="2472058" y="90089"/>
                </a:lnTo>
                <a:lnTo>
                  <a:pt x="2542239" y="160270"/>
                </a:lnTo>
                <a:close/>
              </a:path>
              <a:path w="3615055" h="3533140">
                <a:moveTo>
                  <a:pt x="2472058" y="90089"/>
                </a:moveTo>
                <a:lnTo>
                  <a:pt x="2435757" y="90089"/>
                </a:lnTo>
                <a:lnTo>
                  <a:pt x="2345800" y="0"/>
                </a:lnTo>
                <a:lnTo>
                  <a:pt x="2381968" y="0"/>
                </a:lnTo>
                <a:lnTo>
                  <a:pt x="2472058" y="90089"/>
                </a:lnTo>
                <a:close/>
              </a:path>
              <a:path w="3615055" h="3533140">
                <a:moveTo>
                  <a:pt x="2728581" y="27169"/>
                </a:moveTo>
                <a:lnTo>
                  <a:pt x="2701412" y="0"/>
                </a:lnTo>
                <a:lnTo>
                  <a:pt x="2717713" y="0"/>
                </a:lnTo>
                <a:lnTo>
                  <a:pt x="2728581" y="27169"/>
                </a:lnTo>
                <a:close/>
              </a:path>
              <a:path w="3615055" h="3533140">
                <a:moveTo>
                  <a:pt x="3372308" y="548"/>
                </a:moveTo>
                <a:lnTo>
                  <a:pt x="3372544" y="0"/>
                </a:lnTo>
                <a:lnTo>
                  <a:pt x="3372857" y="0"/>
                </a:lnTo>
                <a:lnTo>
                  <a:pt x="3372308" y="548"/>
                </a:lnTo>
                <a:close/>
              </a:path>
              <a:path w="3615055" h="3533140">
                <a:moveTo>
                  <a:pt x="3505410" y="186890"/>
                </a:moveTo>
                <a:lnTo>
                  <a:pt x="3614815" y="77484"/>
                </a:lnTo>
                <a:lnTo>
                  <a:pt x="3614815" y="112570"/>
                </a:lnTo>
                <a:lnTo>
                  <a:pt x="3607051" y="120340"/>
                </a:lnTo>
                <a:lnTo>
                  <a:pt x="3614815" y="120340"/>
                </a:lnTo>
                <a:lnTo>
                  <a:pt x="3614815" y="143128"/>
                </a:lnTo>
                <a:lnTo>
                  <a:pt x="3505410" y="186890"/>
                </a:lnTo>
                <a:close/>
              </a:path>
              <a:path w="3615055" h="3533140">
                <a:moveTo>
                  <a:pt x="3614815" y="120340"/>
                </a:moveTo>
                <a:lnTo>
                  <a:pt x="3607051" y="120340"/>
                </a:lnTo>
                <a:lnTo>
                  <a:pt x="3614815" y="117235"/>
                </a:lnTo>
                <a:lnTo>
                  <a:pt x="3614815" y="120340"/>
                </a:lnTo>
                <a:close/>
              </a:path>
              <a:path w="3615055" h="3533140">
                <a:moveTo>
                  <a:pt x="3614815" y="620280"/>
                </a:moveTo>
                <a:lnTo>
                  <a:pt x="3588901" y="609185"/>
                </a:lnTo>
                <a:lnTo>
                  <a:pt x="3614815" y="609185"/>
                </a:lnTo>
                <a:lnTo>
                  <a:pt x="3614815" y="620280"/>
                </a:lnTo>
                <a:close/>
              </a:path>
              <a:path w="3615055" h="3533140">
                <a:moveTo>
                  <a:pt x="350164" y="1718768"/>
                </a:moveTo>
                <a:lnTo>
                  <a:pt x="281932" y="1718768"/>
                </a:lnTo>
                <a:lnTo>
                  <a:pt x="2568859" y="803997"/>
                </a:lnTo>
                <a:lnTo>
                  <a:pt x="2502308" y="870548"/>
                </a:lnTo>
                <a:lnTo>
                  <a:pt x="2467218" y="870548"/>
                </a:lnTo>
                <a:lnTo>
                  <a:pt x="350164" y="1718768"/>
                </a:lnTo>
                <a:close/>
              </a:path>
              <a:path w="3615055" h="3533140">
                <a:moveTo>
                  <a:pt x="3614815" y="913345"/>
                </a:moveTo>
                <a:lnTo>
                  <a:pt x="3532030" y="830618"/>
                </a:lnTo>
                <a:lnTo>
                  <a:pt x="3614815" y="866085"/>
                </a:lnTo>
                <a:lnTo>
                  <a:pt x="3614815" y="913345"/>
                </a:lnTo>
                <a:close/>
              </a:path>
              <a:path w="3615055" h="3533140">
                <a:moveTo>
                  <a:pt x="986161" y="2740020"/>
                </a:moveTo>
                <a:lnTo>
                  <a:pt x="792558" y="2546418"/>
                </a:lnTo>
                <a:lnTo>
                  <a:pt x="2467218" y="870548"/>
                </a:lnTo>
                <a:lnTo>
                  <a:pt x="2502308" y="870548"/>
                </a:lnTo>
                <a:lnTo>
                  <a:pt x="826439" y="2546418"/>
                </a:lnTo>
                <a:lnTo>
                  <a:pt x="986161" y="2706140"/>
                </a:lnTo>
                <a:lnTo>
                  <a:pt x="1020066" y="2706140"/>
                </a:lnTo>
                <a:lnTo>
                  <a:pt x="986161" y="2740020"/>
                </a:lnTo>
                <a:close/>
              </a:path>
              <a:path w="3615055" h="3533140">
                <a:moveTo>
                  <a:pt x="3614815" y="1633514"/>
                </a:moveTo>
                <a:lnTo>
                  <a:pt x="3346898" y="963719"/>
                </a:lnTo>
                <a:lnTo>
                  <a:pt x="3448539" y="1065361"/>
                </a:lnTo>
                <a:lnTo>
                  <a:pt x="3412239" y="1065361"/>
                </a:lnTo>
                <a:lnTo>
                  <a:pt x="3614815" y="1571942"/>
                </a:lnTo>
                <a:lnTo>
                  <a:pt x="3614815" y="1633514"/>
                </a:lnTo>
                <a:close/>
              </a:path>
              <a:path w="3615055" h="3533140">
                <a:moveTo>
                  <a:pt x="1020066" y="2706140"/>
                </a:moveTo>
                <a:lnTo>
                  <a:pt x="986161" y="2706140"/>
                </a:lnTo>
                <a:lnTo>
                  <a:pt x="2701960" y="990340"/>
                </a:lnTo>
                <a:lnTo>
                  <a:pt x="2656342" y="1096821"/>
                </a:lnTo>
                <a:lnTo>
                  <a:pt x="2630570" y="1096821"/>
                </a:lnTo>
                <a:lnTo>
                  <a:pt x="1020066" y="2706140"/>
                </a:lnTo>
                <a:close/>
              </a:path>
              <a:path w="3615055" h="3533140">
                <a:moveTo>
                  <a:pt x="1979747" y="3309937"/>
                </a:moveTo>
                <a:lnTo>
                  <a:pt x="1954172" y="3309937"/>
                </a:lnTo>
                <a:lnTo>
                  <a:pt x="2923393" y="1046000"/>
                </a:lnTo>
                <a:lnTo>
                  <a:pt x="2923393" y="1163372"/>
                </a:lnTo>
                <a:lnTo>
                  <a:pt x="2899193" y="1163372"/>
                </a:lnTo>
                <a:lnTo>
                  <a:pt x="1979747" y="3309937"/>
                </a:lnTo>
                <a:close/>
              </a:path>
              <a:path w="3615055" h="3533140">
                <a:moveTo>
                  <a:pt x="3614815" y="1267791"/>
                </a:moveTo>
                <a:lnTo>
                  <a:pt x="3412239" y="1065361"/>
                </a:lnTo>
                <a:lnTo>
                  <a:pt x="3448539" y="1065361"/>
                </a:lnTo>
                <a:lnTo>
                  <a:pt x="3614815" y="1231637"/>
                </a:lnTo>
                <a:lnTo>
                  <a:pt x="3614815" y="1267791"/>
                </a:lnTo>
                <a:close/>
              </a:path>
              <a:path w="3615055" h="3533140">
                <a:moveTo>
                  <a:pt x="3173866" y="3508379"/>
                </a:moveTo>
                <a:lnTo>
                  <a:pt x="3150876" y="3508379"/>
                </a:lnTo>
                <a:lnTo>
                  <a:pt x="3150876" y="1081091"/>
                </a:lnTo>
                <a:lnTo>
                  <a:pt x="3201710" y="1208142"/>
                </a:lnTo>
                <a:lnTo>
                  <a:pt x="3173866" y="1208142"/>
                </a:lnTo>
                <a:lnTo>
                  <a:pt x="3173866" y="3508379"/>
                </a:lnTo>
                <a:close/>
              </a:path>
              <a:path w="3615055" h="3533140">
                <a:moveTo>
                  <a:pt x="1966272" y="3341397"/>
                </a:moveTo>
                <a:lnTo>
                  <a:pt x="1714589" y="3233706"/>
                </a:lnTo>
                <a:lnTo>
                  <a:pt x="2630570" y="1096821"/>
                </a:lnTo>
                <a:lnTo>
                  <a:pt x="2656342" y="1096821"/>
                </a:lnTo>
                <a:lnTo>
                  <a:pt x="1746049" y="3221606"/>
                </a:lnTo>
                <a:lnTo>
                  <a:pt x="1954172" y="3309937"/>
                </a:lnTo>
                <a:lnTo>
                  <a:pt x="1979747" y="3309937"/>
                </a:lnTo>
                <a:lnTo>
                  <a:pt x="1966272" y="3341397"/>
                </a:lnTo>
                <a:close/>
              </a:path>
              <a:path w="3615055" h="3533140">
                <a:moveTo>
                  <a:pt x="3173866" y="3532579"/>
                </a:moveTo>
                <a:lnTo>
                  <a:pt x="2899193" y="3532579"/>
                </a:lnTo>
                <a:lnTo>
                  <a:pt x="2899193" y="1163372"/>
                </a:lnTo>
                <a:lnTo>
                  <a:pt x="2923393" y="1163372"/>
                </a:lnTo>
                <a:lnTo>
                  <a:pt x="2923393" y="3508379"/>
                </a:lnTo>
                <a:lnTo>
                  <a:pt x="3173866" y="3508379"/>
                </a:lnTo>
                <a:lnTo>
                  <a:pt x="3173866" y="3532579"/>
                </a:lnTo>
                <a:close/>
              </a:path>
              <a:path w="3615055" h="3533140">
                <a:moveTo>
                  <a:pt x="3614815" y="2310516"/>
                </a:moveTo>
                <a:lnTo>
                  <a:pt x="3173866" y="1208142"/>
                </a:lnTo>
                <a:lnTo>
                  <a:pt x="3201710" y="1208142"/>
                </a:lnTo>
                <a:lnTo>
                  <a:pt x="3614815" y="2240629"/>
                </a:lnTo>
                <a:lnTo>
                  <a:pt x="3614815" y="2310516"/>
                </a:lnTo>
                <a:close/>
              </a:path>
            </a:pathLst>
          </a:custGeom>
          <a:solidFill>
            <a:srgbClr val="FAF9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8783103"/>
            <a:ext cx="2171065" cy="1504315"/>
          </a:xfrm>
          <a:custGeom>
            <a:avLst/>
            <a:gdLst/>
            <a:ahLst/>
            <a:cxnLst/>
            <a:rect l="l" t="t" r="r" b="b"/>
            <a:pathLst>
              <a:path w="2171065" h="1504315">
                <a:moveTo>
                  <a:pt x="303590" y="1455082"/>
                </a:moveTo>
                <a:lnTo>
                  <a:pt x="287691" y="1455082"/>
                </a:lnTo>
                <a:lnTo>
                  <a:pt x="287691" y="0"/>
                </a:lnTo>
                <a:lnTo>
                  <a:pt x="459545" y="0"/>
                </a:lnTo>
                <a:lnTo>
                  <a:pt x="459545" y="15141"/>
                </a:lnTo>
                <a:lnTo>
                  <a:pt x="303590" y="15141"/>
                </a:lnTo>
                <a:lnTo>
                  <a:pt x="303590" y="1455082"/>
                </a:lnTo>
                <a:close/>
              </a:path>
              <a:path w="2171065" h="1504315">
                <a:moveTo>
                  <a:pt x="467046" y="1503896"/>
                </a:moveTo>
                <a:lnTo>
                  <a:pt x="445161" y="1503896"/>
                </a:lnTo>
                <a:lnTo>
                  <a:pt x="445161" y="15141"/>
                </a:lnTo>
                <a:lnTo>
                  <a:pt x="459545" y="15141"/>
                </a:lnTo>
                <a:lnTo>
                  <a:pt x="459545" y="1482336"/>
                </a:lnTo>
                <a:lnTo>
                  <a:pt x="476276" y="1482336"/>
                </a:lnTo>
                <a:lnTo>
                  <a:pt x="467046" y="1503896"/>
                </a:lnTo>
                <a:close/>
              </a:path>
              <a:path w="2171065" h="1504315">
                <a:moveTo>
                  <a:pt x="476276" y="1482336"/>
                </a:moveTo>
                <a:lnTo>
                  <a:pt x="459545" y="1482336"/>
                </a:lnTo>
                <a:lnTo>
                  <a:pt x="1043244" y="119616"/>
                </a:lnTo>
                <a:lnTo>
                  <a:pt x="1087477" y="138543"/>
                </a:lnTo>
                <a:lnTo>
                  <a:pt x="1051572" y="138543"/>
                </a:lnTo>
                <a:lnTo>
                  <a:pt x="476276" y="1482336"/>
                </a:lnTo>
                <a:close/>
              </a:path>
              <a:path w="2171065" h="1504315">
                <a:moveTo>
                  <a:pt x="636221" y="1503896"/>
                </a:moveTo>
                <a:lnTo>
                  <a:pt x="620848" y="1503896"/>
                </a:lnTo>
                <a:lnTo>
                  <a:pt x="1181787" y="194566"/>
                </a:lnTo>
                <a:lnTo>
                  <a:pt x="1051572" y="138543"/>
                </a:lnTo>
                <a:lnTo>
                  <a:pt x="1087477" y="138543"/>
                </a:lnTo>
                <a:lnTo>
                  <a:pt x="1200714" y="186995"/>
                </a:lnTo>
                <a:lnTo>
                  <a:pt x="636221" y="1503896"/>
                </a:lnTo>
                <a:close/>
              </a:path>
              <a:path w="2171065" h="1504315">
                <a:moveTo>
                  <a:pt x="670405" y="1503896"/>
                </a:moveTo>
                <a:lnTo>
                  <a:pt x="647723" y="1503896"/>
                </a:lnTo>
                <a:lnTo>
                  <a:pt x="1657225" y="495878"/>
                </a:lnTo>
                <a:lnTo>
                  <a:pt x="1678423" y="517076"/>
                </a:lnTo>
                <a:lnTo>
                  <a:pt x="1657225" y="517076"/>
                </a:lnTo>
                <a:lnTo>
                  <a:pt x="670405" y="1503896"/>
                </a:lnTo>
                <a:close/>
              </a:path>
              <a:path w="2171065" h="1504315">
                <a:moveTo>
                  <a:pt x="892109" y="1503896"/>
                </a:moveTo>
                <a:lnTo>
                  <a:pt x="870271" y="1503896"/>
                </a:lnTo>
                <a:lnTo>
                  <a:pt x="1757158" y="617009"/>
                </a:lnTo>
                <a:lnTo>
                  <a:pt x="1657225" y="517076"/>
                </a:lnTo>
                <a:lnTo>
                  <a:pt x="1678423" y="517076"/>
                </a:lnTo>
                <a:lnTo>
                  <a:pt x="1778356" y="617009"/>
                </a:lnTo>
                <a:lnTo>
                  <a:pt x="892109" y="1503896"/>
                </a:lnTo>
                <a:close/>
              </a:path>
              <a:path w="2171065" h="1504315">
                <a:moveTo>
                  <a:pt x="303590" y="1503896"/>
                </a:moveTo>
                <a:lnTo>
                  <a:pt x="291618" y="1503896"/>
                </a:lnTo>
                <a:lnTo>
                  <a:pt x="0" y="775045"/>
                </a:lnTo>
                <a:lnTo>
                  <a:pt x="0" y="735853"/>
                </a:lnTo>
                <a:lnTo>
                  <a:pt x="287691" y="1455082"/>
                </a:lnTo>
                <a:lnTo>
                  <a:pt x="303590" y="1455082"/>
                </a:lnTo>
                <a:lnTo>
                  <a:pt x="303590" y="1503896"/>
                </a:lnTo>
                <a:close/>
              </a:path>
              <a:path w="2171065" h="1504315">
                <a:moveTo>
                  <a:pt x="1175204" y="1503896"/>
                </a:moveTo>
                <a:lnTo>
                  <a:pt x="1134812" y="1503896"/>
                </a:lnTo>
                <a:lnTo>
                  <a:pt x="2106923" y="1115159"/>
                </a:lnTo>
                <a:lnTo>
                  <a:pt x="2114796" y="1134842"/>
                </a:lnTo>
                <a:lnTo>
                  <a:pt x="2097838" y="1134842"/>
                </a:lnTo>
                <a:lnTo>
                  <a:pt x="1175204" y="1503896"/>
                </a:lnTo>
                <a:close/>
              </a:path>
              <a:path w="2171065" h="1504315">
                <a:moveTo>
                  <a:pt x="1596890" y="1503896"/>
                </a:moveTo>
                <a:lnTo>
                  <a:pt x="1555033" y="1503896"/>
                </a:lnTo>
                <a:lnTo>
                  <a:pt x="2150075" y="1265815"/>
                </a:lnTo>
                <a:lnTo>
                  <a:pt x="2097838" y="1134842"/>
                </a:lnTo>
                <a:lnTo>
                  <a:pt x="2114796" y="1134842"/>
                </a:lnTo>
                <a:lnTo>
                  <a:pt x="2170516" y="1274143"/>
                </a:lnTo>
                <a:lnTo>
                  <a:pt x="2163703" y="1277171"/>
                </a:lnTo>
                <a:lnTo>
                  <a:pt x="1596890" y="1503896"/>
                </a:lnTo>
                <a:close/>
              </a:path>
              <a:path w="2171065" h="1504315">
                <a:moveTo>
                  <a:pt x="139602" y="1503896"/>
                </a:moveTo>
                <a:lnTo>
                  <a:pt x="123375" y="1503896"/>
                </a:lnTo>
                <a:lnTo>
                  <a:pt x="0" y="1195966"/>
                </a:lnTo>
                <a:lnTo>
                  <a:pt x="0" y="1154889"/>
                </a:lnTo>
                <a:lnTo>
                  <a:pt x="139602" y="1503896"/>
                </a:lnTo>
                <a:close/>
              </a:path>
              <a:path w="2171065" h="1504315">
                <a:moveTo>
                  <a:pt x="99515" y="1503896"/>
                </a:moveTo>
                <a:lnTo>
                  <a:pt x="77589" y="1503896"/>
                </a:lnTo>
                <a:lnTo>
                  <a:pt x="0" y="1426307"/>
                </a:lnTo>
                <a:lnTo>
                  <a:pt x="0" y="1404452"/>
                </a:lnTo>
                <a:lnTo>
                  <a:pt x="99515" y="1503896"/>
                </a:lnTo>
                <a:close/>
              </a:path>
            </a:pathLst>
          </a:custGeom>
          <a:solidFill>
            <a:srgbClr val="FAF9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842" y="1411989"/>
            <a:ext cx="66675" cy="666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29065" y="1233554"/>
            <a:ext cx="11583035" cy="3017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130"/>
              </a:spcBef>
            </a:pPr>
            <a:r>
              <a:rPr sz="2100" b="1" dirty="0">
                <a:solidFill>
                  <a:srgbClr val="ECEBE3"/>
                </a:solidFill>
                <a:latin typeface="Arial"/>
                <a:cs typeface="Arial"/>
              </a:rPr>
              <a:t>THE</a:t>
            </a:r>
            <a:r>
              <a:rPr sz="2100" b="1" spc="3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ECEBE3"/>
                </a:solidFill>
                <a:latin typeface="Arial"/>
                <a:cs typeface="Arial"/>
              </a:rPr>
              <a:t>PROJECT</a:t>
            </a:r>
            <a:r>
              <a:rPr sz="2100" b="1" spc="3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ECEBE3"/>
                </a:solidFill>
                <a:latin typeface="Arial"/>
                <a:cs typeface="Arial"/>
              </a:rPr>
              <a:t>BEGINS</a:t>
            </a:r>
            <a:r>
              <a:rPr sz="2100" b="1" spc="3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ECEBE3"/>
                </a:solidFill>
                <a:latin typeface="Arial"/>
                <a:cs typeface="Arial"/>
              </a:rPr>
              <a:t>WITH</a:t>
            </a:r>
            <a:r>
              <a:rPr sz="2100" b="1" spc="3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spc="-75" dirty="0">
                <a:solidFill>
                  <a:srgbClr val="ECEBE3"/>
                </a:solidFill>
                <a:latin typeface="Arial"/>
                <a:cs typeface="Arial"/>
              </a:rPr>
              <a:t>DATA</a:t>
            </a:r>
            <a:r>
              <a:rPr sz="2100" b="1" spc="3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ECEBE3"/>
                </a:solidFill>
                <a:latin typeface="Arial"/>
                <a:cs typeface="Arial"/>
              </a:rPr>
              <a:t>COLLECTION,</a:t>
            </a:r>
            <a:r>
              <a:rPr sz="2100" b="1" spc="3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ECEBE3"/>
                </a:solidFill>
                <a:latin typeface="Arial"/>
                <a:cs typeface="Arial"/>
              </a:rPr>
              <a:t>WHERE</a:t>
            </a:r>
            <a:r>
              <a:rPr sz="2100" b="1" spc="3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ECEBE3"/>
                </a:solidFill>
                <a:latin typeface="Arial"/>
                <a:cs typeface="Arial"/>
              </a:rPr>
              <a:t>THE</a:t>
            </a:r>
            <a:r>
              <a:rPr sz="2100" b="1" spc="3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ECEBE3"/>
                </a:solidFill>
                <a:latin typeface="Arial"/>
                <a:cs typeface="Arial"/>
              </a:rPr>
              <a:t>WALMART</a:t>
            </a:r>
            <a:r>
              <a:rPr sz="2100" b="1" spc="3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ECEBE3"/>
                </a:solidFill>
                <a:latin typeface="Arial"/>
                <a:cs typeface="Arial"/>
              </a:rPr>
              <a:t>E-</a:t>
            </a:r>
            <a:r>
              <a:rPr sz="2100" b="1" spc="-10" dirty="0">
                <a:solidFill>
                  <a:srgbClr val="ECEBE3"/>
                </a:solidFill>
                <a:latin typeface="Arial"/>
                <a:cs typeface="Arial"/>
              </a:rPr>
              <a:t>COMMERCE</a:t>
            </a:r>
            <a:endParaRPr sz="2100">
              <a:latin typeface="Arial"/>
              <a:cs typeface="Arial"/>
            </a:endParaRPr>
          </a:p>
          <a:p>
            <a:pPr marL="87630" marR="564515">
              <a:lnSpc>
                <a:spcPct val="166700"/>
              </a:lnSpc>
            </a:pPr>
            <a:r>
              <a:rPr sz="2100" b="1" dirty="0">
                <a:solidFill>
                  <a:srgbClr val="ECEBE3"/>
                </a:solidFill>
                <a:latin typeface="Arial"/>
                <a:cs typeface="Arial"/>
              </a:rPr>
              <a:t>SALES</a:t>
            </a:r>
            <a:r>
              <a:rPr sz="2100" b="1" spc="1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spc="-35" dirty="0">
                <a:solidFill>
                  <a:srgbClr val="ECEBE3"/>
                </a:solidFill>
                <a:latin typeface="Arial"/>
                <a:cs typeface="Arial"/>
              </a:rPr>
              <a:t>DATASET</a:t>
            </a:r>
            <a:r>
              <a:rPr sz="2100" b="1" spc="1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ECEBE3"/>
                </a:solidFill>
                <a:latin typeface="Arial"/>
                <a:cs typeface="Arial"/>
              </a:rPr>
              <a:t>IS</a:t>
            </a:r>
            <a:r>
              <a:rPr sz="2100" b="1" spc="2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ECEBE3"/>
                </a:solidFill>
                <a:latin typeface="Arial"/>
                <a:cs typeface="Arial"/>
              </a:rPr>
              <a:t>SOURCED</a:t>
            </a:r>
            <a:r>
              <a:rPr sz="2100" b="1" spc="1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ECEBE3"/>
                </a:solidFill>
                <a:latin typeface="Arial"/>
                <a:cs typeface="Arial"/>
              </a:rPr>
              <a:t>FROM</a:t>
            </a:r>
            <a:r>
              <a:rPr sz="2100" b="1" spc="2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ECEBE3"/>
                </a:solidFill>
                <a:latin typeface="Arial"/>
                <a:cs typeface="Arial"/>
              </a:rPr>
              <a:t>RELIABLE</a:t>
            </a:r>
            <a:r>
              <a:rPr sz="2100" b="1" spc="1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ECEBE3"/>
                </a:solidFill>
                <a:latin typeface="Arial"/>
                <a:cs typeface="Arial"/>
              </a:rPr>
              <a:t>REPOSITORIES</a:t>
            </a:r>
            <a:r>
              <a:rPr sz="2100" b="1" spc="1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ECEBE3"/>
                </a:solidFill>
                <a:latin typeface="Arial"/>
                <a:cs typeface="Arial"/>
              </a:rPr>
              <a:t>SUCH</a:t>
            </a:r>
            <a:r>
              <a:rPr sz="2100" b="1" spc="2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ECEBE3"/>
                </a:solidFill>
                <a:latin typeface="Arial"/>
                <a:cs typeface="Arial"/>
              </a:rPr>
              <a:t>AS</a:t>
            </a:r>
            <a:r>
              <a:rPr sz="2100" b="1" spc="1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spc="-10" dirty="0">
                <a:solidFill>
                  <a:srgbClr val="ECEBE3"/>
                </a:solidFill>
                <a:latin typeface="Arial"/>
                <a:cs typeface="Arial"/>
              </a:rPr>
              <a:t>KAGGLE, </a:t>
            </a:r>
            <a:r>
              <a:rPr sz="2100" b="1" dirty="0">
                <a:solidFill>
                  <a:srgbClr val="ECEBE3"/>
                </a:solidFill>
                <a:latin typeface="Arial"/>
                <a:cs typeface="Arial"/>
              </a:rPr>
              <a:t>UCI</a:t>
            </a:r>
            <a:r>
              <a:rPr sz="2100" b="1" spc="2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ECEBE3"/>
                </a:solidFill>
                <a:latin typeface="Arial"/>
                <a:cs typeface="Arial"/>
              </a:rPr>
              <a:t>MACHINE</a:t>
            </a:r>
            <a:r>
              <a:rPr sz="2100" b="1" spc="3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ECEBE3"/>
                </a:solidFill>
                <a:latin typeface="Arial"/>
                <a:cs typeface="Arial"/>
              </a:rPr>
              <a:t>LEARNING</a:t>
            </a:r>
            <a:r>
              <a:rPr sz="2100" b="1" spc="3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spc="-35" dirty="0">
                <a:solidFill>
                  <a:srgbClr val="ECEBE3"/>
                </a:solidFill>
                <a:latin typeface="Arial"/>
                <a:cs typeface="Arial"/>
              </a:rPr>
              <a:t>REPOSITORY,</a:t>
            </a:r>
            <a:r>
              <a:rPr sz="2100" b="1" spc="3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ECEBE3"/>
                </a:solidFill>
                <a:latin typeface="Arial"/>
                <a:cs typeface="Arial"/>
              </a:rPr>
              <a:t>OR</a:t>
            </a:r>
            <a:r>
              <a:rPr sz="2100" b="1" spc="3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spc="-45" dirty="0">
                <a:solidFill>
                  <a:srgbClr val="ECEBE3"/>
                </a:solidFill>
                <a:latin typeface="Arial"/>
                <a:cs typeface="Arial"/>
              </a:rPr>
              <a:t>COMPANY-</a:t>
            </a:r>
            <a:r>
              <a:rPr sz="2100" b="1" dirty="0">
                <a:solidFill>
                  <a:srgbClr val="ECEBE3"/>
                </a:solidFill>
                <a:latin typeface="Arial"/>
                <a:cs typeface="Arial"/>
              </a:rPr>
              <a:t>SPECIFIC</a:t>
            </a:r>
            <a:r>
              <a:rPr sz="2100" b="1" spc="3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spc="-10" dirty="0">
                <a:solidFill>
                  <a:srgbClr val="ECEBE3"/>
                </a:solidFill>
                <a:latin typeface="Arial"/>
                <a:cs typeface="Arial"/>
              </a:rPr>
              <a:t>DATABASES.</a:t>
            </a:r>
            <a:endParaRPr sz="2100">
              <a:latin typeface="Arial"/>
              <a:cs typeface="Arial"/>
            </a:endParaRPr>
          </a:p>
          <a:p>
            <a:pPr marL="87630" marR="810895" indent="-75565">
              <a:lnSpc>
                <a:spcPct val="166700"/>
              </a:lnSpc>
            </a:pPr>
            <a:r>
              <a:rPr sz="2100" b="1" dirty="0">
                <a:solidFill>
                  <a:srgbClr val="ECEBE3"/>
                </a:solidFill>
                <a:latin typeface="Arial"/>
                <a:cs typeface="Arial"/>
              </a:rPr>
              <a:t>THE</a:t>
            </a:r>
            <a:r>
              <a:rPr sz="2100" b="1" spc="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spc="-35" dirty="0">
                <a:solidFill>
                  <a:srgbClr val="ECEBE3"/>
                </a:solidFill>
                <a:latin typeface="Arial"/>
                <a:cs typeface="Arial"/>
              </a:rPr>
              <a:t>DATASET</a:t>
            </a:r>
            <a:r>
              <a:rPr sz="2100" b="1" spc="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ECEBE3"/>
                </a:solidFill>
                <a:latin typeface="Arial"/>
                <a:cs typeface="Arial"/>
              </a:rPr>
              <a:t>IS</a:t>
            </a:r>
            <a:r>
              <a:rPr sz="2100" b="1" spc="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ECEBE3"/>
                </a:solidFill>
                <a:latin typeface="Arial"/>
                <a:cs typeface="Arial"/>
              </a:rPr>
              <a:t>THEN</a:t>
            </a:r>
            <a:r>
              <a:rPr sz="2100" b="1" spc="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ECEBE3"/>
                </a:solidFill>
                <a:latin typeface="Arial"/>
                <a:cs typeface="Arial"/>
              </a:rPr>
              <a:t>LOADED</a:t>
            </a:r>
            <a:r>
              <a:rPr sz="2100" b="1" spc="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ECEBE3"/>
                </a:solidFill>
                <a:latin typeface="Arial"/>
                <a:cs typeface="Arial"/>
              </a:rPr>
              <a:t>INTO</a:t>
            </a:r>
            <a:r>
              <a:rPr sz="2100" b="1" spc="1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ECEBE3"/>
                </a:solidFill>
                <a:latin typeface="Arial"/>
                <a:cs typeface="Arial"/>
              </a:rPr>
              <a:t>THE</a:t>
            </a:r>
            <a:r>
              <a:rPr sz="2100" b="1" spc="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ECEBE3"/>
                </a:solidFill>
                <a:latin typeface="Arial"/>
                <a:cs typeface="Arial"/>
              </a:rPr>
              <a:t>PYTHON</a:t>
            </a:r>
            <a:r>
              <a:rPr sz="2100" b="1" spc="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ECEBE3"/>
                </a:solidFill>
                <a:latin typeface="Arial"/>
                <a:cs typeface="Arial"/>
              </a:rPr>
              <a:t>ENVIRONMENT</a:t>
            </a:r>
            <a:r>
              <a:rPr sz="2100" b="1" spc="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ECEBE3"/>
                </a:solidFill>
                <a:latin typeface="Arial"/>
                <a:cs typeface="Arial"/>
              </a:rPr>
              <a:t>USING</a:t>
            </a:r>
            <a:r>
              <a:rPr sz="2100" b="1" spc="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spc="-25" dirty="0">
                <a:solidFill>
                  <a:srgbClr val="ECEBE3"/>
                </a:solidFill>
                <a:latin typeface="Arial"/>
                <a:cs typeface="Arial"/>
              </a:rPr>
              <a:t>THE </a:t>
            </a:r>
            <a:r>
              <a:rPr sz="2100" b="1" spc="-20" dirty="0">
                <a:solidFill>
                  <a:srgbClr val="ECEBE3"/>
                </a:solidFill>
                <a:latin typeface="Arial"/>
                <a:cs typeface="Arial"/>
              </a:rPr>
              <a:t>PANDAS</a:t>
            </a:r>
            <a:r>
              <a:rPr sz="2100" b="1" spc="-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spc="-35" dirty="0">
                <a:solidFill>
                  <a:srgbClr val="ECEBE3"/>
                </a:solidFill>
                <a:latin typeface="Arial"/>
                <a:cs typeface="Arial"/>
              </a:rPr>
              <a:t>LIBRARY,</a:t>
            </a:r>
            <a:r>
              <a:rPr sz="2100" b="1" spc="-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ECEBE3"/>
                </a:solidFill>
                <a:latin typeface="Arial"/>
                <a:cs typeface="Arial"/>
              </a:rPr>
              <a:t>WHICH</a:t>
            </a:r>
            <a:r>
              <a:rPr sz="2100" b="1" spc="-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ECEBE3"/>
                </a:solidFill>
                <a:latin typeface="Arial"/>
                <a:cs typeface="Arial"/>
              </a:rPr>
              <a:t>CREATES</a:t>
            </a:r>
            <a:r>
              <a:rPr sz="2100" b="1" spc="-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ECEBE3"/>
                </a:solidFill>
                <a:latin typeface="Arial"/>
                <a:cs typeface="Arial"/>
              </a:rPr>
              <a:t>A</a:t>
            </a:r>
            <a:r>
              <a:rPr sz="2100" b="1" spc="-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ECEBE3"/>
                </a:solidFill>
                <a:latin typeface="Arial"/>
                <a:cs typeface="Arial"/>
              </a:rPr>
              <a:t>STRUCTURED</a:t>
            </a:r>
            <a:r>
              <a:rPr sz="2100" b="1" spc="-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spc="-25" dirty="0">
                <a:solidFill>
                  <a:srgbClr val="ECEBE3"/>
                </a:solidFill>
                <a:latin typeface="Arial"/>
                <a:cs typeface="Arial"/>
              </a:rPr>
              <a:t>DATAFRAME</a:t>
            </a:r>
            <a:r>
              <a:rPr sz="2100" b="1" spc="-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ECEBE3"/>
                </a:solidFill>
                <a:latin typeface="Arial"/>
                <a:cs typeface="Arial"/>
              </a:rPr>
              <a:t>TO</a:t>
            </a:r>
            <a:r>
              <a:rPr sz="2100" b="1" spc="-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spc="-10" dirty="0">
                <a:solidFill>
                  <a:srgbClr val="ECEBE3"/>
                </a:solidFill>
                <a:latin typeface="Arial"/>
                <a:cs typeface="Arial"/>
              </a:rPr>
              <a:t>FACILITATE </a:t>
            </a:r>
            <a:r>
              <a:rPr sz="2100" b="1" dirty="0">
                <a:solidFill>
                  <a:srgbClr val="ECEBE3"/>
                </a:solidFill>
                <a:latin typeface="Arial"/>
                <a:cs typeface="Arial"/>
              </a:rPr>
              <a:t>EFFICIENT</a:t>
            </a:r>
            <a:r>
              <a:rPr sz="2100" b="1" spc="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spc="-75" dirty="0">
                <a:solidFill>
                  <a:srgbClr val="ECEBE3"/>
                </a:solidFill>
                <a:latin typeface="Arial"/>
                <a:cs typeface="Arial"/>
              </a:rPr>
              <a:t>DATA</a:t>
            </a:r>
            <a:r>
              <a:rPr sz="2100" b="1" spc="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ECEBE3"/>
                </a:solidFill>
                <a:latin typeface="Arial"/>
                <a:cs typeface="Arial"/>
              </a:rPr>
              <a:t>HANDLING</a:t>
            </a:r>
            <a:r>
              <a:rPr sz="2100" b="1" spc="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ECEBE3"/>
                </a:solidFill>
                <a:latin typeface="Arial"/>
                <a:cs typeface="Arial"/>
              </a:rPr>
              <a:t>AND</a:t>
            </a:r>
            <a:r>
              <a:rPr sz="2100" b="1" spc="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ECEBE3"/>
                </a:solidFill>
                <a:latin typeface="Arial"/>
                <a:cs typeface="Arial"/>
              </a:rPr>
              <a:t>PREPROCESSING</a:t>
            </a:r>
            <a:r>
              <a:rPr sz="2100" b="1" spc="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ECEBE3"/>
                </a:solidFill>
                <a:latin typeface="Arial"/>
                <a:cs typeface="Arial"/>
              </a:rPr>
              <a:t>FOR</a:t>
            </a:r>
            <a:r>
              <a:rPr sz="2100" b="1" spc="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dirty="0">
                <a:solidFill>
                  <a:srgbClr val="ECEBE3"/>
                </a:solidFill>
                <a:latin typeface="Arial"/>
                <a:cs typeface="Arial"/>
              </a:rPr>
              <a:t>FURTHER</a:t>
            </a:r>
            <a:r>
              <a:rPr sz="2100" b="1" spc="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00" b="1" spc="-10" dirty="0">
                <a:solidFill>
                  <a:srgbClr val="ECEBE3"/>
                </a:solidFill>
                <a:latin typeface="Arial"/>
                <a:cs typeface="Arial"/>
              </a:rPr>
              <a:t>ANALYSIS.</a:t>
            </a:r>
            <a:endParaRPr sz="21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399" y="5671364"/>
            <a:ext cx="66675" cy="666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6165" y="84611"/>
            <a:ext cx="7127875" cy="842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IMPORTING</a:t>
            </a:r>
            <a:r>
              <a:rPr spc="-220" dirty="0"/>
              <a:t> </a:t>
            </a:r>
            <a:r>
              <a:rPr spc="-160" dirty="0"/>
              <a:t>D</a:t>
            </a:r>
            <a:r>
              <a:rPr spc="-480" dirty="0"/>
              <a:t>A</a:t>
            </a:r>
            <a:r>
              <a:rPr spc="-345" dirty="0"/>
              <a:t>T</a:t>
            </a:r>
            <a:r>
              <a:rPr spc="20" dirty="0"/>
              <a:t>ASE</a:t>
            </a:r>
            <a:r>
              <a:rPr spc="25" dirty="0"/>
              <a:t>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72306" y="5360970"/>
            <a:ext cx="10264140" cy="414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4305" indent="8890">
              <a:lnSpc>
                <a:spcPct val="139500"/>
              </a:lnSpc>
              <a:spcBef>
                <a:spcPts val="100"/>
              </a:spcBef>
              <a:tabLst>
                <a:tab pos="8292465" algn="l"/>
              </a:tabLst>
            </a:pPr>
            <a:r>
              <a:rPr sz="2150" b="1" dirty="0">
                <a:solidFill>
                  <a:srgbClr val="ECEBE3"/>
                </a:solidFill>
                <a:latin typeface="Arial"/>
                <a:cs typeface="Arial"/>
              </a:rPr>
              <a:t>PYTHON</a:t>
            </a:r>
            <a:r>
              <a:rPr sz="2150" b="1" spc="-9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ECEBE3"/>
                </a:solidFill>
                <a:latin typeface="Arial"/>
                <a:cs typeface="Arial"/>
              </a:rPr>
              <a:t>CODE</a:t>
            </a:r>
            <a:r>
              <a:rPr sz="2150" b="1" spc="-8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ECEBE3"/>
                </a:solidFill>
                <a:latin typeface="Arial"/>
                <a:cs typeface="Arial"/>
              </a:rPr>
              <a:t>TO</a:t>
            </a:r>
            <a:r>
              <a:rPr sz="2150" b="1" spc="-8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20" dirty="0">
                <a:solidFill>
                  <a:srgbClr val="ECEBE3"/>
                </a:solidFill>
                <a:latin typeface="Arial"/>
                <a:cs typeface="Arial"/>
              </a:rPr>
              <a:t>DEMONSTRATE</a:t>
            </a:r>
            <a:r>
              <a:rPr sz="2150" b="1" spc="-9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ECEBE3"/>
                </a:solidFill>
                <a:latin typeface="Arial"/>
                <a:cs typeface="Arial"/>
              </a:rPr>
              <a:t>TO</a:t>
            </a:r>
            <a:r>
              <a:rPr sz="2150" b="1" spc="-8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25" dirty="0">
                <a:solidFill>
                  <a:srgbClr val="ECEBE3"/>
                </a:solidFill>
                <a:latin typeface="Arial"/>
                <a:cs typeface="Arial"/>
              </a:rPr>
              <a:t>TYPICALLY</a:t>
            </a:r>
            <a:r>
              <a:rPr sz="2150" b="1" spc="-8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0" dirty="0">
                <a:solidFill>
                  <a:srgbClr val="ECEBE3"/>
                </a:solidFill>
                <a:latin typeface="Arial"/>
                <a:cs typeface="Arial"/>
              </a:rPr>
              <a:t>LOAD</a:t>
            </a:r>
            <a:r>
              <a:rPr sz="2150" b="1" spc="-9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25" dirty="0">
                <a:solidFill>
                  <a:srgbClr val="ECEBE3"/>
                </a:solidFill>
                <a:latin typeface="Arial"/>
                <a:cs typeface="Arial"/>
              </a:rPr>
              <a:t>AND</a:t>
            </a:r>
            <a:r>
              <a:rPr sz="2150" b="1" dirty="0">
                <a:solidFill>
                  <a:srgbClr val="ECEBE3"/>
                </a:solidFill>
                <a:latin typeface="Arial"/>
                <a:cs typeface="Arial"/>
              </a:rPr>
              <a:t>	INSPECT</a:t>
            </a:r>
            <a:r>
              <a:rPr sz="2150" b="1" spc="-8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25" dirty="0">
                <a:solidFill>
                  <a:srgbClr val="ECEBE3"/>
                </a:solidFill>
                <a:latin typeface="Arial"/>
                <a:cs typeface="Arial"/>
              </a:rPr>
              <a:t>THE </a:t>
            </a:r>
            <a:r>
              <a:rPr sz="2150" b="1" dirty="0">
                <a:solidFill>
                  <a:srgbClr val="ECEBE3"/>
                </a:solidFill>
                <a:latin typeface="Arial"/>
                <a:cs typeface="Arial"/>
              </a:rPr>
              <a:t>WALMART</a:t>
            </a:r>
            <a:r>
              <a:rPr sz="2150" b="1" spc="-9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20" dirty="0">
                <a:solidFill>
                  <a:srgbClr val="ECEBE3"/>
                </a:solidFill>
                <a:latin typeface="Arial"/>
                <a:cs typeface="Arial"/>
              </a:rPr>
              <a:t>E-</a:t>
            </a:r>
            <a:r>
              <a:rPr sz="2150" b="1" dirty="0">
                <a:solidFill>
                  <a:srgbClr val="ECEBE3"/>
                </a:solidFill>
                <a:latin typeface="Arial"/>
                <a:cs typeface="Arial"/>
              </a:rPr>
              <a:t>COMMERCE</a:t>
            </a:r>
            <a:r>
              <a:rPr sz="2150" b="1" spc="-9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55" dirty="0">
                <a:solidFill>
                  <a:srgbClr val="ECEBE3"/>
                </a:solidFill>
                <a:latin typeface="Arial"/>
                <a:cs typeface="Arial"/>
              </a:rPr>
              <a:t>DATASET</a:t>
            </a:r>
            <a:r>
              <a:rPr sz="2150" b="1" spc="-9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ECEBE3"/>
                </a:solidFill>
                <a:latin typeface="Arial"/>
                <a:cs typeface="Arial"/>
              </a:rPr>
              <a:t>USING</a:t>
            </a:r>
            <a:r>
              <a:rPr sz="2150" b="1" spc="-9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0" dirty="0">
                <a:solidFill>
                  <a:srgbClr val="ECEBE3"/>
                </a:solidFill>
                <a:latin typeface="Arial"/>
                <a:cs typeface="Arial"/>
              </a:rPr>
              <a:t>PANDAS: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45"/>
              </a:spcBef>
            </a:pPr>
            <a:endParaRPr sz="2150">
              <a:latin typeface="Arial"/>
              <a:cs typeface="Arial"/>
            </a:endParaRPr>
          </a:p>
          <a:p>
            <a:pPr marL="2479675">
              <a:lnSpc>
                <a:spcPct val="100000"/>
              </a:lnSpc>
              <a:spcBef>
                <a:spcPts val="5"/>
              </a:spcBef>
            </a:pPr>
            <a:r>
              <a:rPr sz="2300" b="1" spc="-105" dirty="0">
                <a:solidFill>
                  <a:srgbClr val="ECEBE3"/>
                </a:solidFill>
                <a:latin typeface="Arial"/>
                <a:cs typeface="Arial"/>
              </a:rPr>
              <a:t>import</a:t>
            </a:r>
            <a:r>
              <a:rPr sz="230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00" b="1" spc="-114" dirty="0">
                <a:solidFill>
                  <a:srgbClr val="ECEBE3"/>
                </a:solidFill>
                <a:latin typeface="Arial"/>
                <a:cs typeface="Arial"/>
              </a:rPr>
              <a:t>pandas</a:t>
            </a:r>
            <a:r>
              <a:rPr sz="230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00" b="1" spc="-65" dirty="0">
                <a:solidFill>
                  <a:srgbClr val="ECEBE3"/>
                </a:solidFill>
                <a:latin typeface="Arial"/>
                <a:cs typeface="Arial"/>
              </a:rPr>
              <a:t>as</a:t>
            </a:r>
            <a:r>
              <a:rPr sz="230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ECEBE3"/>
                </a:solidFill>
                <a:latin typeface="Arial"/>
                <a:cs typeface="Arial"/>
              </a:rPr>
              <a:t>pd</a:t>
            </a:r>
            <a:endParaRPr sz="2300">
              <a:latin typeface="Arial"/>
              <a:cs typeface="Arial"/>
            </a:endParaRPr>
          </a:p>
          <a:p>
            <a:pPr marL="2479675" marR="4074160">
              <a:lnSpc>
                <a:spcPts val="4130"/>
              </a:lnSpc>
              <a:spcBef>
                <a:spcPts val="360"/>
              </a:spcBef>
            </a:pPr>
            <a:r>
              <a:rPr sz="2300" b="1" spc="-105" dirty="0">
                <a:solidFill>
                  <a:srgbClr val="ECEBE3"/>
                </a:solidFill>
                <a:latin typeface="Arial"/>
                <a:cs typeface="Arial"/>
              </a:rPr>
              <a:t>import</a:t>
            </a:r>
            <a:r>
              <a:rPr sz="2300" b="1" spc="-22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00" b="1" spc="-135" dirty="0">
                <a:solidFill>
                  <a:srgbClr val="ECEBE3"/>
                </a:solidFill>
                <a:latin typeface="Arial"/>
                <a:cs typeface="Arial"/>
              </a:rPr>
              <a:t>matplotlib.pyplot</a:t>
            </a:r>
            <a:r>
              <a:rPr sz="2300" b="1" spc="-22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00" b="1" spc="-65" dirty="0">
                <a:solidFill>
                  <a:srgbClr val="ECEBE3"/>
                </a:solidFill>
                <a:latin typeface="Arial"/>
                <a:cs typeface="Arial"/>
              </a:rPr>
              <a:t>as</a:t>
            </a:r>
            <a:r>
              <a:rPr sz="2300" b="1" spc="-22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ECEBE3"/>
                </a:solidFill>
                <a:latin typeface="Arial"/>
                <a:cs typeface="Arial"/>
              </a:rPr>
              <a:t>plt </a:t>
            </a:r>
            <a:r>
              <a:rPr sz="2300" b="1" spc="-105" dirty="0">
                <a:solidFill>
                  <a:srgbClr val="ECEBE3"/>
                </a:solidFill>
                <a:latin typeface="Arial"/>
                <a:cs typeface="Arial"/>
              </a:rPr>
              <a:t>import</a:t>
            </a:r>
            <a:r>
              <a:rPr sz="230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00" b="1" spc="-105" dirty="0">
                <a:solidFill>
                  <a:srgbClr val="ECEBE3"/>
                </a:solidFill>
                <a:latin typeface="Arial"/>
                <a:cs typeface="Arial"/>
              </a:rPr>
              <a:t>seaborn</a:t>
            </a:r>
            <a:r>
              <a:rPr sz="230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00" b="1" spc="-65" dirty="0">
                <a:solidFill>
                  <a:srgbClr val="ECEBE3"/>
                </a:solidFill>
                <a:latin typeface="Arial"/>
                <a:cs typeface="Arial"/>
              </a:rPr>
              <a:t>as</a:t>
            </a:r>
            <a:r>
              <a:rPr sz="230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00" b="1" spc="-90" dirty="0">
                <a:solidFill>
                  <a:srgbClr val="ECEBE3"/>
                </a:solidFill>
                <a:latin typeface="Arial"/>
                <a:cs typeface="Arial"/>
              </a:rPr>
              <a:t>sns</a:t>
            </a:r>
            <a:r>
              <a:rPr sz="230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00" b="1" spc="-50" dirty="0">
                <a:solidFill>
                  <a:srgbClr val="ECEBE3"/>
                </a:solidFill>
                <a:latin typeface="Arial"/>
                <a:cs typeface="Arial"/>
              </a:rPr>
              <a:t>#</a:t>
            </a:r>
            <a:endParaRPr sz="2300">
              <a:latin typeface="Arial"/>
              <a:cs typeface="Arial"/>
            </a:endParaRPr>
          </a:p>
          <a:p>
            <a:pPr marL="2479675">
              <a:lnSpc>
                <a:spcPct val="100000"/>
              </a:lnSpc>
              <a:spcBef>
                <a:spcPts val="995"/>
              </a:spcBef>
            </a:pPr>
            <a:r>
              <a:rPr sz="2300" b="1" spc="-65" dirty="0">
                <a:solidFill>
                  <a:srgbClr val="ECEBE3"/>
                </a:solidFill>
                <a:latin typeface="Arial"/>
                <a:cs typeface="Arial"/>
              </a:rPr>
              <a:t>df</a:t>
            </a:r>
            <a:r>
              <a:rPr sz="2300" b="1" spc="-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ECEBE3"/>
                </a:solidFill>
                <a:latin typeface="Arial"/>
                <a:cs typeface="Arial"/>
              </a:rPr>
              <a:t>=</a:t>
            </a:r>
            <a:r>
              <a:rPr sz="230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00" b="1" spc="-140" dirty="0">
                <a:solidFill>
                  <a:srgbClr val="ECEBE3"/>
                </a:solidFill>
                <a:latin typeface="Arial"/>
                <a:cs typeface="Arial"/>
              </a:rPr>
              <a:t>pd.read_csv("C:</a:t>
            </a:r>
            <a:r>
              <a:rPr sz="230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00" b="1" spc="-120" dirty="0">
                <a:solidFill>
                  <a:srgbClr val="ECEBE3"/>
                </a:solidFill>
                <a:latin typeface="Arial"/>
                <a:cs typeface="Arial"/>
              </a:rPr>
              <a:t>\Users</a:t>
            </a:r>
            <a:r>
              <a:rPr sz="230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00" b="1" spc="-120" dirty="0">
                <a:solidFill>
                  <a:srgbClr val="ECEBE3"/>
                </a:solidFill>
                <a:latin typeface="Arial"/>
                <a:cs typeface="Arial"/>
              </a:rPr>
              <a:t>\Pandu</a:t>
            </a:r>
            <a:r>
              <a:rPr sz="230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00" b="1" spc="-125" dirty="0">
                <a:solidFill>
                  <a:srgbClr val="ECEBE3"/>
                </a:solidFill>
                <a:latin typeface="Arial"/>
                <a:cs typeface="Arial"/>
              </a:rPr>
              <a:t>\Downloads</a:t>
            </a:r>
            <a:r>
              <a:rPr sz="230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00" b="1" spc="-90" dirty="0">
                <a:solidFill>
                  <a:srgbClr val="ECEBE3"/>
                </a:solidFill>
                <a:latin typeface="Arial"/>
                <a:cs typeface="Arial"/>
              </a:rPr>
              <a:t>\Walmart.csv")</a:t>
            </a:r>
            <a:endParaRPr sz="2300">
              <a:latin typeface="Arial"/>
              <a:cs typeface="Arial"/>
            </a:endParaRPr>
          </a:p>
          <a:p>
            <a:pPr marL="2479675">
              <a:lnSpc>
                <a:spcPct val="100000"/>
              </a:lnSpc>
              <a:spcBef>
                <a:spcPts val="1365"/>
              </a:spcBef>
            </a:pPr>
            <a:r>
              <a:rPr sz="2300" b="1" spc="-25" dirty="0">
                <a:solidFill>
                  <a:srgbClr val="ECEBE3"/>
                </a:solidFill>
                <a:latin typeface="Arial"/>
                <a:cs typeface="Arial"/>
              </a:rPr>
              <a:t>df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831" y="627888"/>
            <a:ext cx="5020055" cy="7437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4924" y="1802442"/>
            <a:ext cx="66675" cy="666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96268" y="1446195"/>
            <a:ext cx="8515350" cy="2044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600"/>
              </a:lnSpc>
              <a:spcBef>
                <a:spcPts val="95"/>
              </a:spcBef>
            </a:pPr>
            <a:r>
              <a:rPr sz="2200" b="1" spc="-10" dirty="0">
                <a:solidFill>
                  <a:srgbClr val="ECEBE3"/>
                </a:solidFill>
                <a:latin typeface="Arial"/>
                <a:cs typeface="Arial"/>
              </a:rPr>
              <a:t>DATA</a:t>
            </a:r>
            <a:r>
              <a:rPr sz="2200" b="1" spc="-8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00" b="1" spc="-50" dirty="0">
                <a:solidFill>
                  <a:srgbClr val="ECEBE3"/>
                </a:solidFill>
                <a:latin typeface="Arial"/>
                <a:cs typeface="Arial"/>
              </a:rPr>
              <a:t>CLEANING</a:t>
            </a:r>
            <a:r>
              <a:rPr sz="2200" b="1" spc="-7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ECEBE3"/>
                </a:solidFill>
                <a:latin typeface="Arial"/>
                <a:cs typeface="Arial"/>
              </a:rPr>
              <a:t>IS</a:t>
            </a:r>
            <a:r>
              <a:rPr sz="2200" b="1" spc="-7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00" b="1" spc="-55" dirty="0">
                <a:solidFill>
                  <a:srgbClr val="ECEBE3"/>
                </a:solidFill>
                <a:latin typeface="Arial"/>
                <a:cs typeface="Arial"/>
              </a:rPr>
              <a:t>PERFORMED</a:t>
            </a:r>
            <a:r>
              <a:rPr sz="2200" b="1" spc="-7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ECEBE3"/>
                </a:solidFill>
                <a:latin typeface="Arial"/>
                <a:cs typeface="Arial"/>
              </a:rPr>
              <a:t>TO</a:t>
            </a:r>
            <a:r>
              <a:rPr sz="2200" b="1" spc="-7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00" b="1" spc="-45" dirty="0">
                <a:solidFill>
                  <a:srgbClr val="ECEBE3"/>
                </a:solidFill>
                <a:latin typeface="Arial"/>
                <a:cs typeface="Arial"/>
              </a:rPr>
              <a:t>HANDLE</a:t>
            </a:r>
            <a:r>
              <a:rPr sz="2200" b="1" spc="-8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00" b="1" spc="-50" dirty="0">
                <a:solidFill>
                  <a:srgbClr val="ECEBE3"/>
                </a:solidFill>
                <a:latin typeface="Arial"/>
                <a:cs typeface="Arial"/>
              </a:rPr>
              <a:t>MISSING</a:t>
            </a:r>
            <a:r>
              <a:rPr sz="2200" b="1" spc="-7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00" b="1" spc="-30" dirty="0">
                <a:solidFill>
                  <a:srgbClr val="ECEBE3"/>
                </a:solidFill>
                <a:latin typeface="Arial"/>
                <a:cs typeface="Arial"/>
              </a:rPr>
              <a:t>VALUES, </a:t>
            </a:r>
            <a:r>
              <a:rPr sz="2200" b="1" dirty="0">
                <a:solidFill>
                  <a:srgbClr val="ECEBE3"/>
                </a:solidFill>
                <a:latin typeface="Arial"/>
                <a:cs typeface="Arial"/>
              </a:rPr>
              <a:t>DUPLICATES,</a:t>
            </a:r>
            <a:r>
              <a:rPr sz="2200" b="1" spc="48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ECEBE3"/>
                </a:solidFill>
                <a:latin typeface="Arial"/>
                <a:cs typeface="Arial"/>
              </a:rPr>
              <a:t>AND</a:t>
            </a:r>
            <a:r>
              <a:rPr sz="2200" b="1" spc="48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ECEBE3"/>
                </a:solidFill>
                <a:latin typeface="Arial"/>
                <a:cs typeface="Arial"/>
              </a:rPr>
              <a:t>IRRELEVANT</a:t>
            </a:r>
            <a:r>
              <a:rPr sz="2200" b="1" spc="48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ECEBE3"/>
                </a:solidFill>
                <a:latin typeface="Arial"/>
                <a:cs typeface="Arial"/>
              </a:rPr>
              <a:t>COLUMNS,</a:t>
            </a:r>
            <a:r>
              <a:rPr sz="2200" b="1" spc="48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ECEBE3"/>
                </a:solidFill>
                <a:latin typeface="Arial"/>
                <a:cs typeface="Arial"/>
              </a:rPr>
              <a:t>ENSURING</a:t>
            </a:r>
            <a:r>
              <a:rPr sz="2200" b="1" spc="48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ECEBE3"/>
                </a:solidFill>
                <a:latin typeface="Arial"/>
                <a:cs typeface="Arial"/>
              </a:rPr>
              <a:t>THE </a:t>
            </a:r>
            <a:r>
              <a:rPr sz="2200" b="1" spc="-40" dirty="0">
                <a:solidFill>
                  <a:srgbClr val="ECEBE3"/>
                </a:solidFill>
                <a:latin typeface="Arial"/>
                <a:cs typeface="Arial"/>
              </a:rPr>
              <a:t>DATASET</a:t>
            </a:r>
            <a:r>
              <a:rPr sz="2200" b="1" spc="-7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ECEBE3"/>
                </a:solidFill>
                <a:latin typeface="Arial"/>
                <a:cs typeface="Arial"/>
              </a:rPr>
              <a:t>IS</a:t>
            </a:r>
            <a:r>
              <a:rPr sz="2200" b="1" spc="-7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00" b="1" spc="-20" dirty="0">
                <a:solidFill>
                  <a:srgbClr val="ECEBE3"/>
                </a:solidFill>
                <a:latin typeface="Arial"/>
                <a:cs typeface="Arial"/>
              </a:rPr>
              <a:t>READY</a:t>
            </a:r>
            <a:r>
              <a:rPr sz="2200" b="1" spc="-7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ECEBE3"/>
                </a:solidFill>
                <a:latin typeface="Arial"/>
                <a:cs typeface="Arial"/>
              </a:rPr>
              <a:t>FOR</a:t>
            </a:r>
            <a:r>
              <a:rPr sz="2200" b="1" spc="-6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00" b="1" spc="-55" dirty="0">
                <a:solidFill>
                  <a:srgbClr val="ECEBE3"/>
                </a:solidFill>
                <a:latin typeface="Arial"/>
                <a:cs typeface="Arial"/>
              </a:rPr>
              <a:t>ANALYSIS.</a:t>
            </a:r>
            <a:r>
              <a:rPr sz="2200" b="1" spc="-7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ECEBE3"/>
                </a:solidFill>
                <a:latin typeface="Arial"/>
                <a:cs typeface="Arial"/>
              </a:rPr>
              <a:t>ANY</a:t>
            </a:r>
            <a:r>
              <a:rPr sz="2200" b="1" spc="-7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00" b="1" spc="-65" dirty="0">
                <a:solidFill>
                  <a:srgbClr val="ECEBE3"/>
                </a:solidFill>
                <a:latin typeface="Arial"/>
                <a:cs typeface="Arial"/>
              </a:rPr>
              <a:t>INCONSISTENCIES</a:t>
            </a:r>
            <a:r>
              <a:rPr sz="2200" b="1" spc="-7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ECEBE3"/>
                </a:solidFill>
                <a:latin typeface="Arial"/>
                <a:cs typeface="Arial"/>
              </a:rPr>
              <a:t>OR </a:t>
            </a:r>
            <a:r>
              <a:rPr sz="2200" b="1" spc="-65" dirty="0">
                <a:solidFill>
                  <a:srgbClr val="ECEBE3"/>
                </a:solidFill>
                <a:latin typeface="Arial"/>
                <a:cs typeface="Arial"/>
              </a:rPr>
              <a:t>DATA</a:t>
            </a:r>
            <a:r>
              <a:rPr sz="2200" b="1" spc="-1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00" b="1" spc="-75" dirty="0">
                <a:solidFill>
                  <a:srgbClr val="ECEBE3"/>
                </a:solidFill>
                <a:latin typeface="Arial"/>
                <a:cs typeface="Arial"/>
              </a:rPr>
              <a:t>QUALITY</a:t>
            </a:r>
            <a:r>
              <a:rPr sz="2200" b="1" spc="-13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00" b="1" spc="-70" dirty="0">
                <a:solidFill>
                  <a:srgbClr val="ECEBE3"/>
                </a:solidFill>
                <a:latin typeface="Arial"/>
                <a:cs typeface="Arial"/>
              </a:rPr>
              <a:t>ISSUES</a:t>
            </a:r>
            <a:r>
              <a:rPr sz="2200" b="1" spc="-1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00" b="1" spc="-50" dirty="0">
                <a:solidFill>
                  <a:srgbClr val="ECEBE3"/>
                </a:solidFill>
                <a:latin typeface="Arial"/>
                <a:cs typeface="Arial"/>
              </a:rPr>
              <a:t>ARE</a:t>
            </a:r>
            <a:r>
              <a:rPr sz="2200" b="1" spc="-13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00" b="1" spc="-70" dirty="0">
                <a:solidFill>
                  <a:srgbClr val="ECEBE3"/>
                </a:solidFill>
                <a:latin typeface="Arial"/>
                <a:cs typeface="Arial"/>
              </a:rPr>
              <a:t>ADDRESSED</a:t>
            </a:r>
            <a:r>
              <a:rPr sz="2200" b="1" spc="-1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00" b="1" spc="-70" dirty="0">
                <a:solidFill>
                  <a:srgbClr val="ECEBE3"/>
                </a:solidFill>
                <a:latin typeface="Arial"/>
                <a:cs typeface="Arial"/>
              </a:rPr>
              <a:t>DURING</a:t>
            </a:r>
            <a:r>
              <a:rPr sz="2200" b="1" spc="-13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00" b="1" spc="-65" dirty="0">
                <a:solidFill>
                  <a:srgbClr val="ECEBE3"/>
                </a:solidFill>
                <a:latin typeface="Arial"/>
                <a:cs typeface="Arial"/>
              </a:rPr>
              <a:t>THIS</a:t>
            </a:r>
            <a:r>
              <a:rPr sz="2200" b="1" spc="-13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ECEBE3"/>
                </a:solidFill>
                <a:latin typeface="Arial"/>
                <a:cs typeface="Arial"/>
              </a:rPr>
              <a:t>STAGE.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44623" y="4403969"/>
            <a:ext cx="11262995" cy="54737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350" b="1" spc="-95" dirty="0">
                <a:solidFill>
                  <a:srgbClr val="ECEBE3"/>
                </a:solidFill>
                <a:latin typeface="Arial"/>
                <a:cs typeface="Arial"/>
              </a:rPr>
              <a:t>##</a:t>
            </a:r>
            <a:r>
              <a:rPr sz="2350" b="1" spc="-27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14" dirty="0">
                <a:solidFill>
                  <a:srgbClr val="ECEBE3"/>
                </a:solidFill>
                <a:latin typeface="Arial"/>
                <a:cs typeface="Arial"/>
              </a:rPr>
              <a:t>Data</a:t>
            </a:r>
            <a:r>
              <a:rPr sz="2350" b="1" spc="-26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0" dirty="0">
                <a:solidFill>
                  <a:srgbClr val="ECEBE3"/>
                </a:solidFill>
                <a:latin typeface="Arial"/>
                <a:cs typeface="Arial"/>
              </a:rPr>
              <a:t>Cleaning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df['Date']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ECEBE3"/>
                </a:solidFill>
                <a:latin typeface="Arial"/>
                <a:cs typeface="Arial"/>
              </a:rPr>
              <a:t>=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10" dirty="0">
                <a:solidFill>
                  <a:srgbClr val="ECEBE3"/>
                </a:solidFill>
                <a:latin typeface="Arial"/>
                <a:cs typeface="Arial"/>
              </a:rPr>
              <a:t>pd.to_datetime(df['Date'])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350" b="1" spc="-20" dirty="0">
                <a:solidFill>
                  <a:srgbClr val="ECEBE3"/>
                </a:solidFill>
                <a:latin typeface="Arial"/>
                <a:cs typeface="Arial"/>
              </a:rPr>
              <a:t>#</a:t>
            </a:r>
            <a:r>
              <a:rPr sz="2350" b="1" spc="-26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85" dirty="0">
                <a:solidFill>
                  <a:srgbClr val="ECEBE3"/>
                </a:solidFill>
                <a:latin typeface="Arial"/>
                <a:cs typeface="Arial"/>
              </a:rPr>
              <a:t>2.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80" dirty="0">
                <a:solidFill>
                  <a:srgbClr val="ECEBE3"/>
                </a:solidFill>
                <a:latin typeface="Arial"/>
                <a:cs typeface="Arial"/>
              </a:rPr>
              <a:t>Fi</a:t>
            </a:r>
            <a:r>
              <a:rPr sz="2350" b="1" spc="-26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ECEBE3"/>
                </a:solidFill>
                <a:latin typeface="Arial"/>
                <a:cs typeface="Arial"/>
              </a:rPr>
              <a:t>l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5" dirty="0">
                <a:solidFill>
                  <a:srgbClr val="ECEBE3"/>
                </a:solidFill>
                <a:latin typeface="Arial"/>
                <a:cs typeface="Arial"/>
              </a:rPr>
              <a:t>missing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numerical</a:t>
            </a:r>
            <a:r>
              <a:rPr sz="2350" b="1" spc="-26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5" dirty="0">
                <a:solidFill>
                  <a:srgbClr val="ECEBE3"/>
                </a:solidFill>
                <a:latin typeface="Arial"/>
                <a:cs typeface="Arial"/>
              </a:rPr>
              <a:t>columns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20" dirty="0">
                <a:solidFill>
                  <a:srgbClr val="ECEBE3"/>
                </a:solidFill>
                <a:latin typeface="Arial"/>
                <a:cs typeface="Arial"/>
              </a:rPr>
              <a:t>with</a:t>
            </a:r>
            <a:r>
              <a:rPr sz="2350" b="1" spc="-26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0" dirty="0">
                <a:solidFill>
                  <a:srgbClr val="ECEBE3"/>
                </a:solidFill>
                <a:latin typeface="Arial"/>
                <a:cs typeface="Arial"/>
              </a:rPr>
              <a:t>median</a:t>
            </a:r>
            <a:endParaRPr sz="2350">
              <a:latin typeface="Arial"/>
              <a:cs typeface="Arial"/>
            </a:endParaRPr>
          </a:p>
          <a:p>
            <a:pPr marL="272415" marR="1461135" indent="-260350">
              <a:lnSpc>
                <a:spcPct val="117000"/>
              </a:lnSpc>
            </a:pPr>
            <a:r>
              <a:rPr sz="2350" b="1" spc="-160" dirty="0">
                <a:solidFill>
                  <a:srgbClr val="ECEBE3"/>
                </a:solidFill>
                <a:latin typeface="Arial"/>
                <a:cs typeface="Arial"/>
              </a:rPr>
              <a:t>num_cols</a:t>
            </a:r>
            <a:r>
              <a:rPr sz="2350" b="1" spc="-22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ECEBE3"/>
                </a:solidFill>
                <a:latin typeface="Arial"/>
                <a:cs typeface="Arial"/>
              </a:rPr>
              <a:t>=</a:t>
            </a:r>
            <a:r>
              <a:rPr sz="2350" b="1" spc="-22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60" dirty="0">
                <a:solidFill>
                  <a:srgbClr val="ECEBE3"/>
                </a:solidFill>
                <a:latin typeface="Arial"/>
                <a:cs typeface="Arial"/>
              </a:rPr>
              <a:t>['Weekly_Sales',</a:t>
            </a:r>
            <a:r>
              <a:rPr sz="2350" b="1" spc="-22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65" dirty="0">
                <a:solidFill>
                  <a:srgbClr val="ECEBE3"/>
                </a:solidFill>
                <a:latin typeface="Arial"/>
                <a:cs typeface="Arial"/>
              </a:rPr>
              <a:t>'Temperature',</a:t>
            </a:r>
            <a:r>
              <a:rPr sz="2350" b="1" spc="-22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55" dirty="0">
                <a:solidFill>
                  <a:srgbClr val="ECEBE3"/>
                </a:solidFill>
                <a:latin typeface="Arial"/>
                <a:cs typeface="Arial"/>
              </a:rPr>
              <a:t>'Fuel_Price',</a:t>
            </a:r>
            <a:r>
              <a:rPr sz="2350" b="1" spc="-22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0" dirty="0">
                <a:solidFill>
                  <a:srgbClr val="ECEBE3"/>
                </a:solidFill>
                <a:latin typeface="Arial"/>
                <a:cs typeface="Arial"/>
              </a:rPr>
              <a:t>'CPI',</a:t>
            </a:r>
            <a:r>
              <a:rPr sz="2350" b="1" spc="-22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05" dirty="0">
                <a:solidFill>
                  <a:srgbClr val="ECEBE3"/>
                </a:solidFill>
                <a:latin typeface="Arial"/>
                <a:cs typeface="Arial"/>
              </a:rPr>
              <a:t>'Unemployment'] </a:t>
            </a:r>
            <a:r>
              <a:rPr sz="2350" b="1" spc="-20" dirty="0">
                <a:solidFill>
                  <a:srgbClr val="ECEBE3"/>
                </a:solidFill>
                <a:latin typeface="Arial"/>
                <a:cs typeface="Arial"/>
              </a:rPr>
              <a:t>#</a:t>
            </a:r>
            <a:r>
              <a:rPr sz="2350" b="1" spc="-26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Check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85" dirty="0">
                <a:solidFill>
                  <a:srgbClr val="ECEBE3"/>
                </a:solidFill>
                <a:latin typeface="Arial"/>
                <a:cs typeface="Arial"/>
              </a:rPr>
              <a:t>if</a:t>
            </a:r>
            <a:r>
              <a:rPr sz="2350" b="1" spc="-7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10" dirty="0">
                <a:solidFill>
                  <a:srgbClr val="ECEBE3"/>
                </a:solidFill>
                <a:latin typeface="Arial"/>
                <a:cs typeface="Arial"/>
              </a:rPr>
              <a:t>the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0" dirty="0">
                <a:solidFill>
                  <a:srgbClr val="ECEBE3"/>
                </a:solidFill>
                <a:latin typeface="Arial"/>
                <a:cs typeface="Arial"/>
              </a:rPr>
              <a:t>column</a:t>
            </a:r>
            <a:r>
              <a:rPr sz="2350" b="1" spc="-26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14" dirty="0">
                <a:solidFill>
                  <a:srgbClr val="ECEBE3"/>
                </a:solidFill>
                <a:latin typeface="Arial"/>
                <a:cs typeface="Arial"/>
              </a:rPr>
              <a:t>has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14" dirty="0">
                <a:solidFill>
                  <a:srgbClr val="ECEBE3"/>
                </a:solidFill>
                <a:latin typeface="Arial"/>
                <a:cs typeface="Arial"/>
              </a:rPr>
              <a:t>any</a:t>
            </a:r>
            <a:r>
              <a:rPr sz="2350" b="1" spc="-26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5" dirty="0">
                <a:solidFill>
                  <a:srgbClr val="ECEBE3"/>
                </a:solidFill>
                <a:latin typeface="Arial"/>
                <a:cs typeface="Arial"/>
              </a:rPr>
              <a:t>missing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0" dirty="0">
                <a:solidFill>
                  <a:srgbClr val="ECEBE3"/>
                </a:solidFill>
                <a:latin typeface="Arial"/>
                <a:cs typeface="Arial"/>
              </a:rPr>
              <a:t>values</a:t>
            </a:r>
            <a:endParaRPr sz="2350">
              <a:latin typeface="Arial"/>
              <a:cs typeface="Arial"/>
            </a:endParaRPr>
          </a:p>
          <a:p>
            <a:pPr marL="272415">
              <a:lnSpc>
                <a:spcPct val="100000"/>
              </a:lnSpc>
              <a:spcBef>
                <a:spcPts val="480"/>
              </a:spcBef>
            </a:pPr>
            <a:r>
              <a:rPr sz="2350" b="1" spc="-85" dirty="0">
                <a:solidFill>
                  <a:srgbClr val="ECEBE3"/>
                </a:solidFill>
                <a:latin typeface="Arial"/>
                <a:cs typeface="Arial"/>
              </a:rPr>
              <a:t>if</a:t>
            </a:r>
            <a:r>
              <a:rPr sz="2350" b="1" spc="-7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5" dirty="0">
                <a:solidFill>
                  <a:srgbClr val="ECEBE3"/>
                </a:solidFill>
                <a:latin typeface="Arial"/>
                <a:cs typeface="Arial"/>
              </a:rPr>
              <a:t>df[col].isnu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l().sum()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ECEBE3"/>
                </a:solidFill>
                <a:latin typeface="Arial"/>
                <a:cs typeface="Arial"/>
              </a:rPr>
              <a:t>&gt;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25" dirty="0">
                <a:solidFill>
                  <a:srgbClr val="ECEBE3"/>
                </a:solidFill>
                <a:latin typeface="Arial"/>
                <a:cs typeface="Arial"/>
              </a:rPr>
              <a:t>0:</a:t>
            </a:r>
            <a:endParaRPr sz="2350">
              <a:latin typeface="Arial"/>
              <a:cs typeface="Arial"/>
            </a:endParaRPr>
          </a:p>
          <a:p>
            <a:pPr marL="532765" marR="5080">
              <a:lnSpc>
                <a:spcPct val="117000"/>
              </a:lnSpc>
            </a:pPr>
            <a:r>
              <a:rPr sz="2350" b="1" spc="-20" dirty="0">
                <a:solidFill>
                  <a:srgbClr val="ECEBE3"/>
                </a:solidFill>
                <a:latin typeface="Arial"/>
                <a:cs typeface="Arial"/>
              </a:rPr>
              <a:t>#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5" dirty="0">
                <a:solidFill>
                  <a:srgbClr val="ECEBE3"/>
                </a:solidFill>
                <a:latin typeface="Arial"/>
                <a:cs typeface="Arial"/>
              </a:rPr>
              <a:t>Replace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5" dirty="0">
                <a:solidFill>
                  <a:srgbClr val="ECEBE3"/>
                </a:solidFill>
                <a:latin typeface="Arial"/>
                <a:cs typeface="Arial"/>
              </a:rPr>
              <a:t>missing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5" dirty="0">
                <a:solidFill>
                  <a:srgbClr val="ECEBE3"/>
                </a:solidFill>
                <a:latin typeface="Arial"/>
                <a:cs typeface="Arial"/>
              </a:rPr>
              <a:t>values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20" dirty="0">
                <a:solidFill>
                  <a:srgbClr val="ECEBE3"/>
                </a:solidFill>
                <a:latin typeface="Arial"/>
                <a:cs typeface="Arial"/>
              </a:rPr>
              <a:t>with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10" dirty="0">
                <a:solidFill>
                  <a:srgbClr val="ECEBE3"/>
                </a:solidFill>
                <a:latin typeface="Arial"/>
                <a:cs typeface="Arial"/>
              </a:rPr>
              <a:t>the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5" dirty="0">
                <a:solidFill>
                  <a:srgbClr val="ECEBE3"/>
                </a:solidFill>
                <a:latin typeface="Arial"/>
                <a:cs typeface="Arial"/>
              </a:rPr>
              <a:t>median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85" dirty="0">
                <a:solidFill>
                  <a:srgbClr val="ECEBE3"/>
                </a:solidFill>
                <a:latin typeface="Arial"/>
                <a:cs typeface="Arial"/>
              </a:rPr>
              <a:t>of</a:t>
            </a:r>
            <a:r>
              <a:rPr sz="2350" b="1" spc="-6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14" dirty="0">
                <a:solidFill>
                  <a:srgbClr val="ECEBE3"/>
                </a:solidFill>
                <a:latin typeface="Arial"/>
                <a:cs typeface="Arial"/>
              </a:rPr>
              <a:t>that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0" dirty="0">
                <a:solidFill>
                  <a:srgbClr val="ECEBE3"/>
                </a:solidFill>
                <a:latin typeface="Arial"/>
                <a:cs typeface="Arial"/>
              </a:rPr>
              <a:t>column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85" dirty="0">
                <a:solidFill>
                  <a:srgbClr val="ECEBE3"/>
                </a:solidFill>
                <a:latin typeface="Arial"/>
                <a:cs typeface="Arial"/>
              </a:rPr>
              <a:t>to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maintain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14" dirty="0">
                <a:solidFill>
                  <a:srgbClr val="ECEBE3"/>
                </a:solidFill>
                <a:latin typeface="Arial"/>
                <a:cs typeface="Arial"/>
              </a:rPr>
              <a:t>data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90" dirty="0">
                <a:solidFill>
                  <a:srgbClr val="ECEBE3"/>
                </a:solidFill>
                <a:latin typeface="Arial"/>
                <a:cs typeface="Arial"/>
              </a:rPr>
              <a:t>distribution </a:t>
            </a:r>
            <a:r>
              <a:rPr sz="2350" b="1" spc="-145" dirty="0">
                <a:solidFill>
                  <a:srgbClr val="ECEBE3"/>
                </a:solidFill>
                <a:latin typeface="Arial"/>
                <a:cs typeface="Arial"/>
              </a:rPr>
              <a:t>df[col].fi</a:t>
            </a:r>
            <a:r>
              <a:rPr sz="2350" b="1" spc="-18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50" dirty="0">
                <a:solidFill>
                  <a:srgbClr val="ECEBE3"/>
                </a:solidFill>
                <a:latin typeface="Arial"/>
                <a:cs typeface="Arial"/>
              </a:rPr>
              <a:t>lna(df[col].median(),</a:t>
            </a:r>
            <a:r>
              <a:rPr sz="2350" b="1" spc="-17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65" dirty="0">
                <a:solidFill>
                  <a:srgbClr val="ECEBE3"/>
                </a:solidFill>
                <a:latin typeface="Arial"/>
                <a:cs typeface="Arial"/>
              </a:rPr>
              <a:t>inplace=True)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75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50" b="1" spc="-20" dirty="0">
                <a:solidFill>
                  <a:srgbClr val="ECEBE3"/>
                </a:solidFill>
                <a:latin typeface="Arial"/>
                <a:cs typeface="Arial"/>
              </a:rPr>
              <a:t>#</a:t>
            </a:r>
            <a:r>
              <a:rPr sz="2350" b="1" spc="-28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85" dirty="0">
                <a:solidFill>
                  <a:srgbClr val="ECEBE3"/>
                </a:solidFill>
                <a:latin typeface="Arial"/>
                <a:cs typeface="Arial"/>
              </a:rPr>
              <a:t>3.</a:t>
            </a:r>
            <a:r>
              <a:rPr sz="2350" b="1" spc="-28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14" dirty="0">
                <a:solidFill>
                  <a:srgbClr val="ECEBE3"/>
                </a:solidFill>
                <a:latin typeface="Arial"/>
                <a:cs typeface="Arial"/>
              </a:rPr>
              <a:t>Drop</a:t>
            </a:r>
            <a:r>
              <a:rPr sz="2350" b="1" spc="-28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30" dirty="0">
                <a:solidFill>
                  <a:srgbClr val="ECEBE3"/>
                </a:solidFill>
                <a:latin typeface="Arial"/>
                <a:cs typeface="Arial"/>
              </a:rPr>
              <a:t>duplicates</a:t>
            </a:r>
            <a:endParaRPr sz="2350">
              <a:latin typeface="Arial"/>
              <a:cs typeface="Arial"/>
            </a:endParaRPr>
          </a:p>
          <a:p>
            <a:pPr marL="12700" marR="1787525">
              <a:lnSpc>
                <a:spcPct val="117000"/>
              </a:lnSpc>
            </a:pPr>
            <a:r>
              <a:rPr sz="2350" b="1" spc="-20" dirty="0">
                <a:solidFill>
                  <a:srgbClr val="ECEBE3"/>
                </a:solidFill>
                <a:latin typeface="Arial"/>
                <a:cs typeface="Arial"/>
              </a:rPr>
              <a:t>#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60" dirty="0">
                <a:solidFill>
                  <a:srgbClr val="ECEBE3"/>
                </a:solidFill>
                <a:latin typeface="Arial"/>
                <a:cs typeface="Arial"/>
              </a:rPr>
              <a:t>Remove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14" dirty="0">
                <a:solidFill>
                  <a:srgbClr val="ECEBE3"/>
                </a:solidFill>
                <a:latin typeface="Arial"/>
                <a:cs typeface="Arial"/>
              </a:rPr>
              <a:t>any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5" dirty="0">
                <a:solidFill>
                  <a:srgbClr val="ECEBE3"/>
                </a:solidFill>
                <a:latin typeface="Arial"/>
                <a:cs typeface="Arial"/>
              </a:rPr>
              <a:t>duplicate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25" dirty="0">
                <a:solidFill>
                  <a:srgbClr val="ECEBE3"/>
                </a:solidFill>
                <a:latin typeface="Arial"/>
                <a:cs typeface="Arial"/>
              </a:rPr>
              <a:t>rows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25" dirty="0">
                <a:solidFill>
                  <a:srgbClr val="ECEBE3"/>
                </a:solidFill>
                <a:latin typeface="Arial"/>
                <a:cs typeface="Arial"/>
              </a:rPr>
              <a:t>from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10" dirty="0">
                <a:solidFill>
                  <a:srgbClr val="ECEBE3"/>
                </a:solidFill>
                <a:latin typeface="Arial"/>
                <a:cs typeface="Arial"/>
              </a:rPr>
              <a:t>the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dataframe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85" dirty="0">
                <a:solidFill>
                  <a:srgbClr val="ECEBE3"/>
                </a:solidFill>
                <a:latin typeface="Arial"/>
                <a:cs typeface="Arial"/>
              </a:rPr>
              <a:t>to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60" dirty="0">
                <a:solidFill>
                  <a:srgbClr val="ECEBE3"/>
                </a:solidFill>
                <a:latin typeface="Arial"/>
                <a:cs typeface="Arial"/>
              </a:rPr>
              <a:t>prevent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25" dirty="0">
                <a:solidFill>
                  <a:srgbClr val="ECEBE3"/>
                </a:solidFill>
                <a:latin typeface="Arial"/>
                <a:cs typeface="Arial"/>
              </a:rPr>
              <a:t>bias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80" dirty="0">
                <a:solidFill>
                  <a:srgbClr val="ECEBE3"/>
                </a:solidFill>
                <a:latin typeface="Arial"/>
                <a:cs typeface="Arial"/>
              </a:rPr>
              <a:t>in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60" dirty="0">
                <a:solidFill>
                  <a:srgbClr val="ECEBE3"/>
                </a:solidFill>
                <a:latin typeface="Arial"/>
                <a:cs typeface="Arial"/>
              </a:rPr>
              <a:t>analysis </a:t>
            </a:r>
            <a:r>
              <a:rPr sz="2350" b="1" spc="-130" dirty="0">
                <a:solidFill>
                  <a:srgbClr val="ECEBE3"/>
                </a:solidFill>
                <a:latin typeface="Arial"/>
                <a:cs typeface="Arial"/>
              </a:rPr>
              <a:t>df.drop_duplicates(inplace=True)</a:t>
            </a:r>
            <a:endParaRPr sz="2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1753" rIns="0" bIns="0" rtlCol="0">
            <a:spAutoFit/>
          </a:bodyPr>
          <a:lstStyle/>
          <a:p>
            <a:pPr marL="358775">
              <a:lnSpc>
                <a:spcPct val="100000"/>
              </a:lnSpc>
              <a:spcBef>
                <a:spcPts val="110"/>
              </a:spcBef>
            </a:pPr>
            <a:r>
              <a:rPr spc="-509" dirty="0"/>
              <a:t>D</a:t>
            </a:r>
            <a:r>
              <a:rPr spc="-835" dirty="0"/>
              <a:t>A</a:t>
            </a:r>
            <a:r>
              <a:rPr spc="-700" dirty="0"/>
              <a:t>T</a:t>
            </a:r>
            <a:r>
              <a:rPr dirty="0"/>
              <a:t>A</a:t>
            </a:r>
            <a:r>
              <a:rPr spc="-655" dirty="0"/>
              <a:t> </a:t>
            </a:r>
            <a:r>
              <a:rPr spc="-340" dirty="0"/>
              <a:t>FI</a:t>
            </a:r>
            <a:r>
              <a:rPr spc="-795" dirty="0"/>
              <a:t>L</a:t>
            </a:r>
            <a:r>
              <a:rPr spc="-340" dirty="0"/>
              <a:t>TERIN</a:t>
            </a:r>
            <a:r>
              <a:rPr spc="-10" dirty="0"/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0459" y="5556758"/>
            <a:ext cx="176085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b="1" dirty="0">
                <a:solidFill>
                  <a:srgbClr val="ECEBE3"/>
                </a:solidFill>
                <a:latin typeface="Arial"/>
                <a:cs typeface="Arial"/>
              </a:rPr>
              <a:t>#</a:t>
            </a:r>
            <a:r>
              <a:rPr sz="2150" b="1" spc="-26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20" dirty="0">
                <a:solidFill>
                  <a:srgbClr val="ECEBE3"/>
                </a:solidFill>
                <a:latin typeface="Arial"/>
                <a:cs typeface="Arial"/>
              </a:rPr>
              <a:t>Filtering</a:t>
            </a:r>
            <a:r>
              <a:rPr sz="2150" b="1" spc="-26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65" dirty="0">
                <a:solidFill>
                  <a:srgbClr val="ECEBE3"/>
                </a:solidFill>
                <a:latin typeface="Arial"/>
                <a:cs typeface="Arial"/>
              </a:rPr>
              <a:t>Data</a:t>
            </a:r>
            <a:endParaRPr sz="21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459" y="6099683"/>
            <a:ext cx="3586479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b="1" dirty="0">
                <a:solidFill>
                  <a:srgbClr val="ECEBE3"/>
                </a:solidFill>
                <a:latin typeface="Arial"/>
                <a:cs typeface="Arial"/>
              </a:rPr>
              <a:t>#</a:t>
            </a:r>
            <a:r>
              <a:rPr sz="21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75" dirty="0">
                <a:solidFill>
                  <a:srgbClr val="ECEBE3"/>
                </a:solidFill>
                <a:latin typeface="Arial"/>
                <a:cs typeface="Arial"/>
              </a:rPr>
              <a:t>1.</a:t>
            </a:r>
            <a:r>
              <a:rPr sz="21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20" dirty="0">
                <a:solidFill>
                  <a:srgbClr val="ECEBE3"/>
                </a:solidFill>
                <a:latin typeface="Arial"/>
                <a:cs typeface="Arial"/>
              </a:rPr>
              <a:t>Filter</a:t>
            </a:r>
            <a:r>
              <a:rPr sz="2150" b="1" spc="-229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00" dirty="0">
                <a:solidFill>
                  <a:srgbClr val="ECEBE3"/>
                </a:solidFill>
                <a:latin typeface="Arial"/>
                <a:cs typeface="Arial"/>
              </a:rPr>
              <a:t>data</a:t>
            </a:r>
            <a:r>
              <a:rPr sz="21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10" dirty="0">
                <a:solidFill>
                  <a:srgbClr val="ECEBE3"/>
                </a:solidFill>
                <a:latin typeface="Arial"/>
                <a:cs typeface="Arial"/>
              </a:rPr>
              <a:t>for</a:t>
            </a:r>
            <a:r>
              <a:rPr sz="21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30" dirty="0">
                <a:solidFill>
                  <a:srgbClr val="ECEBE3"/>
                </a:solidFill>
                <a:latin typeface="Arial"/>
                <a:cs typeface="Arial"/>
              </a:rPr>
              <a:t>holidays</a:t>
            </a:r>
            <a:r>
              <a:rPr sz="2150" b="1" spc="-229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55" dirty="0">
                <a:solidFill>
                  <a:srgbClr val="ECEBE3"/>
                </a:solidFill>
                <a:latin typeface="Arial"/>
                <a:cs typeface="Arial"/>
              </a:rPr>
              <a:t>only</a:t>
            </a:r>
            <a:endParaRPr sz="21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0459" y="6642608"/>
            <a:ext cx="721042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b="1" dirty="0">
                <a:solidFill>
                  <a:srgbClr val="ECEBE3"/>
                </a:solidFill>
                <a:latin typeface="Arial"/>
                <a:cs typeface="Arial"/>
              </a:rPr>
              <a:t>#</a:t>
            </a:r>
            <a:r>
              <a:rPr sz="21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10" dirty="0">
                <a:solidFill>
                  <a:srgbClr val="ECEBE3"/>
                </a:solidFill>
                <a:latin typeface="Arial"/>
                <a:cs typeface="Arial"/>
              </a:rPr>
              <a:t>Create</a:t>
            </a:r>
            <a:r>
              <a:rPr sz="21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ECEBE3"/>
                </a:solidFill>
                <a:latin typeface="Arial"/>
                <a:cs typeface="Arial"/>
              </a:rPr>
              <a:t>a</a:t>
            </a:r>
            <a:r>
              <a:rPr sz="21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20" dirty="0">
                <a:solidFill>
                  <a:srgbClr val="ECEBE3"/>
                </a:solidFill>
                <a:latin typeface="Arial"/>
                <a:cs typeface="Arial"/>
              </a:rPr>
              <a:t>subset</a:t>
            </a:r>
            <a:r>
              <a:rPr sz="21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75" dirty="0">
                <a:solidFill>
                  <a:srgbClr val="ECEBE3"/>
                </a:solidFill>
                <a:latin typeface="Arial"/>
                <a:cs typeface="Arial"/>
              </a:rPr>
              <a:t>of</a:t>
            </a:r>
            <a:r>
              <a:rPr sz="2150" b="1" spc="-6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90" dirty="0">
                <a:solidFill>
                  <a:srgbClr val="ECEBE3"/>
                </a:solidFill>
                <a:latin typeface="Arial"/>
                <a:cs typeface="Arial"/>
              </a:rPr>
              <a:t>the</a:t>
            </a:r>
            <a:r>
              <a:rPr sz="21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25" dirty="0">
                <a:solidFill>
                  <a:srgbClr val="ECEBE3"/>
                </a:solidFill>
                <a:latin typeface="Arial"/>
                <a:cs typeface="Arial"/>
              </a:rPr>
              <a:t>dataframe</a:t>
            </a:r>
            <a:r>
              <a:rPr sz="21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30" dirty="0">
                <a:solidFill>
                  <a:srgbClr val="ECEBE3"/>
                </a:solidFill>
                <a:latin typeface="Arial"/>
                <a:cs typeface="Arial"/>
              </a:rPr>
              <a:t>containing</a:t>
            </a:r>
            <a:r>
              <a:rPr sz="21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10" dirty="0">
                <a:solidFill>
                  <a:srgbClr val="ECEBE3"/>
                </a:solidFill>
                <a:latin typeface="Arial"/>
                <a:cs typeface="Arial"/>
              </a:rPr>
              <a:t>only</a:t>
            </a:r>
            <a:r>
              <a:rPr sz="21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14" dirty="0">
                <a:solidFill>
                  <a:srgbClr val="ECEBE3"/>
                </a:solidFill>
                <a:latin typeface="Arial"/>
                <a:cs typeface="Arial"/>
              </a:rPr>
              <a:t>rows</a:t>
            </a:r>
            <a:r>
              <a:rPr sz="21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40" dirty="0">
                <a:solidFill>
                  <a:srgbClr val="ECEBE3"/>
                </a:solidFill>
                <a:latin typeface="Arial"/>
                <a:cs typeface="Arial"/>
              </a:rPr>
              <a:t>where</a:t>
            </a:r>
            <a:endParaRPr sz="2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459" y="7185533"/>
            <a:ext cx="255968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b="1" spc="-140" dirty="0">
                <a:solidFill>
                  <a:srgbClr val="ECEBE3"/>
                </a:solidFill>
                <a:latin typeface="Arial"/>
                <a:cs typeface="Arial"/>
              </a:rPr>
              <a:t>Holiday_Flag</a:t>
            </a:r>
            <a:r>
              <a:rPr sz="2150" b="1" spc="-21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14" dirty="0">
                <a:solidFill>
                  <a:srgbClr val="ECEBE3"/>
                </a:solidFill>
                <a:latin typeface="Arial"/>
                <a:cs typeface="Arial"/>
              </a:rPr>
              <a:t>equals</a:t>
            </a:r>
            <a:r>
              <a:rPr sz="2150" b="1" spc="-21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50" dirty="0">
                <a:solidFill>
                  <a:srgbClr val="ECEBE3"/>
                </a:solidFill>
                <a:latin typeface="Arial"/>
                <a:cs typeface="Arial"/>
              </a:rPr>
              <a:t>1</a:t>
            </a:r>
            <a:endParaRPr sz="2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459" y="7728458"/>
            <a:ext cx="7571740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b="1" dirty="0">
                <a:solidFill>
                  <a:srgbClr val="ECEBE3"/>
                </a:solidFill>
                <a:latin typeface="Arial"/>
                <a:cs typeface="Arial"/>
              </a:rPr>
              <a:t>#</a:t>
            </a:r>
            <a:r>
              <a:rPr sz="2150" b="1" spc="-229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10" dirty="0">
                <a:solidFill>
                  <a:srgbClr val="ECEBE3"/>
                </a:solidFill>
                <a:latin typeface="Arial"/>
                <a:cs typeface="Arial"/>
              </a:rPr>
              <a:t>This</a:t>
            </a:r>
            <a:r>
              <a:rPr sz="2150" b="1" spc="-22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20" dirty="0">
                <a:solidFill>
                  <a:srgbClr val="ECEBE3"/>
                </a:solidFill>
                <a:latin typeface="Arial"/>
                <a:cs typeface="Arial"/>
              </a:rPr>
              <a:t>isolates</a:t>
            </a:r>
            <a:r>
              <a:rPr sz="2150" b="1" spc="-22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10" dirty="0">
                <a:solidFill>
                  <a:srgbClr val="ECEBE3"/>
                </a:solidFill>
                <a:latin typeface="Arial"/>
                <a:cs typeface="Arial"/>
              </a:rPr>
              <a:t>sales</a:t>
            </a:r>
            <a:r>
              <a:rPr sz="2150" b="1" spc="-229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00" dirty="0">
                <a:solidFill>
                  <a:srgbClr val="ECEBE3"/>
                </a:solidFill>
                <a:latin typeface="Arial"/>
                <a:cs typeface="Arial"/>
              </a:rPr>
              <a:t>data</a:t>
            </a:r>
            <a:r>
              <a:rPr sz="2150" b="1" spc="-22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00" dirty="0">
                <a:solidFill>
                  <a:srgbClr val="ECEBE3"/>
                </a:solidFill>
                <a:latin typeface="Arial"/>
                <a:cs typeface="Arial"/>
              </a:rPr>
              <a:t>that</a:t>
            </a:r>
            <a:r>
              <a:rPr sz="2150" b="1" spc="-22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20" dirty="0">
                <a:solidFill>
                  <a:srgbClr val="ECEBE3"/>
                </a:solidFill>
                <a:latin typeface="Arial"/>
                <a:cs typeface="Arial"/>
              </a:rPr>
              <a:t>occurred</a:t>
            </a:r>
            <a:r>
              <a:rPr sz="2150" b="1" spc="-229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20" dirty="0">
                <a:solidFill>
                  <a:srgbClr val="ECEBE3"/>
                </a:solidFill>
                <a:latin typeface="Arial"/>
                <a:cs typeface="Arial"/>
              </a:rPr>
              <a:t>during</a:t>
            </a:r>
            <a:r>
              <a:rPr sz="2150" b="1" spc="-22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30" dirty="0">
                <a:solidFill>
                  <a:srgbClr val="ECEBE3"/>
                </a:solidFill>
                <a:latin typeface="Arial"/>
                <a:cs typeface="Arial"/>
              </a:rPr>
              <a:t>holidays</a:t>
            </a:r>
            <a:r>
              <a:rPr sz="2150" b="1" spc="-22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10" dirty="0">
                <a:solidFill>
                  <a:srgbClr val="ECEBE3"/>
                </a:solidFill>
                <a:latin typeface="Arial"/>
                <a:cs typeface="Arial"/>
              </a:rPr>
              <a:t>for</a:t>
            </a:r>
            <a:r>
              <a:rPr sz="2150" b="1" spc="-22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50" dirty="0">
                <a:solidFill>
                  <a:srgbClr val="ECEBE3"/>
                </a:solidFill>
                <a:latin typeface="Arial"/>
                <a:cs typeface="Arial"/>
              </a:rPr>
              <a:t>further</a:t>
            </a:r>
            <a:endParaRPr sz="2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459" y="8271383"/>
            <a:ext cx="99377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b="1" spc="-110" dirty="0">
                <a:solidFill>
                  <a:srgbClr val="ECEBE3"/>
                </a:solidFill>
                <a:latin typeface="Arial"/>
                <a:cs typeface="Arial"/>
              </a:rPr>
              <a:t>analysis</a:t>
            </a:r>
            <a:endParaRPr sz="2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459" y="8814308"/>
            <a:ext cx="475043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b="1" spc="-140" dirty="0">
                <a:solidFill>
                  <a:srgbClr val="ECEBE3"/>
                </a:solidFill>
                <a:latin typeface="Arial"/>
                <a:cs typeface="Arial"/>
              </a:rPr>
              <a:t>holiday_sales</a:t>
            </a:r>
            <a:r>
              <a:rPr sz="2150" b="1" spc="-21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ECEBE3"/>
                </a:solidFill>
                <a:latin typeface="Arial"/>
                <a:cs typeface="Arial"/>
              </a:rPr>
              <a:t>=</a:t>
            </a:r>
            <a:r>
              <a:rPr sz="2150" b="1" spc="-21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40" dirty="0">
                <a:solidFill>
                  <a:srgbClr val="ECEBE3"/>
                </a:solidFill>
                <a:latin typeface="Arial"/>
                <a:cs typeface="Arial"/>
              </a:rPr>
              <a:t>df[df['Holiday_Flag']</a:t>
            </a:r>
            <a:r>
              <a:rPr sz="2150" b="1" spc="-21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75" dirty="0">
                <a:solidFill>
                  <a:srgbClr val="ECEBE3"/>
                </a:solidFill>
                <a:latin typeface="Arial"/>
                <a:cs typeface="Arial"/>
              </a:rPr>
              <a:t>==</a:t>
            </a:r>
            <a:r>
              <a:rPr sz="2150" b="1" spc="-21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25" dirty="0">
                <a:solidFill>
                  <a:srgbClr val="ECEBE3"/>
                </a:solidFill>
                <a:latin typeface="Arial"/>
                <a:cs typeface="Arial"/>
              </a:rPr>
              <a:t>1]</a:t>
            </a:r>
            <a:endParaRPr sz="21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0459" y="9357233"/>
            <a:ext cx="825436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b="1" spc="-135" dirty="0">
                <a:solidFill>
                  <a:srgbClr val="ECEBE3"/>
                </a:solidFill>
                <a:latin typeface="Arial"/>
                <a:cs typeface="Arial"/>
              </a:rPr>
              <a:t>print(holiday_sales.head())</a:t>
            </a:r>
            <a:r>
              <a:rPr sz="2150" b="1" spc="22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ECEBE3"/>
                </a:solidFill>
                <a:latin typeface="Arial"/>
                <a:cs typeface="Arial"/>
              </a:rPr>
              <a:t>#</a:t>
            </a:r>
            <a:r>
              <a:rPr sz="21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25" dirty="0">
                <a:solidFill>
                  <a:srgbClr val="ECEBE3"/>
                </a:solidFill>
                <a:latin typeface="Arial"/>
                <a:cs typeface="Arial"/>
              </a:rPr>
              <a:t>Display</a:t>
            </a:r>
            <a:r>
              <a:rPr sz="21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90" dirty="0">
                <a:solidFill>
                  <a:srgbClr val="ECEBE3"/>
                </a:solidFill>
                <a:latin typeface="Arial"/>
                <a:cs typeface="Arial"/>
              </a:rPr>
              <a:t>the</a:t>
            </a:r>
            <a:r>
              <a:rPr sz="21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25" dirty="0">
                <a:solidFill>
                  <a:srgbClr val="ECEBE3"/>
                </a:solidFill>
                <a:latin typeface="Arial"/>
                <a:cs typeface="Arial"/>
              </a:rPr>
              <a:t>first</a:t>
            </a:r>
            <a:r>
              <a:rPr sz="21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ECEBE3"/>
                </a:solidFill>
                <a:latin typeface="Arial"/>
                <a:cs typeface="Arial"/>
              </a:rPr>
              <a:t>5</a:t>
            </a:r>
            <a:r>
              <a:rPr sz="21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14" dirty="0">
                <a:solidFill>
                  <a:srgbClr val="ECEBE3"/>
                </a:solidFill>
                <a:latin typeface="Arial"/>
                <a:cs typeface="Arial"/>
              </a:rPr>
              <a:t>rows</a:t>
            </a:r>
            <a:r>
              <a:rPr sz="21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75" dirty="0">
                <a:solidFill>
                  <a:srgbClr val="ECEBE3"/>
                </a:solidFill>
                <a:latin typeface="Arial"/>
                <a:cs typeface="Arial"/>
              </a:rPr>
              <a:t>of</a:t>
            </a:r>
            <a:r>
              <a:rPr sz="2150" b="1" spc="-8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90" dirty="0">
                <a:solidFill>
                  <a:srgbClr val="ECEBE3"/>
                </a:solidFill>
                <a:latin typeface="Arial"/>
                <a:cs typeface="Arial"/>
              </a:rPr>
              <a:t>the</a:t>
            </a:r>
            <a:r>
              <a:rPr sz="21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25" dirty="0">
                <a:solidFill>
                  <a:srgbClr val="ECEBE3"/>
                </a:solidFill>
                <a:latin typeface="Arial"/>
                <a:cs typeface="Arial"/>
              </a:rPr>
              <a:t>holiday</a:t>
            </a:r>
            <a:r>
              <a:rPr sz="21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20" dirty="0">
                <a:solidFill>
                  <a:srgbClr val="ECEBE3"/>
                </a:solidFill>
                <a:latin typeface="Arial"/>
                <a:cs typeface="Arial"/>
              </a:rPr>
              <a:t>sales</a:t>
            </a:r>
            <a:endParaRPr sz="21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0459" y="9900158"/>
            <a:ext cx="544195" cy="354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b="1" spc="-80" dirty="0">
                <a:solidFill>
                  <a:srgbClr val="ECEBE3"/>
                </a:solidFill>
                <a:latin typeface="Arial"/>
                <a:cs typeface="Arial"/>
              </a:rPr>
              <a:t>data</a:t>
            </a:r>
            <a:endParaRPr sz="215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974" y="2036548"/>
            <a:ext cx="76200" cy="761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974" y="3293848"/>
            <a:ext cx="76200" cy="7619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525438" y="1769454"/>
            <a:ext cx="10352405" cy="2959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265" marR="5080" indent="-76200">
              <a:lnSpc>
                <a:spcPct val="117000"/>
              </a:lnSpc>
              <a:spcBef>
                <a:spcPts val="95"/>
              </a:spcBef>
            </a:pPr>
            <a:r>
              <a:rPr sz="2350" b="1" spc="-235" dirty="0">
                <a:solidFill>
                  <a:srgbClr val="ECEBE3"/>
                </a:solidFill>
                <a:latin typeface="Arial"/>
                <a:cs typeface="Arial"/>
              </a:rPr>
              <a:t>DATA</a:t>
            </a:r>
            <a:r>
              <a:rPr sz="2350" b="1" spc="-26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60" dirty="0">
                <a:solidFill>
                  <a:srgbClr val="ECEBE3"/>
                </a:solidFill>
                <a:latin typeface="Arial"/>
                <a:cs typeface="Arial"/>
              </a:rPr>
              <a:t>FILTERING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80" dirty="0">
                <a:solidFill>
                  <a:srgbClr val="ECEBE3"/>
                </a:solidFill>
                <a:latin typeface="Arial"/>
                <a:cs typeface="Arial"/>
              </a:rPr>
              <a:t>IS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05" dirty="0">
                <a:solidFill>
                  <a:srgbClr val="ECEBE3"/>
                </a:solidFill>
                <a:latin typeface="Arial"/>
                <a:cs typeface="Arial"/>
              </a:rPr>
              <a:t>THE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0" dirty="0">
                <a:solidFill>
                  <a:srgbClr val="ECEBE3"/>
                </a:solidFill>
                <a:latin typeface="Arial"/>
                <a:cs typeface="Arial"/>
              </a:rPr>
              <a:t>PROCESS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80" dirty="0">
                <a:solidFill>
                  <a:srgbClr val="ECEBE3"/>
                </a:solidFill>
                <a:latin typeface="Arial"/>
                <a:cs typeface="Arial"/>
              </a:rPr>
              <a:t>OF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5" dirty="0">
                <a:solidFill>
                  <a:srgbClr val="ECEBE3"/>
                </a:solidFill>
                <a:latin typeface="Arial"/>
                <a:cs typeface="Arial"/>
              </a:rPr>
              <a:t>SELECTING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ECEBE3"/>
                </a:solidFill>
                <a:latin typeface="Arial"/>
                <a:cs typeface="Arial"/>
              </a:rPr>
              <a:t>A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0" dirty="0">
                <a:solidFill>
                  <a:srgbClr val="ECEBE3"/>
                </a:solidFill>
                <a:latin typeface="Arial"/>
                <a:cs typeface="Arial"/>
              </a:rPr>
              <a:t>SUBSET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80" dirty="0">
                <a:solidFill>
                  <a:srgbClr val="ECEBE3"/>
                </a:solidFill>
                <a:latin typeface="Arial"/>
                <a:cs typeface="Arial"/>
              </a:rPr>
              <a:t>OF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235" dirty="0">
                <a:solidFill>
                  <a:srgbClr val="ECEBE3"/>
                </a:solidFill>
                <a:latin typeface="Arial"/>
                <a:cs typeface="Arial"/>
              </a:rPr>
              <a:t>DATA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25" dirty="0">
                <a:solidFill>
                  <a:srgbClr val="ECEBE3"/>
                </a:solidFill>
                <a:latin typeface="Arial"/>
                <a:cs typeface="Arial"/>
              </a:rPr>
              <a:t>FROM</a:t>
            </a:r>
            <a:r>
              <a:rPr sz="2350" b="1" spc="-26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50" dirty="0">
                <a:solidFill>
                  <a:srgbClr val="ECEBE3"/>
                </a:solidFill>
                <a:latin typeface="Arial"/>
                <a:cs typeface="Arial"/>
              </a:rPr>
              <a:t>A </a:t>
            </a: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LARGER</a:t>
            </a:r>
            <a:r>
              <a:rPr sz="235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200" dirty="0">
                <a:solidFill>
                  <a:srgbClr val="ECEBE3"/>
                </a:solidFill>
                <a:latin typeface="Arial"/>
                <a:cs typeface="Arial"/>
              </a:rPr>
              <a:t>DATASET</a:t>
            </a:r>
            <a:r>
              <a:rPr sz="235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5" dirty="0">
                <a:solidFill>
                  <a:srgbClr val="ECEBE3"/>
                </a:solidFill>
                <a:latin typeface="Arial"/>
                <a:cs typeface="Arial"/>
              </a:rPr>
              <a:t>BASED</a:t>
            </a:r>
            <a:r>
              <a:rPr sz="23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80" dirty="0">
                <a:solidFill>
                  <a:srgbClr val="ECEBE3"/>
                </a:solidFill>
                <a:latin typeface="Arial"/>
                <a:cs typeface="Arial"/>
              </a:rPr>
              <a:t>ON</a:t>
            </a:r>
            <a:r>
              <a:rPr sz="235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5" dirty="0">
                <a:solidFill>
                  <a:srgbClr val="ECEBE3"/>
                </a:solidFill>
                <a:latin typeface="Arial"/>
                <a:cs typeface="Arial"/>
              </a:rPr>
              <a:t>SPECIFIC</a:t>
            </a:r>
            <a:r>
              <a:rPr sz="23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CONDITIONS</a:t>
            </a:r>
            <a:r>
              <a:rPr sz="235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80" dirty="0">
                <a:solidFill>
                  <a:srgbClr val="ECEBE3"/>
                </a:solidFill>
                <a:latin typeface="Arial"/>
                <a:cs typeface="Arial"/>
              </a:rPr>
              <a:t>OR</a:t>
            </a:r>
            <a:r>
              <a:rPr sz="23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0" dirty="0">
                <a:solidFill>
                  <a:srgbClr val="ECEBE3"/>
                </a:solidFill>
                <a:latin typeface="Arial"/>
                <a:cs typeface="Arial"/>
              </a:rPr>
              <a:t>CRITERIA.</a:t>
            </a:r>
            <a:endParaRPr sz="2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350" b="1" spc="-130" dirty="0">
                <a:solidFill>
                  <a:srgbClr val="ECEBE3"/>
                </a:solidFill>
                <a:latin typeface="Arial"/>
                <a:cs typeface="Arial"/>
              </a:rPr>
              <a:t>PURPOSE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80" dirty="0">
                <a:solidFill>
                  <a:srgbClr val="ECEBE3"/>
                </a:solidFill>
                <a:latin typeface="Arial"/>
                <a:cs typeface="Arial"/>
              </a:rPr>
              <a:t>OF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235" dirty="0">
                <a:solidFill>
                  <a:srgbClr val="ECEBE3"/>
                </a:solidFill>
                <a:latin typeface="Arial"/>
                <a:cs typeface="Arial"/>
              </a:rPr>
              <a:t>DATA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60" dirty="0">
                <a:solidFill>
                  <a:srgbClr val="ECEBE3"/>
                </a:solidFill>
                <a:latin typeface="Arial"/>
                <a:cs typeface="Arial"/>
              </a:rPr>
              <a:t>FILTERING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80" dirty="0">
                <a:solidFill>
                  <a:srgbClr val="ECEBE3"/>
                </a:solidFill>
                <a:latin typeface="Arial"/>
                <a:cs typeface="Arial"/>
              </a:rPr>
              <a:t>IS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50" dirty="0">
                <a:solidFill>
                  <a:srgbClr val="ECEBE3"/>
                </a:solidFill>
                <a:latin typeface="Arial"/>
                <a:cs typeface="Arial"/>
              </a:rPr>
              <a:t>:</a:t>
            </a:r>
            <a:endParaRPr sz="2350">
              <a:latin typeface="Arial"/>
              <a:cs typeface="Arial"/>
            </a:endParaRPr>
          </a:p>
          <a:p>
            <a:pPr marL="673100" marR="4120515">
              <a:lnSpc>
                <a:spcPct val="117000"/>
              </a:lnSpc>
            </a:pP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TO</a:t>
            </a:r>
            <a:r>
              <a:rPr sz="2350" b="1" spc="-28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25" dirty="0">
                <a:solidFill>
                  <a:srgbClr val="ECEBE3"/>
                </a:solidFill>
                <a:latin typeface="Arial"/>
                <a:cs typeface="Arial"/>
              </a:rPr>
              <a:t>FOCUS</a:t>
            </a:r>
            <a:r>
              <a:rPr sz="2350" b="1" spc="-27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80" dirty="0">
                <a:solidFill>
                  <a:srgbClr val="ECEBE3"/>
                </a:solidFill>
                <a:latin typeface="Arial"/>
                <a:cs typeface="Arial"/>
              </a:rPr>
              <a:t>ON</a:t>
            </a:r>
            <a:r>
              <a:rPr sz="2350" b="1" spc="-27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50" dirty="0">
                <a:solidFill>
                  <a:srgbClr val="ECEBE3"/>
                </a:solidFill>
                <a:latin typeface="Arial"/>
                <a:cs typeface="Arial"/>
              </a:rPr>
              <a:t>RELEVANT</a:t>
            </a:r>
            <a:r>
              <a:rPr sz="2350" b="1" spc="-27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60" dirty="0">
                <a:solidFill>
                  <a:srgbClr val="ECEBE3"/>
                </a:solidFill>
                <a:latin typeface="Arial"/>
                <a:cs typeface="Arial"/>
              </a:rPr>
              <a:t>INFORMATION </a:t>
            </a: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TO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REMOVE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25" dirty="0">
                <a:solidFill>
                  <a:srgbClr val="ECEBE3"/>
                </a:solidFill>
                <a:latin typeface="Arial"/>
                <a:cs typeface="Arial"/>
              </a:rPr>
              <a:t>NOISE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80" dirty="0">
                <a:solidFill>
                  <a:srgbClr val="ECEBE3"/>
                </a:solidFill>
                <a:latin typeface="Arial"/>
                <a:cs typeface="Arial"/>
              </a:rPr>
              <a:t>OR</a:t>
            </a:r>
            <a:r>
              <a:rPr sz="2350" b="1" spc="-25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55" dirty="0">
                <a:solidFill>
                  <a:srgbClr val="ECEBE3"/>
                </a:solidFill>
                <a:latin typeface="Arial"/>
                <a:cs typeface="Arial"/>
              </a:rPr>
              <a:t>IRRELEVANT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75" dirty="0">
                <a:solidFill>
                  <a:srgbClr val="ECEBE3"/>
                </a:solidFill>
                <a:latin typeface="Arial"/>
                <a:cs typeface="Arial"/>
              </a:rPr>
              <a:t>DATA </a:t>
            </a:r>
            <a:r>
              <a:rPr sz="2350" b="1" spc="-140" dirty="0">
                <a:solidFill>
                  <a:srgbClr val="ECEBE3"/>
                </a:solidFill>
                <a:latin typeface="Arial"/>
                <a:cs typeface="Arial"/>
              </a:rPr>
              <a:t>TO</a:t>
            </a:r>
            <a:r>
              <a:rPr sz="2350" b="1" spc="-2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30" dirty="0">
                <a:solidFill>
                  <a:srgbClr val="ECEBE3"/>
                </a:solidFill>
                <a:latin typeface="Arial"/>
                <a:cs typeface="Arial"/>
              </a:rPr>
              <a:t>PERFORM</a:t>
            </a:r>
            <a:r>
              <a:rPr sz="235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165" dirty="0">
                <a:solidFill>
                  <a:srgbClr val="ECEBE3"/>
                </a:solidFill>
                <a:latin typeface="Arial"/>
                <a:cs typeface="Arial"/>
              </a:rPr>
              <a:t>TARGETED</a:t>
            </a:r>
            <a:r>
              <a:rPr sz="2350" b="1" spc="-24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350" b="1" spc="-40" dirty="0">
                <a:solidFill>
                  <a:srgbClr val="ECEBE3"/>
                </a:solidFill>
                <a:latin typeface="Arial"/>
                <a:cs typeface="Arial"/>
              </a:rPr>
              <a:t>ANALYSIS</a:t>
            </a:r>
            <a:endParaRPr sz="23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73782" y="6100387"/>
            <a:ext cx="494347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-20" dirty="0">
                <a:solidFill>
                  <a:srgbClr val="ECEBE3"/>
                </a:solidFill>
                <a:latin typeface="Arial"/>
                <a:cs typeface="Arial"/>
              </a:rPr>
              <a:t>#</a:t>
            </a:r>
            <a:r>
              <a:rPr sz="21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85" dirty="0">
                <a:solidFill>
                  <a:srgbClr val="ECEBE3"/>
                </a:solidFill>
                <a:latin typeface="Arial"/>
                <a:cs typeface="Arial"/>
              </a:rPr>
              <a:t>2.</a:t>
            </a:r>
            <a:r>
              <a:rPr sz="21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25" dirty="0">
                <a:solidFill>
                  <a:srgbClr val="ECEBE3"/>
                </a:solidFill>
                <a:latin typeface="Arial"/>
                <a:cs typeface="Arial"/>
              </a:rPr>
              <a:t>Filter</a:t>
            </a:r>
            <a:r>
              <a:rPr sz="21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30" dirty="0">
                <a:solidFill>
                  <a:srgbClr val="ECEBE3"/>
                </a:solidFill>
                <a:latin typeface="Arial"/>
                <a:cs typeface="Arial"/>
              </a:rPr>
              <a:t>stores</a:t>
            </a:r>
            <a:r>
              <a:rPr sz="21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14" dirty="0">
                <a:solidFill>
                  <a:srgbClr val="ECEBE3"/>
                </a:solidFill>
                <a:latin typeface="Arial"/>
                <a:cs typeface="Arial"/>
              </a:rPr>
              <a:t>with</a:t>
            </a:r>
            <a:r>
              <a:rPr sz="21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20" dirty="0">
                <a:solidFill>
                  <a:srgbClr val="ECEBE3"/>
                </a:solidFill>
                <a:latin typeface="Arial"/>
                <a:cs typeface="Arial"/>
              </a:rPr>
              <a:t>sales</a:t>
            </a:r>
            <a:r>
              <a:rPr sz="21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40" dirty="0">
                <a:solidFill>
                  <a:srgbClr val="ECEBE3"/>
                </a:solidFill>
                <a:latin typeface="Arial"/>
                <a:cs typeface="Arial"/>
              </a:rPr>
              <a:t>above</a:t>
            </a:r>
            <a:r>
              <a:rPr sz="21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85" dirty="0">
                <a:solidFill>
                  <a:srgbClr val="ECEBE3"/>
                </a:solidFill>
                <a:latin typeface="Arial"/>
                <a:cs typeface="Arial"/>
              </a:rPr>
              <a:t>$1</a:t>
            </a:r>
            <a:r>
              <a:rPr sz="2150" b="1" spc="-24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90" dirty="0">
                <a:solidFill>
                  <a:srgbClr val="ECEBE3"/>
                </a:solidFill>
                <a:latin typeface="Arial"/>
                <a:cs typeface="Arial"/>
              </a:rPr>
              <a:t>mi</a:t>
            </a:r>
            <a:r>
              <a:rPr sz="2150" b="1" spc="-235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20" dirty="0">
                <a:solidFill>
                  <a:srgbClr val="ECEBE3"/>
                </a:solidFill>
                <a:latin typeface="Arial"/>
                <a:cs typeface="Arial"/>
              </a:rPr>
              <a:t>lion</a:t>
            </a:r>
            <a:endParaRPr sz="21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73782" y="6643312"/>
            <a:ext cx="876173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-20" dirty="0">
                <a:solidFill>
                  <a:srgbClr val="ECEBE3"/>
                </a:solidFill>
                <a:latin typeface="Arial"/>
                <a:cs typeface="Arial"/>
              </a:rPr>
              <a:t>#</a:t>
            </a:r>
            <a:r>
              <a:rPr sz="2150" b="1" spc="-22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25" dirty="0">
                <a:solidFill>
                  <a:srgbClr val="ECEBE3"/>
                </a:solidFill>
                <a:latin typeface="Arial"/>
                <a:cs typeface="Arial"/>
              </a:rPr>
              <a:t>Create</a:t>
            </a:r>
            <a:r>
              <a:rPr sz="2150" b="1" spc="-22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20" dirty="0">
                <a:solidFill>
                  <a:srgbClr val="ECEBE3"/>
                </a:solidFill>
                <a:latin typeface="Arial"/>
                <a:cs typeface="Arial"/>
              </a:rPr>
              <a:t>a</a:t>
            </a:r>
            <a:r>
              <a:rPr sz="2150" b="1" spc="-22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05" dirty="0">
                <a:solidFill>
                  <a:srgbClr val="ECEBE3"/>
                </a:solidFill>
                <a:latin typeface="Arial"/>
                <a:cs typeface="Arial"/>
              </a:rPr>
              <a:t>new</a:t>
            </a:r>
            <a:r>
              <a:rPr sz="2150" b="1" spc="-22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45" dirty="0">
                <a:solidFill>
                  <a:srgbClr val="ECEBE3"/>
                </a:solidFill>
                <a:latin typeface="Arial"/>
                <a:cs typeface="Arial"/>
              </a:rPr>
              <a:t>DataFrame</a:t>
            </a:r>
            <a:r>
              <a:rPr sz="2150" b="1" spc="-22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35" dirty="0">
                <a:solidFill>
                  <a:srgbClr val="ECEBE3"/>
                </a:solidFill>
                <a:latin typeface="Arial"/>
                <a:cs typeface="Arial"/>
              </a:rPr>
              <a:t>containing</a:t>
            </a:r>
            <a:r>
              <a:rPr sz="2150" b="1" spc="-22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14" dirty="0">
                <a:solidFill>
                  <a:srgbClr val="ECEBE3"/>
                </a:solidFill>
                <a:latin typeface="Arial"/>
                <a:cs typeface="Arial"/>
              </a:rPr>
              <a:t>only</a:t>
            </a:r>
            <a:r>
              <a:rPr sz="2150" b="1" spc="-22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25" dirty="0">
                <a:solidFill>
                  <a:srgbClr val="ECEBE3"/>
                </a:solidFill>
                <a:latin typeface="Arial"/>
                <a:cs typeface="Arial"/>
              </a:rPr>
              <a:t>rows</a:t>
            </a:r>
            <a:r>
              <a:rPr sz="2150" b="1" spc="-22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30" dirty="0">
                <a:solidFill>
                  <a:srgbClr val="ECEBE3"/>
                </a:solidFill>
                <a:latin typeface="Arial"/>
                <a:cs typeface="Arial"/>
              </a:rPr>
              <a:t>where</a:t>
            </a:r>
            <a:r>
              <a:rPr sz="2150" b="1" spc="-22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55" dirty="0">
                <a:solidFill>
                  <a:srgbClr val="ECEBE3"/>
                </a:solidFill>
                <a:latin typeface="Arial"/>
                <a:cs typeface="Arial"/>
              </a:rPr>
              <a:t>Weekly_Sales</a:t>
            </a:r>
            <a:r>
              <a:rPr sz="2150" b="1" spc="-22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55" dirty="0">
                <a:solidFill>
                  <a:srgbClr val="ECEBE3"/>
                </a:solidFill>
                <a:latin typeface="Arial"/>
                <a:cs typeface="Arial"/>
              </a:rPr>
              <a:t>exceed</a:t>
            </a:r>
            <a:endParaRPr sz="21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73782" y="7186237"/>
            <a:ext cx="12420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-125" dirty="0">
                <a:solidFill>
                  <a:srgbClr val="ECEBE3"/>
                </a:solidFill>
                <a:latin typeface="Arial"/>
                <a:cs typeface="Arial"/>
              </a:rPr>
              <a:t>$1,000,000</a:t>
            </a:r>
            <a:endParaRPr sz="21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73782" y="7729162"/>
            <a:ext cx="541337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-145" dirty="0">
                <a:solidFill>
                  <a:srgbClr val="ECEBE3"/>
                </a:solidFill>
                <a:latin typeface="Arial"/>
                <a:cs typeface="Arial"/>
              </a:rPr>
              <a:t>high_sales</a:t>
            </a:r>
            <a:r>
              <a:rPr sz="2150" b="1" spc="-21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ECEBE3"/>
                </a:solidFill>
                <a:latin typeface="Arial"/>
                <a:cs typeface="Arial"/>
              </a:rPr>
              <a:t>=</a:t>
            </a:r>
            <a:r>
              <a:rPr sz="2150" b="1" spc="-21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50" dirty="0">
                <a:solidFill>
                  <a:srgbClr val="ECEBE3"/>
                </a:solidFill>
                <a:latin typeface="Arial"/>
                <a:cs typeface="Arial"/>
              </a:rPr>
              <a:t>df[df['Weekly_Sales']</a:t>
            </a:r>
            <a:r>
              <a:rPr sz="2150" b="1" spc="-21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ECEBE3"/>
                </a:solidFill>
                <a:latin typeface="Arial"/>
                <a:cs typeface="Arial"/>
              </a:rPr>
              <a:t>&gt;</a:t>
            </a:r>
            <a:r>
              <a:rPr sz="2150" b="1" spc="-204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20" dirty="0">
                <a:solidFill>
                  <a:srgbClr val="ECEBE3"/>
                </a:solidFill>
                <a:latin typeface="Arial"/>
                <a:cs typeface="Arial"/>
              </a:rPr>
              <a:t>1_000_000]</a:t>
            </a:r>
            <a:endParaRPr sz="21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273782" y="8272087"/>
            <a:ext cx="878332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-20" dirty="0">
                <a:solidFill>
                  <a:srgbClr val="ECEBE3"/>
                </a:solidFill>
                <a:latin typeface="Arial"/>
                <a:cs typeface="Arial"/>
              </a:rPr>
              <a:t>#</a:t>
            </a:r>
            <a:r>
              <a:rPr sz="2150" b="1" spc="-229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35" dirty="0">
                <a:solidFill>
                  <a:srgbClr val="ECEBE3"/>
                </a:solidFill>
                <a:latin typeface="Arial"/>
                <a:cs typeface="Arial"/>
              </a:rPr>
              <a:t>Display</a:t>
            </a:r>
            <a:r>
              <a:rPr sz="2150" b="1" spc="-229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00" dirty="0">
                <a:solidFill>
                  <a:srgbClr val="ECEBE3"/>
                </a:solidFill>
                <a:latin typeface="Arial"/>
                <a:cs typeface="Arial"/>
              </a:rPr>
              <a:t>the</a:t>
            </a:r>
            <a:r>
              <a:rPr sz="2150" b="1" spc="-229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30" dirty="0">
                <a:solidFill>
                  <a:srgbClr val="ECEBE3"/>
                </a:solidFill>
                <a:latin typeface="Arial"/>
                <a:cs typeface="Arial"/>
              </a:rPr>
              <a:t>first</a:t>
            </a:r>
            <a:r>
              <a:rPr sz="2150" b="1" spc="-229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20" dirty="0">
                <a:solidFill>
                  <a:srgbClr val="ECEBE3"/>
                </a:solidFill>
                <a:latin typeface="Arial"/>
                <a:cs typeface="Arial"/>
              </a:rPr>
              <a:t>5</a:t>
            </a:r>
            <a:r>
              <a:rPr sz="2150" b="1" spc="-229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25" dirty="0">
                <a:solidFill>
                  <a:srgbClr val="ECEBE3"/>
                </a:solidFill>
                <a:latin typeface="Arial"/>
                <a:cs typeface="Arial"/>
              </a:rPr>
              <a:t>rows</a:t>
            </a:r>
            <a:r>
              <a:rPr sz="2150" b="1" spc="-229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75" dirty="0">
                <a:solidFill>
                  <a:srgbClr val="ECEBE3"/>
                </a:solidFill>
                <a:latin typeface="Arial"/>
                <a:cs typeface="Arial"/>
              </a:rPr>
              <a:t>of</a:t>
            </a:r>
            <a:r>
              <a:rPr sz="2150" b="1" spc="-50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00" dirty="0">
                <a:solidFill>
                  <a:srgbClr val="ECEBE3"/>
                </a:solidFill>
                <a:latin typeface="Arial"/>
                <a:cs typeface="Arial"/>
              </a:rPr>
              <a:t>the</a:t>
            </a:r>
            <a:r>
              <a:rPr sz="2150" b="1" spc="-229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35" dirty="0">
                <a:solidFill>
                  <a:srgbClr val="ECEBE3"/>
                </a:solidFill>
                <a:latin typeface="Arial"/>
                <a:cs typeface="Arial"/>
              </a:rPr>
              <a:t>filtered</a:t>
            </a:r>
            <a:r>
              <a:rPr sz="2150" b="1" spc="-229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45" dirty="0">
                <a:solidFill>
                  <a:srgbClr val="ECEBE3"/>
                </a:solidFill>
                <a:latin typeface="Arial"/>
                <a:cs typeface="Arial"/>
              </a:rPr>
              <a:t>DataFrame</a:t>
            </a:r>
            <a:r>
              <a:rPr sz="2150" b="1" spc="-229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75" dirty="0">
                <a:solidFill>
                  <a:srgbClr val="ECEBE3"/>
                </a:solidFill>
                <a:latin typeface="Arial"/>
                <a:cs typeface="Arial"/>
              </a:rPr>
              <a:t>to</a:t>
            </a:r>
            <a:r>
              <a:rPr sz="2150" b="1" spc="-229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30" dirty="0">
                <a:solidFill>
                  <a:srgbClr val="ECEBE3"/>
                </a:solidFill>
                <a:latin typeface="Arial"/>
                <a:cs typeface="Arial"/>
              </a:rPr>
              <a:t>inspect</a:t>
            </a:r>
            <a:r>
              <a:rPr sz="2150" b="1" spc="-229" dirty="0">
                <a:solidFill>
                  <a:srgbClr val="ECEBE3"/>
                </a:solidFill>
                <a:latin typeface="Arial"/>
                <a:cs typeface="Arial"/>
              </a:rPr>
              <a:t> </a:t>
            </a:r>
            <a:r>
              <a:rPr sz="2150" b="1" spc="-145" dirty="0">
                <a:solidFill>
                  <a:srgbClr val="ECEBE3"/>
                </a:solidFill>
                <a:latin typeface="Arial"/>
                <a:cs typeface="Arial"/>
              </a:rPr>
              <a:t>high-</a:t>
            </a:r>
            <a:r>
              <a:rPr sz="2150" b="1" spc="-70" dirty="0">
                <a:solidFill>
                  <a:srgbClr val="ECEBE3"/>
                </a:solidFill>
                <a:latin typeface="Arial"/>
                <a:cs typeface="Arial"/>
              </a:rPr>
              <a:t>performing</a:t>
            </a:r>
            <a:endParaRPr sz="21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73782" y="8815012"/>
            <a:ext cx="759460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-114" dirty="0">
                <a:solidFill>
                  <a:srgbClr val="ECEBE3"/>
                </a:solidFill>
                <a:latin typeface="Arial"/>
                <a:cs typeface="Arial"/>
              </a:rPr>
              <a:t>stores</a:t>
            </a:r>
            <a:endParaRPr sz="21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73782" y="9357937"/>
            <a:ext cx="2718435" cy="35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b="1" spc="-140" dirty="0">
                <a:solidFill>
                  <a:srgbClr val="ECEBE3"/>
                </a:solidFill>
                <a:latin typeface="Arial"/>
                <a:cs typeface="Arial"/>
              </a:rPr>
              <a:t>print(high_sales.head())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1934</Words>
  <Application>Microsoft Office PowerPoint</Application>
  <PresentationFormat>Custom</PresentationFormat>
  <Paragraphs>196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Arial MT</vt:lpstr>
      <vt:lpstr>Georgia</vt:lpstr>
      <vt:lpstr>Office Theme</vt:lpstr>
      <vt:lpstr>PowerPoint Presentation</vt:lpstr>
      <vt:lpstr>CONTENTS</vt:lpstr>
      <vt:lpstr>ABSTRACT</vt:lpstr>
      <vt:lpstr>INTRODUCTION</vt:lpstr>
      <vt:lpstr>SYSTEM REQUIREMENTS</vt:lpstr>
      <vt:lpstr>PowerPoint Presentation</vt:lpstr>
      <vt:lpstr>IMPORTING DATASET</vt:lpstr>
      <vt:lpstr>PowerPoint Presentation</vt:lpstr>
      <vt:lpstr>DATA FILTERING</vt:lpstr>
      <vt:lpstr>DATA GROUPING</vt:lpstr>
      <vt:lpstr>DATA SORTING</vt:lpstr>
      <vt:lpstr>AGGREGATE QUERIES</vt:lpstr>
      <vt:lpstr>DATA VISUALIZATION</vt:lpstr>
      <vt:lpstr>DATA VISUALIZATION</vt:lpstr>
      <vt:lpstr>USES OF DATA ANALYSIS LIBRARY</vt:lpstr>
      <vt:lpstr>ADVANTAGES</vt:lpstr>
      <vt:lpstr>ADVANTAGES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Minimalist Group Project Presentation</dc:title>
  <dc:creator>sravanikarra22</dc:creator>
  <cp:keywords>DAGqxYPnOV4,BAEN2HNgWdc,0</cp:keywords>
  <cp:lastModifiedBy>GANGISETTI SUBRAHMANYAM</cp:lastModifiedBy>
  <cp:revision>2</cp:revision>
  <dcterms:created xsi:type="dcterms:W3CDTF">2025-06-28T08:40:28Z</dcterms:created>
  <dcterms:modified xsi:type="dcterms:W3CDTF">2025-07-08T11:15:02Z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2025-06-28T00:00:00Z</vt:filetime>
  </property>
  <property fmtid="{D5CDD505-2E9C-101B-9397-08002B2CF9AE}" pid="3" name="Creator">
    <vt:lpwstr>Canva</vt:lpwstr>
  </property>
  <property fmtid="{D5CDD505-2E9C-101B-9397-08002B2CF9AE}" pid="4" name="LastSaved">
    <vt:filetime>2025-06-28T00:00:00Z</vt:filetime>
  </property>
  <property fmtid="{D5CDD505-2E9C-101B-9397-08002B2CF9AE}" pid="5" name="Producer">
    <vt:lpwstr>Canva</vt:lpwstr>
  </property>
</Properties>
</file>