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f32f9e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f32f9e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1476b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1476b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4fa7cf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4fa7cf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1476b3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1476b3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1476b3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d1476b3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c4fa7cf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c4fa7cf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1476b3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1476b3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4fa7cf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4fa7cf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c4fa7cf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c4fa7cf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1476b3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d1476b3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f32f9e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f32f9e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c4fa7cf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c4fa7cf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4fa7cf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4fa7cf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4fa7cf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4fa7cf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c8d60d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c8d60d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Networks: for next time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f32f9e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cf32f9e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f32f9e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f32f9e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https://scikit-learn.org/stable/auto_examples/classification/plot_digits_classification.html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c4fa7cf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c4fa7cf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f32f9e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f32f9e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f32f9e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f32f9e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f32f9e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cf32f9e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f32f9e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f32f9e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umpy.org/doc/stable/reference/index.html" TargetMode="External"/><Relationship Id="rId4" Type="http://schemas.openxmlformats.org/officeDocument/2006/relationships/hyperlink" Target="https://pandas.pydata.org/docs/reference/index.html" TargetMode="External"/><Relationship Id="rId9" Type="http://schemas.openxmlformats.org/officeDocument/2006/relationships/hyperlink" Target="https://pytorch.org/docs/stable/index.html" TargetMode="External"/><Relationship Id="rId5" Type="http://schemas.openxmlformats.org/officeDocument/2006/relationships/hyperlink" Target="https://matplotlib.org/stable/api/index.html" TargetMode="External"/><Relationship Id="rId6" Type="http://schemas.openxmlformats.org/officeDocument/2006/relationships/hyperlink" Target="https://scikit-learn.org/stable/modules/classes.html" TargetMode="External"/><Relationship Id="rId7" Type="http://schemas.openxmlformats.org/officeDocument/2006/relationships/hyperlink" Target="https://www.tensorflow.org/api_docs" TargetMode="External"/><Relationship Id="rId8" Type="http://schemas.openxmlformats.org/officeDocument/2006/relationships/hyperlink" Target="https://www.tensorflow.org/api_do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3iRzuGHtl8gQkjYMKySF-mkQY-3_N39o?usp=sharing" TargetMode="External"/><Relationship Id="rId4" Type="http://schemas.openxmlformats.org/officeDocument/2006/relationships/hyperlink" Target="https://colab.research.google.com/drive/1bs1TYgExW0j08YAZdKVcfMT9-a99b_VJ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chinelearningmastery.com/feature-selection-with-real-and-categorical-dat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IyRmkPR0-UPMo6_a8krWQYq2HBu-x1VY?usp=sharin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www.semanticscholar.org/paper/Subspace-Embeddings-for-the-Polynomial-Kernel-Avron-Nguyen/503347a28184ec6d92137cfcab11a2f862318fc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5-MlDJO65SOCO94lEln8NVGxPLCbINKj?usp=sharing" TargetMode="External"/><Relationship Id="rId4" Type="http://schemas.openxmlformats.org/officeDocument/2006/relationships/hyperlink" Target="https://colab.research.google.com/drive/1ic-vuruLPb4slWY9p19tiGQxST88qpvY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orage.cloud.google.com/bond_model_storage/Datasets/Muni_Raw.csv?authuser=3" TargetMode="External"/><Relationship Id="rId4" Type="http://schemas.openxmlformats.org/officeDocument/2006/relationships/hyperlink" Target="https://www.google.com/url?q=https://towardsdatascience.com/a-beginners-guide-to-text-classification-with-scikit-learn-632357e16f3a%23660b&amp;sa=D&amp;source=editors&amp;ust=1657920371623678&amp;usg=AOvVaw0l7ID4OPSLAQAGk7RvxzK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KJNkYVZKYHmi3cO5hdP_Ce1UCKE9ThJPyDMBi-ZEMzM/edit?usp=sharing" TargetMode="External"/><Relationship Id="rId4" Type="http://schemas.openxmlformats.org/officeDocument/2006/relationships/hyperlink" Target="https://drive.google.com/drive/folders/1OFNnrHRZPZ3unWdErjLHod8Ibv2FfG1d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cikit-learn.org/stable/modules/model_evaluation.html" TargetMode="External"/><Relationship Id="rId4" Type="http://schemas.openxmlformats.org/officeDocument/2006/relationships/hyperlink" Target="https://scikit-learn.org/stable/modules/model_evalua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ikit-learn.org/stable/auto_examples/classification/plot_digits_classification.html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generated/sklearn.preprocessing.OneHotEncoder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SciKit Learn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Satyen 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Libraries, References, and Tools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based python: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Colab or Juypter Notebooks (either locally or in the browser)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(programmability):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https://numpy.org/doc/stable/reference/index.html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(readability):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https://pandas.pydata.org/docs/reference/index.html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 (graphing input and output):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https://matplotlib.org/stable/api/index.html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 Learn: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https://scikit-learn.org/stable/modules/classes.html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https://www.tensorflow.org/api_docs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 (industry):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https://www.tensorflow.org/api_docs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 (research):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https://pytorch.org/docs/stable/index.html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Preprocessing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do some preprocessing!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https://colab.research.google.com/drive/13iRzuGHtl8gQkjYMKySF-mkQY-3_N39o?usp=sharing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https://colab.research.google.com/drive/1bs1TYgExW0j08YAZdKVcfMT9-a99b_VJ?usp=sharing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columns with low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correlated columns in your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score features by importance when training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elimination can sometimes remove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depends on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https://machinelearningmastery.com/feature-selection-with-real-and-categorical-data/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r>
              <a:rPr lang="en"/>
              <a:t>Models: Linear, Polynomial, etc.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48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Linear: y = mx +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Linear y = m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m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 + … + </a:t>
            </a:r>
            <a:r>
              <a:rPr lang="en"/>
              <a:t>m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-25000" lang="en"/>
              <a:t>n</a:t>
            </a:r>
            <a:r>
              <a:rPr lang="en"/>
              <a:t> +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Single: y = a + bx + cx</a:t>
            </a:r>
            <a:r>
              <a:rPr baseline="30000" lang="en"/>
              <a:t>2</a:t>
            </a:r>
            <a:r>
              <a:rPr lang="en"/>
              <a:t> + …  + kx</a:t>
            </a:r>
            <a:r>
              <a:rPr baseline="30000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https://drive.google.com/drive/folders/1IyRmkPR0-UPMo6_a8krWQYq2HBu-x1VY?usp=sharing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085" y="2845400"/>
            <a:ext cx="2571740" cy="18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075" y="937500"/>
            <a:ext cx="2571750" cy="1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r>
              <a:rPr lang="en"/>
              <a:t>Models: Support Vector Machine (SVM)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8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single line, we use three lines…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error from the margin hyperplanes (in this case a 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If SVM is similar to Linear Regression, why is it still great?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1608" l="13829" r="15504" t="9542"/>
          <a:stretch/>
        </p:blipFill>
        <p:spPr>
          <a:xfrm>
            <a:off x="4269528" y="1304870"/>
            <a:ext cx="4615022" cy="3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r>
              <a:rPr lang="en"/>
              <a:t>Models: SVM (Non-Linear)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41016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Non-Linear approach: trick SVM with preprocessing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a NON-LINEAR Kernel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Expand input into higher dimensions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G(x</a:t>
            </a:r>
            <a:r>
              <a:rPr baseline="-25000" lang="en" sz="1500"/>
              <a:t>1</a:t>
            </a:r>
            <a:r>
              <a:rPr lang="en" sz="1500"/>
              <a:t>,x</a:t>
            </a:r>
            <a:r>
              <a:rPr baseline="-25000" lang="en" sz="1500"/>
              <a:t>2</a:t>
            </a:r>
            <a:r>
              <a:rPr lang="en" sz="1500"/>
              <a:t>) = (f</a:t>
            </a:r>
            <a:r>
              <a:rPr baseline="-25000" lang="en" sz="1500"/>
              <a:t>1</a:t>
            </a:r>
            <a:r>
              <a:rPr lang="en" sz="1500"/>
              <a:t>(x</a:t>
            </a:r>
            <a:r>
              <a:rPr baseline="-25000" lang="en" sz="1500"/>
              <a:t>1</a:t>
            </a:r>
            <a:r>
              <a:rPr lang="en" sz="1500"/>
              <a:t>,x</a:t>
            </a:r>
            <a:r>
              <a:rPr baseline="-25000" lang="en" sz="1500"/>
              <a:t>2</a:t>
            </a:r>
            <a:r>
              <a:rPr lang="en" sz="1500"/>
              <a:t>), f</a:t>
            </a:r>
            <a:r>
              <a:rPr baseline="-25000" lang="en" sz="1500"/>
              <a:t>2</a:t>
            </a:r>
            <a:r>
              <a:rPr lang="en" sz="1500"/>
              <a:t>(x</a:t>
            </a:r>
            <a:r>
              <a:rPr baseline="-25000" lang="en" sz="1500"/>
              <a:t>1</a:t>
            </a:r>
            <a:r>
              <a:rPr lang="en" sz="1500"/>
              <a:t>,x</a:t>
            </a:r>
            <a:r>
              <a:rPr baseline="-25000" lang="en" sz="1500"/>
              <a:t>2</a:t>
            </a:r>
            <a:r>
              <a:rPr lang="en" sz="1500"/>
              <a:t>), f</a:t>
            </a:r>
            <a:r>
              <a:rPr baseline="-25000" lang="en" sz="1500"/>
              <a:t>3</a:t>
            </a:r>
            <a:r>
              <a:rPr lang="en" sz="1500"/>
              <a:t>(x</a:t>
            </a:r>
            <a:r>
              <a:rPr baseline="-25000" lang="en" sz="1500"/>
              <a:t>1</a:t>
            </a:r>
            <a:r>
              <a:rPr lang="en" sz="1500"/>
              <a:t>,x</a:t>
            </a:r>
            <a:r>
              <a:rPr baseline="-25000" lang="en" sz="1500"/>
              <a:t>2</a:t>
            </a:r>
            <a:r>
              <a:rPr lang="en" sz="1500"/>
              <a:t>))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Ex: (x</a:t>
            </a:r>
            <a:r>
              <a:rPr baseline="-25000" lang="en" sz="1500"/>
              <a:t>1</a:t>
            </a:r>
            <a:r>
              <a:rPr lang="en" sz="1500"/>
              <a:t>,x</a:t>
            </a:r>
            <a:r>
              <a:rPr baseline="-25000" lang="en" sz="1500"/>
              <a:t>2</a:t>
            </a:r>
            <a:r>
              <a:rPr lang="en" sz="1500"/>
              <a:t>) =&gt; (</a:t>
            </a:r>
            <a:r>
              <a:rPr lang="en"/>
              <a:t>x</a:t>
            </a:r>
            <a:r>
              <a:rPr baseline="-25000" lang="en"/>
              <a:t>1</a:t>
            </a:r>
            <a:r>
              <a:rPr baseline="30000" lang="en"/>
              <a:t>2</a:t>
            </a:r>
            <a:r>
              <a:rPr lang="en"/>
              <a:t>, x</a:t>
            </a:r>
            <a:r>
              <a:rPr baseline="-25000" lang="en"/>
              <a:t>1</a:t>
            </a:r>
            <a:r>
              <a:rPr lang="en"/>
              <a:t> * x</a:t>
            </a:r>
            <a:r>
              <a:rPr baseline="-25000" lang="en"/>
              <a:t>2</a:t>
            </a:r>
            <a:r>
              <a:rPr lang="en"/>
              <a:t>, x</a:t>
            </a:r>
            <a:r>
              <a:rPr baseline="-25000" lang="en"/>
              <a:t>2</a:t>
            </a:r>
            <a:r>
              <a:rPr baseline="30000" lang="en"/>
              <a:t>2</a:t>
            </a:r>
            <a:r>
              <a:rPr lang="en"/>
              <a:t>)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Application of linear algebra</a:t>
            </a:r>
            <a:endParaRPr sz="1900"/>
          </a:p>
        </p:txBody>
      </p:sp>
      <p:grpSp>
        <p:nvGrpSpPr>
          <p:cNvPr id="151" name="Google Shape;151;p27"/>
          <p:cNvGrpSpPr/>
          <p:nvPr/>
        </p:nvGrpSpPr>
        <p:grpSpPr>
          <a:xfrm>
            <a:off x="4358946" y="1669416"/>
            <a:ext cx="4580102" cy="1806429"/>
            <a:chOff x="1781175" y="1728788"/>
            <a:chExt cx="6740400" cy="3000713"/>
          </a:xfrm>
        </p:grpSpPr>
        <p:pic>
          <p:nvPicPr>
            <p:cNvPr id="152" name="Google Shape;15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1175" y="1728788"/>
              <a:ext cx="6496050" cy="26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7"/>
            <p:cNvSpPr/>
            <p:nvPr/>
          </p:nvSpPr>
          <p:spPr>
            <a:xfrm>
              <a:off x="7203075" y="3966600"/>
              <a:ext cx="1318500" cy="76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76925" y="4119175"/>
            <a:ext cx="79923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more</a:t>
            </a:r>
            <a:r>
              <a:rPr lang="en" sz="1400"/>
              <a:t>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https://www.semanticscholar.org/paper/Subspace-Embeddings-for-the-Polynomial-Kernel-Avron-Nguyen/503347a28184ec6d92137cfcab11a2f862318fcb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r>
              <a:rPr lang="en"/>
              <a:t>Models: Decision Trees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43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barebones AI approach: will create a 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tree, predicted output is not diverse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Deceptively simple - Q: Is this model good?</a:t>
            </a:r>
            <a:endParaRPr sz="12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25" y="930550"/>
            <a:ext cx="3562950" cy="1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25" y="2816900"/>
            <a:ext cx="3281437" cy="21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90975"/>
            <a:ext cx="2040550" cy="1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8250" y="3290979"/>
            <a:ext cx="2040550" cy="152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r>
              <a:rPr lang="en"/>
              <a:t>: Random Forest (and Boosted Tree)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9927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Forest: create a forest from the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multiple models and process output to be a single value (averaging,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Assuming unlimited resources, can we apply a similar strategy with different model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Boosted Tree: </a:t>
            </a:r>
            <a:r>
              <a:rPr lang="en"/>
              <a:t>applied</a:t>
            </a:r>
            <a:r>
              <a:rPr lang="en"/>
              <a:t> linear algebra to make branches less linear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651" y="1024650"/>
            <a:ext cx="4802375" cy="36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Demo: SciKit Learn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some models!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https://colab.research.google.com/drive/15-MlDJO65SOCO94lEln8NVGxPLCbINKj?usp=sharing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https://colab.research.google.com/drive/1ic-vuruLPb4slWY9p19tiGQxST88qpvY?usp=sharing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Resources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have all the tools to make a price prediction model using real data (Give it a shot!)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Dataset is “Muni_raw.csv”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https://storage.cloud.google.com/bond_model_storage/Datasets/Muni_Raw.csv?authuser=3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Alternatively can get data from bigquery directly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 data into notebook/locally and train a model (Predict “Dollar Price of Trade” column)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Always remember to scale your data and save some to evaluate your final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Classification models use the same underlying logic as Regression models: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https://www.google.com/url?q=https://towardsdatascience.com/a-beginners-guide-to-text-classification-with-scikit-learn-632357e16f3a%23660b&amp;sa=D&amp;source=editors&amp;ust=1657920371623678&amp;usg=AOvVaw0l7ID4OPSLAQAGk7RvxzKC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Forms of Machine Learning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 want to partition a group of students. Which machine learning technique would best suit this problem?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Reinforcement Learning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762100"/>
            <a:ext cx="4269150" cy="29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Model Construction Resources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Notes (Concepts):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https://docs.google.com/document/d/1KJNkYVZKYHmi3cO5hdP_Ce1UCKE9ThJPyDMBi-ZEMzM/edit?usp=sharing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Colab Notebooks (Code):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https://drive.google.com/drive/folders/1OFNnrHRZPZ3unWdErjLHod8Ibv2FfG1d?usp=sharing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Evaluation Metrics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minimize mean squared error or absolute error when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 portion of </a:t>
            </a:r>
            <a:r>
              <a:rPr lang="en"/>
              <a:t>initial</a:t>
            </a:r>
            <a:r>
              <a:rPr lang="en"/>
              <a:t> dataset for validation (run model, calculate accuracy)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https://scikit-learn.org/stable/modules/model_evaluation.htm</a:t>
            </a:r>
            <a:r>
              <a:rPr lang="en" u="sng">
                <a:solidFill>
                  <a:schemeClr val="hlink"/>
                </a:solidFill>
                <a:hlinkClick r:id="rId4"/>
              </a:rPr>
              <a:t>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MNIST Classification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229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https://scikit-learn.org/stable/auto_examples/classification/plot_digits_classification.html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00" y="1017726"/>
            <a:ext cx="6063200" cy="3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Neural Networks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AI: Deep Learning (made possible by neural networks)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50" y="1669400"/>
            <a:ext cx="5838900" cy="2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Forms of Machine Learning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 want to create an autonomous robot. </a:t>
            </a:r>
            <a:r>
              <a:rPr lang="en"/>
              <a:t>Which</a:t>
            </a:r>
            <a:r>
              <a:rPr lang="en"/>
              <a:t> form of machine learning would be most applicable?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Reinforcement Learning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799" y="1969725"/>
            <a:ext cx="5238501" cy="20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Forms of Machine Learning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 need to classify a series of images of numbers. Which form of Machine Learning would I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Reinforcement Learning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975" y="2051650"/>
            <a:ext cx="5203725" cy="19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ML: Classification VS Regression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9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Predict a single value from an infinite range (Continuous)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percentage chance of 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sales of future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future salary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Predict bond price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Predict a single value from a fixed number of values (Discrete)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whether going to 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connotation of NLP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the main focus in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Predict bond risk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1328" r="50379" t="54157"/>
          <a:stretch/>
        </p:blipFill>
        <p:spPr>
          <a:xfrm>
            <a:off x="5944525" y="1786750"/>
            <a:ext cx="2887775" cy="1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Preprocessing Techniques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account for a </a:t>
            </a:r>
            <a:r>
              <a:rPr b="1" lang="en"/>
              <a:t>nominal</a:t>
            </a:r>
            <a:r>
              <a:rPr lang="en"/>
              <a:t> categorical column, which preprocessing tool would I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Normalizer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Encoder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71" y="2045025"/>
            <a:ext cx="5746801" cy="1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 Caveat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model, may find it </a:t>
            </a:r>
            <a:r>
              <a:rPr lang="en"/>
              <a:t>helpful</a:t>
            </a:r>
            <a:r>
              <a:rPr lang="en"/>
              <a:t> to remove one column from One-Hot Encoding: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- SciKit Learn API has built in parameter for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https://scikit-learn.org/stable/modules/generated/sklearn.preprocessing.OneHotEncoder.html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500" y="1507900"/>
            <a:ext cx="3944801" cy="22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Preprocessing Techniques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account for a </a:t>
            </a:r>
            <a:r>
              <a:rPr b="1" lang="en"/>
              <a:t>ordinal </a:t>
            </a:r>
            <a:r>
              <a:rPr lang="en"/>
              <a:t>categorical column, which preprocessing tool would I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Normalizer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Label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One-Hot Encoder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946" y="2045025"/>
            <a:ext cx="5746801" cy="1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Preprocessing Techniques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account for a null values, which preprocessing tool would I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Normalizer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Label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One-Hot Encoder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4445" l="3743" r="1254" t="21835"/>
          <a:stretch/>
        </p:blipFill>
        <p:spPr>
          <a:xfrm>
            <a:off x="4031975" y="1874325"/>
            <a:ext cx="4108276" cy="23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